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81" r:id="rId1"/>
  </p:sldMasterIdLst>
  <p:notesMasterIdLst>
    <p:notesMasterId r:id="rId75"/>
  </p:notesMasterIdLst>
  <p:handoutMasterIdLst>
    <p:handoutMasterId r:id="rId76"/>
  </p:handoutMasterIdLst>
  <p:sldIdLst>
    <p:sldId id="313" r:id="rId2"/>
    <p:sldId id="309" r:id="rId3"/>
    <p:sldId id="384" r:id="rId4"/>
    <p:sldId id="449" r:id="rId5"/>
    <p:sldId id="450" r:id="rId6"/>
    <p:sldId id="451" r:id="rId7"/>
    <p:sldId id="452" r:id="rId8"/>
    <p:sldId id="386" r:id="rId9"/>
    <p:sldId id="422" r:id="rId10"/>
    <p:sldId id="387" r:id="rId11"/>
    <p:sldId id="455" r:id="rId12"/>
    <p:sldId id="423" r:id="rId13"/>
    <p:sldId id="388" r:id="rId14"/>
    <p:sldId id="425" r:id="rId15"/>
    <p:sldId id="426" r:id="rId16"/>
    <p:sldId id="389" r:id="rId17"/>
    <p:sldId id="390" r:id="rId18"/>
    <p:sldId id="427" r:id="rId19"/>
    <p:sldId id="428" r:id="rId20"/>
    <p:sldId id="391" r:id="rId21"/>
    <p:sldId id="392" r:id="rId22"/>
    <p:sldId id="393" r:id="rId23"/>
    <p:sldId id="394" r:id="rId24"/>
    <p:sldId id="395" r:id="rId25"/>
    <p:sldId id="396" r:id="rId26"/>
    <p:sldId id="397" r:id="rId27"/>
    <p:sldId id="398" r:id="rId28"/>
    <p:sldId id="456" r:id="rId29"/>
    <p:sldId id="385" r:id="rId30"/>
    <p:sldId id="399" r:id="rId31"/>
    <p:sldId id="457" r:id="rId32"/>
    <p:sldId id="407" r:id="rId33"/>
    <p:sldId id="432" r:id="rId34"/>
    <p:sldId id="433" r:id="rId35"/>
    <p:sldId id="434" r:id="rId36"/>
    <p:sldId id="431" r:id="rId37"/>
    <p:sldId id="453" r:id="rId38"/>
    <p:sldId id="402" r:id="rId39"/>
    <p:sldId id="403" r:id="rId40"/>
    <p:sldId id="401" r:id="rId41"/>
    <p:sldId id="405" r:id="rId42"/>
    <p:sldId id="429" r:id="rId43"/>
    <p:sldId id="430" r:id="rId44"/>
    <p:sldId id="406" r:id="rId45"/>
    <p:sldId id="404" r:id="rId46"/>
    <p:sldId id="409" r:id="rId47"/>
    <p:sldId id="435" r:id="rId48"/>
    <p:sldId id="410" r:id="rId49"/>
    <p:sldId id="408" r:id="rId50"/>
    <p:sldId id="412" r:id="rId51"/>
    <p:sldId id="411" r:id="rId52"/>
    <p:sldId id="454" r:id="rId53"/>
    <p:sldId id="413" r:id="rId54"/>
    <p:sldId id="414" r:id="rId55"/>
    <p:sldId id="415" r:id="rId56"/>
    <p:sldId id="416" r:id="rId57"/>
    <p:sldId id="419" r:id="rId58"/>
    <p:sldId id="436" r:id="rId59"/>
    <p:sldId id="437" r:id="rId60"/>
    <p:sldId id="438" r:id="rId61"/>
    <p:sldId id="420" r:id="rId62"/>
    <p:sldId id="421" r:id="rId63"/>
    <p:sldId id="418" r:id="rId64"/>
    <p:sldId id="439" r:id="rId65"/>
    <p:sldId id="440" r:id="rId66"/>
    <p:sldId id="441" r:id="rId67"/>
    <p:sldId id="442" r:id="rId68"/>
    <p:sldId id="445" r:id="rId69"/>
    <p:sldId id="443" r:id="rId70"/>
    <p:sldId id="444" r:id="rId71"/>
    <p:sldId id="446" r:id="rId72"/>
    <p:sldId id="447" r:id="rId73"/>
    <p:sldId id="448" r:id="rId74"/>
  </p:sldIdLst>
  <p:sldSz cx="9144000" cy="6858000" type="screen4x3"/>
  <p:notesSz cx="7102475" cy="9388475"/>
  <p:defaultTextStyle>
    <a:defPPr>
      <a:defRPr lang="en-US"/>
    </a:defPPr>
    <a:lvl1pPr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1pPr>
    <a:lvl2pPr marL="4572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2pPr>
    <a:lvl3pPr marL="9144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3pPr>
    <a:lvl4pPr marL="13716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4pPr>
    <a:lvl5pPr marL="18288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5pPr>
    <a:lvl6pPr marL="22860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6pPr>
    <a:lvl7pPr marL="27432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7pPr>
    <a:lvl8pPr marL="32004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8pPr>
    <a:lvl9pPr marL="36576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7" autoAdjust="0"/>
    <p:restoredTop sz="94660"/>
  </p:normalViewPr>
  <p:slideViewPr>
    <p:cSldViewPr snapToGrid="0">
      <p:cViewPr varScale="1">
        <p:scale>
          <a:sx n="81" d="100"/>
          <a:sy n="81" d="100"/>
        </p:scale>
        <p:origin x="14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1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t" anchorCtr="0" compatLnSpc="1">
            <a:prstTxWarp prst="textNoShape">
              <a:avLst/>
            </a:prstTxWarp>
          </a:bodyPr>
          <a:lstStyle>
            <a:lvl1pPr>
              <a:defRPr sz="1200">
                <a:latin typeface="Times" panose="02020603050405020304" pitchFamily="18" charset="0"/>
                <a:ea typeface="MS PGothic" panose="020B0600070205080204" pitchFamily="34" charset="-128"/>
              </a:defRPr>
            </a:lvl1pPr>
          </a:lstStyle>
          <a:p>
            <a:pPr>
              <a:defRPr/>
            </a:pPr>
            <a:endParaRPr lang="en-US" altLang="en-US"/>
          </a:p>
        </p:txBody>
      </p:sp>
      <p:sp>
        <p:nvSpPr>
          <p:cNvPr id="72707" name="Rectangle 3"/>
          <p:cNvSpPr>
            <a:spLocks noGrp="1" noChangeArrowheads="1"/>
          </p:cNvSpPr>
          <p:nvPr>
            <p:ph type="dt" sz="quarter" idx="1"/>
          </p:nvPr>
        </p:nvSpPr>
        <p:spPr bwMode="auto">
          <a:xfrm>
            <a:off x="4024736" y="0"/>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t" anchorCtr="0" compatLnSpc="1">
            <a:prstTxWarp prst="textNoShape">
              <a:avLst/>
            </a:prstTxWarp>
          </a:bodyPr>
          <a:lstStyle>
            <a:lvl1pPr algn="r">
              <a:defRPr sz="1200">
                <a:latin typeface="Times" panose="02020603050405020304" pitchFamily="18" charset="0"/>
                <a:ea typeface="MS PGothic" panose="020B0600070205080204" pitchFamily="34" charset="-128"/>
              </a:defRPr>
            </a:lvl1pPr>
          </a:lstStyle>
          <a:p>
            <a:pPr>
              <a:defRPr/>
            </a:pPr>
            <a:endParaRPr lang="en-US" altLang="en-US"/>
          </a:p>
        </p:txBody>
      </p:sp>
      <p:sp>
        <p:nvSpPr>
          <p:cNvPr id="72708" name="Rectangle 4"/>
          <p:cNvSpPr>
            <a:spLocks noGrp="1" noChangeArrowheads="1"/>
          </p:cNvSpPr>
          <p:nvPr>
            <p:ph type="ftr" sz="quarter" idx="2"/>
          </p:nvPr>
        </p:nvSpPr>
        <p:spPr bwMode="auto">
          <a:xfrm>
            <a:off x="0" y="8919051"/>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b" anchorCtr="0" compatLnSpc="1">
            <a:prstTxWarp prst="textNoShape">
              <a:avLst/>
            </a:prstTxWarp>
          </a:bodyPr>
          <a:lstStyle>
            <a:lvl1pPr>
              <a:defRPr sz="1200">
                <a:latin typeface="Times" panose="02020603050405020304" pitchFamily="18" charset="0"/>
                <a:ea typeface="MS PGothic" panose="020B0600070205080204" pitchFamily="34" charset="-128"/>
              </a:defRPr>
            </a:lvl1pPr>
          </a:lstStyle>
          <a:p>
            <a:pPr>
              <a:defRPr/>
            </a:pPr>
            <a:r>
              <a:rPr lang="en-US" altLang="en-US"/>
              <a:t>University of Kansas Center for Research on Learning  2002</a:t>
            </a:r>
          </a:p>
        </p:txBody>
      </p:sp>
      <p:sp>
        <p:nvSpPr>
          <p:cNvPr id="72709" name="Rectangle 5"/>
          <p:cNvSpPr>
            <a:spLocks noGrp="1" noChangeArrowheads="1"/>
          </p:cNvSpPr>
          <p:nvPr>
            <p:ph type="sldNum" sz="quarter" idx="3"/>
          </p:nvPr>
        </p:nvSpPr>
        <p:spPr bwMode="auto">
          <a:xfrm>
            <a:off x="4024736" y="8919051"/>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b" anchorCtr="0" compatLnSpc="1">
            <a:prstTxWarp prst="textNoShape">
              <a:avLst/>
            </a:prstTxWarp>
          </a:bodyPr>
          <a:lstStyle>
            <a:lvl1pPr algn="r">
              <a:defRPr sz="1200">
                <a:latin typeface="Times" panose="02020603050405020304" pitchFamily="18" charset="0"/>
                <a:ea typeface="MS PGothic" panose="020B0600070205080204" pitchFamily="34" charset="-128"/>
              </a:defRPr>
            </a:lvl1pPr>
          </a:lstStyle>
          <a:p>
            <a:pPr>
              <a:defRPr/>
            </a:pPr>
            <a:fld id="{2BFB67B5-9977-489C-9440-26EAC801DDEA}" type="slidenum">
              <a:rPr lang="en-US" altLang="en-US"/>
              <a:pPr>
                <a:defRPr/>
              </a:pPr>
              <a:t>‹#›</a:t>
            </a:fld>
            <a:endParaRPr lang="en-US" altLang="en-US"/>
          </a:p>
        </p:txBody>
      </p:sp>
    </p:spTree>
    <p:extLst>
      <p:ext uri="{BB962C8B-B14F-4D97-AF65-F5344CB8AC3E}">
        <p14:creationId xmlns:p14="http://schemas.microsoft.com/office/powerpoint/2010/main" val="3200718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t" anchorCtr="0" compatLnSpc="1">
            <a:prstTxWarp prst="textNoShape">
              <a:avLst/>
            </a:prstTxWarp>
          </a:bodyPr>
          <a:lstStyle>
            <a:lvl1pPr>
              <a:defRPr sz="1200">
                <a:latin typeface="Times" panose="02020603050405020304" pitchFamily="18" charset="0"/>
                <a:ea typeface="MS PGothic" panose="020B0600070205080204" pitchFamily="34" charset="-128"/>
              </a:defRPr>
            </a:lvl1pPr>
          </a:lstStyle>
          <a:p>
            <a:pPr>
              <a:defRPr/>
            </a:pPr>
            <a:endParaRPr lang="en-US" altLang="en-US"/>
          </a:p>
        </p:txBody>
      </p:sp>
      <p:sp>
        <p:nvSpPr>
          <p:cNvPr id="69635" name="Rectangle 3"/>
          <p:cNvSpPr>
            <a:spLocks noGrp="1" noChangeArrowheads="1"/>
          </p:cNvSpPr>
          <p:nvPr>
            <p:ph type="dt" idx="1"/>
          </p:nvPr>
        </p:nvSpPr>
        <p:spPr bwMode="auto">
          <a:xfrm>
            <a:off x="4024736" y="0"/>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t" anchorCtr="0" compatLnSpc="1">
            <a:prstTxWarp prst="textNoShape">
              <a:avLst/>
            </a:prstTxWarp>
          </a:bodyPr>
          <a:lstStyle>
            <a:lvl1pPr algn="r">
              <a:defRPr sz="1200">
                <a:latin typeface="Times" panose="02020603050405020304" pitchFamily="18" charset="0"/>
                <a:ea typeface="MS PGothic" panose="020B0600070205080204" pitchFamily="34" charset="-128"/>
              </a:defRPr>
            </a:lvl1pPr>
          </a:lstStyle>
          <a:p>
            <a:pPr>
              <a:defRPr/>
            </a:pPr>
            <a:endParaRPr lang="en-US" altLang="en-US"/>
          </a:p>
        </p:txBody>
      </p:sp>
      <p:sp>
        <p:nvSpPr>
          <p:cNvPr id="5124" name="Rectangle 4"/>
          <p:cNvSpPr>
            <a:spLocks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p:cNvSpPr>
            <a:spLocks noGrp="1" noChangeArrowheads="1"/>
          </p:cNvSpPr>
          <p:nvPr>
            <p:ph type="body" sz="quarter" idx="3"/>
          </p:nvPr>
        </p:nvSpPr>
        <p:spPr bwMode="auto">
          <a:xfrm>
            <a:off x="394582" y="4459526"/>
            <a:ext cx="6392228" cy="4303051"/>
          </a:xfrm>
          <a:prstGeom prst="rect">
            <a:avLst/>
          </a:prstGeom>
          <a:noFill/>
          <a:ln w="12700" cap="sq">
            <a:noFill/>
            <a:miter lim="800000"/>
            <a:headEnd type="none" w="sm" len="sm"/>
            <a:tailEnd type="none" w="sm" len="sm"/>
          </a:ln>
          <a:effectLst/>
        </p:spPr>
        <p:txBody>
          <a:bodyPr vert="horz" wrap="square" lIns="94229" tIns="47114" rIns="94229" bIns="4711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9638" name="Rectangle 6"/>
          <p:cNvSpPr>
            <a:spLocks noGrp="1" noChangeArrowheads="1"/>
          </p:cNvSpPr>
          <p:nvPr>
            <p:ph type="ftr" sz="quarter" idx="4"/>
          </p:nvPr>
        </p:nvSpPr>
        <p:spPr bwMode="auto">
          <a:xfrm>
            <a:off x="0" y="8919051"/>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b" anchorCtr="0" compatLnSpc="1">
            <a:prstTxWarp prst="textNoShape">
              <a:avLst/>
            </a:prstTxWarp>
          </a:bodyPr>
          <a:lstStyle>
            <a:lvl1pPr>
              <a:defRPr sz="1200">
                <a:latin typeface="Times" panose="02020603050405020304" pitchFamily="18" charset="0"/>
                <a:ea typeface="MS PGothic" panose="020B0600070205080204" pitchFamily="34" charset="-128"/>
              </a:defRPr>
            </a:lvl1pPr>
          </a:lstStyle>
          <a:p>
            <a:pPr>
              <a:defRPr/>
            </a:pPr>
            <a:r>
              <a:rPr lang="en-US" altLang="en-US"/>
              <a:t>University of Kansas Center for Research on Learning  2002</a:t>
            </a:r>
          </a:p>
        </p:txBody>
      </p:sp>
      <p:sp>
        <p:nvSpPr>
          <p:cNvPr id="69639" name="Rectangle 7"/>
          <p:cNvSpPr>
            <a:spLocks noGrp="1" noChangeArrowheads="1"/>
          </p:cNvSpPr>
          <p:nvPr>
            <p:ph type="sldNum" sz="quarter" idx="5"/>
          </p:nvPr>
        </p:nvSpPr>
        <p:spPr bwMode="auto">
          <a:xfrm>
            <a:off x="4024736" y="8919051"/>
            <a:ext cx="3077739" cy="469424"/>
          </a:xfrm>
          <a:prstGeom prst="rect">
            <a:avLst/>
          </a:prstGeom>
          <a:noFill/>
          <a:ln w="12700" cap="sq">
            <a:noFill/>
            <a:miter lim="800000"/>
            <a:headEnd type="none" w="sm" len="sm"/>
            <a:tailEnd type="none" w="sm" len="sm"/>
          </a:ln>
          <a:effectLst/>
        </p:spPr>
        <p:txBody>
          <a:bodyPr vert="horz" wrap="square" lIns="94229" tIns="47114" rIns="94229" bIns="47114" numCol="1" anchor="b" anchorCtr="0" compatLnSpc="1">
            <a:prstTxWarp prst="textNoShape">
              <a:avLst/>
            </a:prstTxWarp>
          </a:bodyPr>
          <a:lstStyle>
            <a:lvl1pPr algn="r">
              <a:defRPr sz="1200">
                <a:latin typeface="Times" panose="02020603050405020304" pitchFamily="18" charset="0"/>
                <a:ea typeface="MS PGothic" panose="020B0600070205080204" pitchFamily="34" charset="-128"/>
              </a:defRPr>
            </a:lvl1pPr>
          </a:lstStyle>
          <a:p>
            <a:pPr>
              <a:defRPr/>
            </a:pPr>
            <a:r>
              <a:rPr lang="en-US" altLang="en-US"/>
              <a:t>UO Overhead  </a:t>
            </a:r>
            <a:fld id="{4E460C4D-47DB-482C-B363-B21F3541895E}" type="slidenum">
              <a:rPr lang="en-US" altLang="en-US"/>
              <a:pPr>
                <a:defRPr/>
              </a:pPr>
              <a:t>‹#›</a:t>
            </a:fld>
            <a:endParaRPr lang="en-US" altLang="en-US"/>
          </a:p>
        </p:txBody>
      </p:sp>
    </p:spTree>
    <p:extLst>
      <p:ext uri="{BB962C8B-B14F-4D97-AF65-F5344CB8AC3E}">
        <p14:creationId xmlns:p14="http://schemas.microsoft.com/office/powerpoint/2010/main" val="214635520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2400" kern="1200">
        <a:solidFill>
          <a:schemeClr val="tx1"/>
        </a:solidFill>
        <a:latin typeface="Times New Roman" pitchFamily="-112" charset="0"/>
        <a:ea typeface="ＭＳ Ｐゴシック" panose="020B0600070205080204" pitchFamily="34" charset="-128"/>
        <a:cs typeface="+mn-cs"/>
      </a:defRPr>
    </a:lvl1pPr>
    <a:lvl2pPr marL="457200" algn="l" rtl="0" eaLnBrk="0" fontAlgn="base" hangingPunct="0">
      <a:spcBef>
        <a:spcPct val="30000"/>
      </a:spcBef>
      <a:spcAft>
        <a:spcPct val="0"/>
      </a:spcAft>
      <a:defRPr kumimoji="1" sz="2000" kern="1200">
        <a:solidFill>
          <a:schemeClr val="tx1"/>
        </a:solidFill>
        <a:latin typeface="Times New Roman" pitchFamily="-112" charset="0"/>
        <a:ea typeface="ＭＳ Ｐゴシック" panose="020B0600070205080204" pitchFamily="34" charset="-128"/>
        <a:cs typeface="+mn-cs"/>
      </a:defRPr>
    </a:lvl2pPr>
    <a:lvl3pPr marL="914400" algn="l" rtl="0" eaLnBrk="0" fontAlgn="base" hangingPunct="0">
      <a:spcBef>
        <a:spcPct val="30000"/>
      </a:spcBef>
      <a:spcAft>
        <a:spcPct val="0"/>
      </a:spcAft>
      <a:defRPr kumimoji="1" kern="1200">
        <a:solidFill>
          <a:schemeClr val="tx1"/>
        </a:solidFill>
        <a:latin typeface="Times New Roman" pitchFamily="-112" charset="0"/>
        <a:ea typeface="ＭＳ Ｐゴシック" panose="020B0600070205080204" pitchFamily="34" charset="-128"/>
        <a:cs typeface="+mn-cs"/>
      </a:defRPr>
    </a:lvl3pPr>
    <a:lvl4pPr marL="1371600" algn="l" rtl="0" eaLnBrk="0" fontAlgn="base" hangingPunct="0">
      <a:spcBef>
        <a:spcPct val="30000"/>
      </a:spcBef>
      <a:spcAft>
        <a:spcPct val="0"/>
      </a:spcAft>
      <a:defRPr kumimoji="1" sz="1600" kern="1200">
        <a:solidFill>
          <a:schemeClr val="tx1"/>
        </a:solidFill>
        <a:latin typeface="Times New Roman" pitchFamily="-112" charset="0"/>
        <a:ea typeface="ＭＳ Ｐゴシック" panose="020B0600070205080204" pitchFamily="34" charset="-128"/>
        <a:cs typeface="+mn-cs"/>
      </a:defRPr>
    </a:lvl4pPr>
    <a:lvl5pPr marL="1828800" algn="l" rtl="0" eaLnBrk="0" fontAlgn="base" hangingPunct="0">
      <a:spcBef>
        <a:spcPct val="30000"/>
      </a:spcBef>
      <a:spcAft>
        <a:spcPct val="0"/>
      </a:spcAft>
      <a:defRPr kumimoji="1" sz="1400" kern="1200">
        <a:solidFill>
          <a:schemeClr val="tx1"/>
        </a:solidFill>
        <a:latin typeface="Times New Roman" pitchFamily="-112"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University of Kansas Center for Research on Learning  2002</a:t>
            </a:r>
          </a:p>
        </p:txBody>
      </p:sp>
      <p:sp>
        <p:nvSpPr>
          <p:cNvPr id="81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UO Overhead  </a:t>
            </a:r>
            <a:fld id="{668C8F9F-3B34-479C-8EF0-1F7C9BF5D211}" type="slidenum">
              <a:rPr lang="en-US" altLang="en-US" sz="1200">
                <a:latin typeface="Times" panose="02020603050405020304" pitchFamily="18" charset="0"/>
              </a:rPr>
              <a:pPr/>
              <a:t>1</a:t>
            </a:fld>
            <a:endParaRPr lang="en-US" altLang="en-US" sz="1200">
              <a:latin typeface="Times" panose="02020603050405020304" pitchFamily="18" charset="0"/>
            </a:endParaRPr>
          </a:p>
        </p:txBody>
      </p:sp>
      <p:sp>
        <p:nvSpPr>
          <p:cNvPr id="8196" name="Rectangle 2"/>
          <p:cNvSpPr>
            <a:spLocks noChangeArrowheads="1" noTextEdit="1"/>
          </p:cNvSpPr>
          <p:nvPr>
            <p:ph type="sldImg"/>
          </p:nvPr>
        </p:nvSpPr>
        <p:spPr>
          <a:ln/>
        </p:spPr>
      </p:sp>
      <p:sp>
        <p:nvSpPr>
          <p:cNvPr id="819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199873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University of Kansas Center for Research on Learning  2002</a:t>
            </a:r>
          </a:p>
        </p:txBody>
      </p:sp>
      <p:sp>
        <p:nvSpPr>
          <p:cNvPr id="102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UO Overhead  </a:t>
            </a:r>
            <a:fld id="{3F478BA9-A028-4A1E-86FD-DCA179045742}" type="slidenum">
              <a:rPr lang="en-US" altLang="en-US" sz="1200">
                <a:latin typeface="Times" panose="02020603050405020304" pitchFamily="18" charset="0"/>
              </a:rPr>
              <a:pPr/>
              <a:t>2</a:t>
            </a:fld>
            <a:endParaRPr lang="en-US" altLang="en-US" sz="1200">
              <a:latin typeface="Times" panose="02020603050405020304" pitchFamily="18" charset="0"/>
            </a:endParaRPr>
          </a:p>
        </p:txBody>
      </p:sp>
      <p:sp>
        <p:nvSpPr>
          <p:cNvPr id="10244" name="Rectangle 2"/>
          <p:cNvSpPr>
            <a:spLocks noChangeArrowheads="1" noTextEdit="1"/>
          </p:cNvSpPr>
          <p:nvPr>
            <p:ph type="sldImg"/>
          </p:nvPr>
        </p:nvSpPr>
        <p:spPr>
          <a:ln/>
        </p:spPr>
      </p:sp>
      <p:sp>
        <p:nvSpPr>
          <p:cNvPr id="1024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376636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University of Kansas Center for Research on Learning  2002</a:t>
            </a:r>
          </a:p>
        </p:txBody>
      </p:sp>
      <p:sp>
        <p:nvSpPr>
          <p:cNvPr id="1229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UO Overhead  </a:t>
            </a:r>
            <a:fld id="{18BC3466-193B-4E5F-8CFE-D2393F18B85D}" type="slidenum">
              <a:rPr lang="en-US" altLang="en-US" sz="1200">
                <a:latin typeface="Times" panose="02020603050405020304" pitchFamily="18" charset="0"/>
              </a:rPr>
              <a:pPr/>
              <a:t>3</a:t>
            </a:fld>
            <a:endParaRPr lang="en-US" altLang="en-US" sz="1200">
              <a:latin typeface="Times" panose="02020603050405020304" pitchFamily="18" charset="0"/>
            </a:endParaRPr>
          </a:p>
        </p:txBody>
      </p:sp>
      <p:sp>
        <p:nvSpPr>
          <p:cNvPr id="12292" name="Rectangle 2"/>
          <p:cNvSpPr>
            <a:spLocks noChangeArrowheads="1" noTextEdit="1"/>
          </p:cNvSpPr>
          <p:nvPr>
            <p:ph type="sldImg"/>
          </p:nvPr>
        </p:nvSpPr>
        <p:spPr>
          <a:ln/>
        </p:spPr>
      </p:sp>
      <p:sp>
        <p:nvSpPr>
          <p:cNvPr id="1229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latin typeface="Times" panose="02020603050405020304" pitchFamily="18" charset="0"/>
            </a:endParaRPr>
          </a:p>
        </p:txBody>
      </p:sp>
    </p:spTree>
    <p:extLst>
      <p:ext uri="{BB962C8B-B14F-4D97-AF65-F5344CB8AC3E}">
        <p14:creationId xmlns:p14="http://schemas.microsoft.com/office/powerpoint/2010/main" val="343000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University of Kansas Center for Research on Learning  2002</a:t>
            </a:r>
          </a:p>
        </p:txBody>
      </p:sp>
      <p:sp>
        <p:nvSpPr>
          <p:cNvPr id="7987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9088643" indent="-38617498">
              <a:defRPr sz="800">
                <a:solidFill>
                  <a:schemeClr val="tx1"/>
                </a:solidFill>
                <a:latin typeface="Comic Sans MS" panose="030F0702030302020204" pitchFamily="66" charset="0"/>
                <a:ea typeface="ＭＳ Ｐゴシック" panose="020B0600070205080204" pitchFamily="34" charset="-128"/>
              </a:defRPr>
            </a:lvl2pPr>
            <a:lvl3pPr marL="1177862" indent="-235572">
              <a:defRPr sz="800">
                <a:solidFill>
                  <a:schemeClr val="tx1"/>
                </a:solidFill>
                <a:latin typeface="Comic Sans MS" panose="030F0702030302020204" pitchFamily="66" charset="0"/>
                <a:ea typeface="ＭＳ Ｐゴシック" panose="020B0600070205080204" pitchFamily="34" charset="-128"/>
              </a:defRPr>
            </a:lvl3pPr>
            <a:lvl4pPr marL="1649006" indent="-235572">
              <a:defRPr sz="800">
                <a:solidFill>
                  <a:schemeClr val="tx1"/>
                </a:solidFill>
                <a:latin typeface="Comic Sans MS" panose="030F0702030302020204" pitchFamily="66" charset="0"/>
                <a:ea typeface="ＭＳ Ｐゴシック" panose="020B0600070205080204" pitchFamily="34" charset="-128"/>
              </a:defRPr>
            </a:lvl4pPr>
            <a:lvl5pPr marL="2120151" indent="-235572">
              <a:defRPr sz="800">
                <a:solidFill>
                  <a:schemeClr val="tx1"/>
                </a:solidFill>
                <a:latin typeface="Comic Sans MS" panose="030F0702030302020204" pitchFamily="66" charset="0"/>
                <a:ea typeface="ＭＳ Ｐゴシック" panose="020B0600070205080204" pitchFamily="34" charset="-128"/>
              </a:defRPr>
            </a:lvl5pPr>
            <a:lvl6pPr marL="259129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3062440"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533585"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4004729" indent="-235572"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200">
                <a:latin typeface="Times" panose="02020603050405020304" pitchFamily="18" charset="0"/>
              </a:rPr>
              <a:t>UO Overhead  </a:t>
            </a:r>
            <a:fld id="{D03FB34A-B292-4DF1-9CF5-DEA341ED0D5A}" type="slidenum">
              <a:rPr lang="en-US" altLang="en-US" sz="1200">
                <a:latin typeface="Times" panose="02020603050405020304" pitchFamily="18" charset="0"/>
              </a:rPr>
              <a:pPr/>
              <a:t>73</a:t>
            </a:fld>
            <a:endParaRPr lang="en-US" altLang="en-US" sz="1200">
              <a:latin typeface="Times" panose="02020603050405020304" pitchFamily="18" charset="0"/>
            </a:endParaRPr>
          </a:p>
        </p:txBody>
      </p:sp>
      <p:sp>
        <p:nvSpPr>
          <p:cNvPr id="79876" name="Rectangle 2"/>
          <p:cNvSpPr>
            <a:spLocks noChangeArrowheads="1" noTextEdit="1"/>
          </p:cNvSpPr>
          <p:nvPr>
            <p:ph type="sldImg"/>
          </p:nvPr>
        </p:nvSpPr>
        <p:spPr>
          <a:ln/>
        </p:spPr>
      </p:sp>
      <p:sp>
        <p:nvSpPr>
          <p:cNvPr id="7987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13894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userDrawn="1"/>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4" name="Picture 11" descr="sim_2color_si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3273" y="560773"/>
            <a:ext cx="2189826" cy="125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4300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6657555"/>
      </p:ext>
    </p:extLst>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050056"/>
      </p:ext>
    </p:extLst>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572606"/>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2/8/2015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pPr>
              <a:defRPr/>
            </a:pPr>
            <a:r>
              <a:rPr lang="en-US" altLang="en-US" smtClean="0"/>
              <a:t>University of Kansas Center for Research on Learning  2006</a:t>
            </a:r>
            <a:endParaRPr lang="en-US" alt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pPr>
              <a:defRPr/>
            </a:pPr>
            <a:fld id="{9C6A5BE8-F78D-4898-8F6B-B79F38B02CA1}" type="slidenum">
              <a:rPr lang="en-US" altLang="en-US" smtClean="0"/>
              <a:pPr>
                <a:defRPr/>
              </a:pPr>
              <a:t>‹#›</a:t>
            </a:fld>
            <a:endParaRPr lang="en-US" altLang="en-US"/>
          </a:p>
        </p:txBody>
      </p:sp>
    </p:spTree>
    <p:extLst>
      <p:ext uri="{BB962C8B-B14F-4D97-AF65-F5344CB8AC3E}">
        <p14:creationId xmlns:p14="http://schemas.microsoft.com/office/powerpoint/2010/main" val="329204348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952477"/>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037994"/>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2/8/2015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pPr>
              <a:defRPr/>
            </a:pPr>
            <a:r>
              <a:rPr lang="en-US" altLang="en-US" smtClean="0"/>
              <a:t>University of Kansas Center for Research on Learning  2006</a:t>
            </a:r>
            <a:endParaRPr lang="en-US" alt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pPr>
              <a:defRPr/>
            </a:pPr>
            <a:fld id="{F7410591-BAB2-46CD-9B7C-1AA1E4ECC675}"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4328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2/8/2015</a:t>
            </a:fld>
            <a:endParaRPr lang="en-US" dirty="0"/>
          </a:p>
        </p:txBody>
      </p:sp>
      <p:sp>
        <p:nvSpPr>
          <p:cNvPr id="5" name="Footer Placeholder 4"/>
          <p:cNvSpPr>
            <a:spLocks noGrp="1"/>
          </p:cNvSpPr>
          <p:nvPr>
            <p:ph type="ftr" sz="quarter" idx="11"/>
          </p:nvPr>
        </p:nvSpPr>
        <p:spPr>
          <a:xfrm>
            <a:off x="1176865" y="5960533"/>
            <a:ext cx="5104667" cy="279400"/>
          </a:xfrm>
          <a:prstGeom prst="rect">
            <a:avLst/>
          </a:prstGeom>
        </p:spPr>
        <p:txBody>
          <a:bodyPr/>
          <a:lstStyle/>
          <a:p>
            <a:pPr>
              <a:defRPr/>
            </a:pPr>
            <a:r>
              <a:rPr lang="en-US" altLang="en-US" smtClean="0"/>
              <a:t>University of Kansas Center for Research on Learning  2006</a:t>
            </a:r>
            <a:endParaRPr lang="en-US" altLang="en-US"/>
          </a:p>
        </p:txBody>
      </p:sp>
      <p:sp>
        <p:nvSpPr>
          <p:cNvPr id="6" name="Slide Number Placeholder 5"/>
          <p:cNvSpPr>
            <a:spLocks noGrp="1"/>
          </p:cNvSpPr>
          <p:nvPr>
            <p:ph type="sldNum" sz="quarter" idx="12"/>
          </p:nvPr>
        </p:nvSpPr>
        <p:spPr>
          <a:xfrm>
            <a:off x="7580091" y="5960533"/>
            <a:ext cx="395510" cy="279400"/>
          </a:xfrm>
          <a:prstGeom prst="rect">
            <a:avLst/>
          </a:prstGeom>
        </p:spPr>
        <p:txBody>
          <a:bodyPr/>
          <a:lstStyle/>
          <a:p>
            <a:pPr>
              <a:defRPr/>
            </a:pPr>
            <a:fld id="{9F25DDE2-55FA-4622-BA8E-EBFB2F9D2DAD}"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040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7156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9111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7974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107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2/8/2015</a:t>
            </a:fld>
            <a:endParaRPr lang="en-US" dirty="0"/>
          </a:p>
        </p:txBody>
      </p:sp>
      <p:sp>
        <p:nvSpPr>
          <p:cNvPr id="4" name="Footer Placeholder 3"/>
          <p:cNvSpPr>
            <a:spLocks noGrp="1"/>
          </p:cNvSpPr>
          <p:nvPr>
            <p:ph type="ftr" sz="quarter" idx="11"/>
          </p:nvPr>
        </p:nvSpPr>
        <p:spPr>
          <a:xfrm>
            <a:off x="1176865" y="5960533"/>
            <a:ext cx="5104667" cy="279400"/>
          </a:xfrm>
          <a:prstGeom prst="rect">
            <a:avLst/>
          </a:prstGeom>
        </p:spPr>
        <p:txBody>
          <a:bodyPr/>
          <a:lstStyle/>
          <a:p>
            <a:pPr>
              <a:defRPr/>
            </a:pPr>
            <a:r>
              <a:rPr lang="en-US" altLang="en-US" smtClean="0"/>
              <a:t>University of Kansas Center for Research on Learning  2006</a:t>
            </a:r>
            <a:endParaRPr lang="en-US" altLang="en-US"/>
          </a:p>
        </p:txBody>
      </p:sp>
      <p:sp>
        <p:nvSpPr>
          <p:cNvPr id="5" name="Slide Number Placeholder 4"/>
          <p:cNvSpPr>
            <a:spLocks noGrp="1"/>
          </p:cNvSpPr>
          <p:nvPr>
            <p:ph type="sldNum" sz="quarter" idx="12"/>
          </p:nvPr>
        </p:nvSpPr>
        <p:spPr>
          <a:xfrm>
            <a:off x="7580091" y="5960533"/>
            <a:ext cx="395510" cy="279400"/>
          </a:xfrm>
          <a:prstGeom prst="rect">
            <a:avLst/>
          </a:prstGeom>
        </p:spPr>
        <p:txBody>
          <a:bodyPr/>
          <a:lstStyle/>
          <a:p>
            <a:pPr>
              <a:defRPr/>
            </a:pPr>
            <a:fld id="{4814BC48-C6B2-4CE9-A205-DA2732AF334C}"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93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8882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4807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8357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030" descr="sim_2color_sig"/>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010525" y="6210300"/>
            <a:ext cx="1133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9"/>
          <p:cNvSpPr txBox="1">
            <a:spLocks noChangeArrowheads="1"/>
          </p:cNvSpPr>
          <p:nvPr userDrawn="1"/>
        </p:nvSpPr>
        <p:spPr>
          <a:xfrm>
            <a:off x="126124" y="6512735"/>
            <a:ext cx="3810000" cy="228600"/>
          </a:xfrm>
          <a:prstGeom prst="rect">
            <a:avLst/>
          </a:prstGeom>
          <a:ln/>
        </p:spPr>
        <p:txBody>
          <a:bodyPr/>
          <a:lstStyle>
            <a:defPPr>
              <a:defRPr lang="en-US"/>
            </a:defPPr>
            <a:lvl1pPr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1pPr>
            <a:lvl2pPr marL="4572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2pPr>
            <a:lvl3pPr marL="9144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3pPr>
            <a:lvl4pPr marL="13716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4pPr>
            <a:lvl5pPr marL="1828800" algn="l" rtl="0" eaLnBrk="0" fontAlgn="base" hangingPunct="0">
              <a:spcBef>
                <a:spcPct val="0"/>
              </a:spcBef>
              <a:spcAft>
                <a:spcPct val="0"/>
              </a:spcAft>
              <a:defRPr sz="800" kern="1200">
                <a:solidFill>
                  <a:schemeClr val="tx1"/>
                </a:solidFill>
                <a:latin typeface="Comic Sans MS" panose="030F0702030302020204" pitchFamily="66" charset="0"/>
                <a:ea typeface="ＭＳ Ｐゴシック" panose="020B0600070205080204" pitchFamily="34" charset="-128"/>
                <a:cs typeface="+mn-cs"/>
              </a:defRPr>
            </a:lvl5pPr>
            <a:lvl6pPr marL="22860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6pPr>
            <a:lvl7pPr marL="27432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7pPr>
            <a:lvl8pPr marL="32004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8pPr>
            <a:lvl9pPr marL="3657600" algn="l" defTabSz="914400" rtl="0" eaLnBrk="1" latinLnBrk="0" hangingPunct="1">
              <a:defRPr sz="800" kern="1200">
                <a:solidFill>
                  <a:schemeClr val="tx1"/>
                </a:solidFill>
                <a:latin typeface="Comic Sans MS" panose="030F0702030302020204" pitchFamily="66" charset="0"/>
                <a:ea typeface="ＭＳ Ｐゴシック" panose="020B0600070205080204" pitchFamily="34" charset="-128"/>
                <a:cs typeface="+mn-cs"/>
              </a:defRPr>
            </a:lvl9pPr>
          </a:lstStyle>
          <a:p>
            <a:pPr>
              <a:defRPr/>
            </a:pPr>
            <a:r>
              <a:rPr lang="en-US" altLang="en-US" smtClean="0"/>
              <a:t>University of Kansas</a:t>
            </a:r>
          </a:p>
          <a:p>
            <a:pPr>
              <a:defRPr/>
            </a:pPr>
            <a:r>
              <a:rPr lang="en-US" altLang="en-US" smtClean="0"/>
              <a:t>Adapted by Debby Mossburg 2015</a:t>
            </a:r>
            <a:endParaRPr lang="en-US" altLang="en-US" dirty="0"/>
          </a:p>
        </p:txBody>
      </p:sp>
    </p:spTree>
    <p:extLst>
      <p:ext uri="{BB962C8B-B14F-4D97-AF65-F5344CB8AC3E}">
        <p14:creationId xmlns:p14="http://schemas.microsoft.com/office/powerpoint/2010/main" val="411264396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iming>
    <p:tnLst>
      <p:par>
        <p:cTn id="1" dur="indefinite" restart="never" nodeType="tmRoot"/>
      </p:par>
    </p:tnLst>
  </p:timing>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355725" y="3717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panose="02020603050405020304" pitchFamily="18" charset="0"/>
            </a:endParaRPr>
          </a:p>
        </p:txBody>
      </p:sp>
      <p:sp>
        <p:nvSpPr>
          <p:cNvPr id="7171" name="Rectangle 5"/>
          <p:cNvSpPr>
            <a:spLocks noGrp="1" noChangeArrowheads="1"/>
          </p:cNvSpPr>
          <p:nvPr>
            <p:ph type="ctrTitle"/>
          </p:nvPr>
        </p:nvSpPr>
        <p:spPr>
          <a:xfrm>
            <a:off x="2053910" y="1953265"/>
            <a:ext cx="5308866" cy="1515533"/>
          </a:xfrm>
        </p:spPr>
        <p:txBody>
          <a:bodyPr/>
          <a:lstStyle/>
          <a:p>
            <a:pPr eaLnBrk="1" hangingPunct="1"/>
            <a:r>
              <a:rPr lang="en-US" altLang="en-US" dirty="0" smtClean="0"/>
              <a:t>The Concept </a:t>
            </a:r>
            <a:br>
              <a:rPr lang="en-US" altLang="en-US" dirty="0" smtClean="0"/>
            </a:br>
            <a:r>
              <a:rPr lang="en-US" altLang="en-US" dirty="0" smtClean="0"/>
              <a:t>Comparison Routine</a:t>
            </a:r>
          </a:p>
        </p:txBody>
      </p:sp>
      <p:sp>
        <p:nvSpPr>
          <p:cNvPr id="7172" name="Rectangle 6"/>
          <p:cNvSpPr>
            <a:spLocks noGrp="1" noChangeArrowheads="1"/>
          </p:cNvSpPr>
          <p:nvPr>
            <p:ph type="subTitle" idx="1"/>
          </p:nvPr>
        </p:nvSpPr>
        <p:spPr/>
        <p:txBody>
          <a:bodyPr>
            <a:normAutofit fontScale="70000" lnSpcReduction="20000"/>
          </a:bodyPr>
          <a:lstStyle/>
          <a:p>
            <a:pPr eaLnBrk="1" hangingPunct="1">
              <a:lnSpc>
                <a:spcPct val="90000"/>
              </a:lnSpc>
            </a:pPr>
            <a:r>
              <a:rPr lang="en-US" altLang="en-US" smtClean="0"/>
              <a:t>The Content Enhancement Series</a:t>
            </a:r>
          </a:p>
          <a:p>
            <a:pPr eaLnBrk="1" hangingPunct="1">
              <a:lnSpc>
                <a:spcPct val="90000"/>
              </a:lnSpc>
            </a:pPr>
            <a:endParaRPr lang="en-US" altLang="en-US" sz="1300" smtClean="0"/>
          </a:p>
          <a:p>
            <a:pPr eaLnBrk="1" hangingPunct="1"/>
            <a:r>
              <a:rPr lang="en-US" altLang="en-US" sz="1300" smtClean="0"/>
              <a:t>2006</a:t>
            </a:r>
          </a:p>
          <a:p>
            <a:pPr eaLnBrk="1" hangingPunct="1"/>
            <a:r>
              <a:rPr lang="en-US" altLang="en-US" sz="1300" smtClean="0"/>
              <a:t>The University of Kansas</a:t>
            </a:r>
          </a:p>
          <a:p>
            <a:pPr eaLnBrk="1" hangingPunct="1"/>
            <a:r>
              <a:rPr lang="en-US" altLang="en-US" sz="1300" smtClean="0"/>
              <a:t>Center for Research on Learning</a:t>
            </a:r>
          </a:p>
          <a:p>
            <a:pPr eaLnBrk="1" hangingPunct="1"/>
            <a:r>
              <a:rPr lang="en-US" altLang="en-US" sz="1300" smtClean="0"/>
              <a:t>Lawrence, Kansas</a:t>
            </a:r>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1176866" y="216817"/>
            <a:ext cx="6798734" cy="1474486"/>
          </a:xfrm>
        </p:spPr>
        <p:txBody>
          <a:bodyPr/>
          <a:lstStyle/>
          <a:p>
            <a:pPr eaLnBrk="1" hangingPunct="1"/>
            <a:r>
              <a:rPr lang="en-US" altLang="en-US" dirty="0" smtClean="0"/>
              <a:t>Why Concept Comparison?</a:t>
            </a:r>
          </a:p>
        </p:txBody>
      </p:sp>
      <p:sp>
        <p:nvSpPr>
          <p:cNvPr id="1945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DAFF2ED-9C71-491A-8E8F-D954FC89E090}" type="slidenum">
              <a:rPr lang="en-US" altLang="en-US" sz="1000" smtClean="0">
                <a:solidFill>
                  <a:schemeClr val="accent2"/>
                </a:solidFill>
              </a:rPr>
              <a:pPr>
                <a:spcBef>
                  <a:spcPct val="0"/>
                </a:spcBef>
                <a:buFontTx/>
                <a:buNone/>
              </a:pPr>
              <a:t>10</a:t>
            </a:fld>
            <a:endParaRPr lang="en-US" altLang="en-US" sz="1000" smtClean="0">
              <a:solidFill>
                <a:schemeClr val="accent2"/>
              </a:solidFill>
            </a:endParaRPr>
          </a:p>
        </p:txBody>
      </p:sp>
      <p:sp>
        <p:nvSpPr>
          <p:cNvPr id="2" name="TextBox 1"/>
          <p:cNvSpPr txBox="1"/>
          <p:nvPr/>
        </p:nvSpPr>
        <p:spPr>
          <a:xfrm>
            <a:off x="5809107" y="4105954"/>
            <a:ext cx="2875176" cy="1569660"/>
          </a:xfrm>
          <a:prstGeom prst="rect">
            <a:avLst/>
          </a:prstGeom>
          <a:noFill/>
        </p:spPr>
        <p:txBody>
          <a:bodyPr wrap="square" rtlCol="0">
            <a:spAutoFit/>
          </a:bodyPr>
          <a:lstStyle/>
          <a:p>
            <a:pPr algn="ctr"/>
            <a:r>
              <a:rPr lang="en-US" sz="2400" dirty="0" smtClean="0">
                <a:latin typeface="Book Antiqua" panose="02040602050305030304" pitchFamily="18" charset="0"/>
              </a:rPr>
              <a:t>Robert </a:t>
            </a:r>
            <a:r>
              <a:rPr lang="en-US" sz="2400" dirty="0" err="1" smtClean="0">
                <a:latin typeface="Book Antiqua" panose="02040602050305030304" pitchFamily="18" charset="0"/>
              </a:rPr>
              <a:t>Marzano’s</a:t>
            </a:r>
            <a:r>
              <a:rPr lang="en-US" sz="2400" dirty="0" smtClean="0">
                <a:latin typeface="Book Antiqua" panose="02040602050305030304" pitchFamily="18" charset="0"/>
              </a:rPr>
              <a:t> </a:t>
            </a:r>
            <a:r>
              <a:rPr lang="en-US" sz="2400" i="1" dirty="0" smtClean="0">
                <a:latin typeface="Book Antiqua" panose="02040602050305030304" pitchFamily="18" charset="0"/>
              </a:rPr>
              <a:t>Classroom Instruction that Works</a:t>
            </a:r>
            <a:endParaRPr lang="en-US" sz="2400" i="1" dirty="0">
              <a:latin typeface="Book Antiqua" panose="02040602050305030304" pitchFamily="18" charset="0"/>
            </a:endParaRPr>
          </a:p>
        </p:txBody>
      </p:sp>
      <p:sp>
        <p:nvSpPr>
          <p:cNvPr id="4" name="TextBox 3"/>
          <p:cNvSpPr txBox="1"/>
          <p:nvPr/>
        </p:nvSpPr>
        <p:spPr>
          <a:xfrm>
            <a:off x="638826" y="1427966"/>
            <a:ext cx="7928976" cy="400110"/>
          </a:xfrm>
          <a:prstGeom prst="rect">
            <a:avLst/>
          </a:prstGeom>
          <a:noFill/>
        </p:spPr>
        <p:txBody>
          <a:bodyPr wrap="square" rtlCol="0">
            <a:spAutoFit/>
          </a:bodyPr>
          <a:lstStyle/>
          <a:p>
            <a:pPr algn="ctr"/>
            <a:r>
              <a:rPr lang="en-US" sz="2000" dirty="0" smtClean="0">
                <a:latin typeface="Book Antiqua" panose="02040602050305030304" pitchFamily="18" charset="0"/>
              </a:rPr>
              <a:t>Average Percentile Point Gains on Student Achievement Tests</a:t>
            </a:r>
            <a:endParaRPr lang="en-US" sz="2000" dirty="0">
              <a:latin typeface="Book Antiqua" panose="02040602050305030304" pitchFamily="18" charset="0"/>
            </a:endParaRPr>
          </a:p>
        </p:txBody>
      </p:sp>
      <p:sp>
        <p:nvSpPr>
          <p:cNvPr id="8" name="Rectangle 7"/>
          <p:cNvSpPr/>
          <p:nvPr/>
        </p:nvSpPr>
        <p:spPr>
          <a:xfrm>
            <a:off x="1490598" y="1866379"/>
            <a:ext cx="6112701" cy="5135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Calibri" panose="020F0502020204030204" pitchFamily="34" charset="0"/>
                <a:cs typeface="Aparajita" panose="020B0604020202020204" pitchFamily="34" charset="0"/>
              </a:rPr>
              <a:t>Identifying Similarities and Differences	</a:t>
            </a:r>
            <a:r>
              <a:rPr lang="en-US" sz="1800" dirty="0" smtClean="0">
                <a:latin typeface="Calibri" panose="020F0502020204030204" pitchFamily="34" charset="0"/>
              </a:rPr>
              <a:t>		45</a:t>
            </a:r>
            <a:endParaRPr lang="en-US" sz="1800" dirty="0">
              <a:latin typeface="Calibri" panose="020F0502020204030204" pitchFamily="34" charset="0"/>
            </a:endParaRPr>
          </a:p>
        </p:txBody>
      </p:sp>
      <p:sp>
        <p:nvSpPr>
          <p:cNvPr id="17" name="Rectangle 16"/>
          <p:cNvSpPr/>
          <p:nvPr/>
        </p:nvSpPr>
        <p:spPr>
          <a:xfrm>
            <a:off x="1490598" y="2380066"/>
            <a:ext cx="5083458" cy="53331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Calibri" panose="020F0502020204030204" pitchFamily="34" charset="0"/>
                <a:cs typeface="Aparajita" panose="020B0604020202020204" pitchFamily="34" charset="0"/>
              </a:rPr>
              <a:t>Summarizing &amp; </a:t>
            </a:r>
            <a:r>
              <a:rPr lang="en-US" sz="1800" dirty="0" err="1">
                <a:solidFill>
                  <a:schemeClr val="tx1"/>
                </a:solidFill>
                <a:latin typeface="Calibri" panose="020F0502020204030204" pitchFamily="34" charset="0"/>
                <a:cs typeface="Aparajita" panose="020B0604020202020204" pitchFamily="34" charset="0"/>
              </a:rPr>
              <a:t>Notetaking</a:t>
            </a:r>
            <a:r>
              <a:rPr lang="en-US" sz="1800" dirty="0" smtClean="0">
                <a:solidFill>
                  <a:schemeClr val="tx1"/>
                </a:solidFill>
                <a:latin typeface="Calibri" panose="020F0502020204030204" pitchFamily="34" charset="0"/>
              </a:rPr>
              <a:t>			34</a:t>
            </a:r>
            <a:endParaRPr lang="en-US" sz="1800" dirty="0">
              <a:solidFill>
                <a:schemeClr val="tx1"/>
              </a:solidFill>
              <a:latin typeface="Calibri" panose="020F0502020204030204" pitchFamily="34" charset="0"/>
            </a:endParaRPr>
          </a:p>
        </p:txBody>
      </p:sp>
      <p:sp>
        <p:nvSpPr>
          <p:cNvPr id="18" name="Rectangle 17"/>
          <p:cNvSpPr/>
          <p:nvPr/>
        </p:nvSpPr>
        <p:spPr>
          <a:xfrm>
            <a:off x="1490598" y="2911579"/>
            <a:ext cx="4653703" cy="513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Calibri" panose="020F0502020204030204" pitchFamily="34" charset="0"/>
              </a:rPr>
              <a:t>Reinforcing Effort &amp; Providing Recognition     29</a:t>
            </a:r>
            <a:endParaRPr lang="en-US" sz="1800" dirty="0">
              <a:latin typeface="Calibri" panose="020F0502020204030204" pitchFamily="34" charset="0"/>
            </a:endParaRPr>
          </a:p>
        </p:txBody>
      </p:sp>
      <p:sp>
        <p:nvSpPr>
          <p:cNvPr id="19" name="Rectangle 18"/>
          <p:cNvSpPr/>
          <p:nvPr/>
        </p:nvSpPr>
        <p:spPr>
          <a:xfrm>
            <a:off x="1490597" y="3425267"/>
            <a:ext cx="4515349" cy="51356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Calibri" panose="020F0502020204030204" pitchFamily="34" charset="0"/>
                <a:cs typeface="Aparajita" panose="020B0604020202020204" pitchFamily="34" charset="0"/>
              </a:rPr>
              <a:t>Ho</a:t>
            </a:r>
            <a:r>
              <a:rPr lang="en-US" sz="1800" dirty="0" smtClean="0">
                <a:latin typeface="Calibri" panose="020F0502020204030204" pitchFamily="34" charset="0"/>
              </a:rPr>
              <a:t>mework and Practice	                         28</a:t>
            </a:r>
            <a:endParaRPr lang="en-US" sz="1800" dirty="0">
              <a:latin typeface="Calibri" panose="020F0502020204030204" pitchFamily="34" charset="0"/>
            </a:endParaRPr>
          </a:p>
        </p:txBody>
      </p:sp>
      <p:sp>
        <p:nvSpPr>
          <p:cNvPr id="20" name="Rectangle 19"/>
          <p:cNvSpPr/>
          <p:nvPr/>
        </p:nvSpPr>
        <p:spPr>
          <a:xfrm>
            <a:off x="1490598" y="3938955"/>
            <a:ext cx="4301530" cy="51356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Calibri" panose="020F0502020204030204" pitchFamily="34" charset="0"/>
              </a:rPr>
              <a:t>Non-Linguistic Representations	  27</a:t>
            </a:r>
            <a:endParaRPr lang="en-US" sz="1800" dirty="0">
              <a:latin typeface="Calibri" panose="020F0502020204030204" pitchFamily="34" charset="0"/>
            </a:endParaRPr>
          </a:p>
        </p:txBody>
      </p:sp>
      <p:sp>
        <p:nvSpPr>
          <p:cNvPr id="21" name="Rectangle 20"/>
          <p:cNvSpPr/>
          <p:nvPr/>
        </p:nvSpPr>
        <p:spPr>
          <a:xfrm>
            <a:off x="1490598" y="4452643"/>
            <a:ext cx="4314108" cy="51356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Calibri" panose="020F0502020204030204" pitchFamily="34" charset="0"/>
              </a:rPr>
              <a:t>Cooperative Learning		</a:t>
            </a:r>
            <a:r>
              <a:rPr lang="en-US" sz="1800" dirty="0">
                <a:solidFill>
                  <a:schemeClr val="tx1"/>
                </a:solidFill>
                <a:latin typeface="Calibri" panose="020F0502020204030204" pitchFamily="34" charset="0"/>
              </a:rPr>
              <a:t> </a:t>
            </a:r>
            <a:r>
              <a:rPr lang="en-US" sz="1800" dirty="0" smtClean="0">
                <a:solidFill>
                  <a:schemeClr val="tx1"/>
                </a:solidFill>
                <a:latin typeface="Calibri" panose="020F0502020204030204" pitchFamily="34" charset="0"/>
              </a:rPr>
              <a:t> 27</a:t>
            </a:r>
            <a:endParaRPr lang="en-US" sz="1800" dirty="0">
              <a:solidFill>
                <a:schemeClr val="tx1"/>
              </a:solidFill>
              <a:latin typeface="Calibri" panose="020F0502020204030204" pitchFamily="34" charset="0"/>
            </a:endParaRPr>
          </a:p>
        </p:txBody>
      </p:sp>
      <p:sp>
        <p:nvSpPr>
          <p:cNvPr id="22" name="Rectangle 21"/>
          <p:cNvSpPr/>
          <p:nvPr/>
        </p:nvSpPr>
        <p:spPr>
          <a:xfrm>
            <a:off x="1490598" y="4966331"/>
            <a:ext cx="3657600" cy="51356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latin typeface="Calibri" panose="020F0502020204030204" pitchFamily="34" charset="0"/>
              </a:rPr>
              <a:t>Setting Objectives and                          23</a:t>
            </a:r>
          </a:p>
          <a:p>
            <a:r>
              <a:rPr lang="en-US" sz="1700" dirty="0" smtClean="0">
                <a:latin typeface="Calibri" panose="020F0502020204030204" pitchFamily="34" charset="0"/>
              </a:rPr>
              <a:t>Providing  Feedback</a:t>
            </a:r>
            <a:r>
              <a:rPr lang="en-US" sz="1800" dirty="0" smtClean="0">
                <a:latin typeface="Calibri" panose="020F0502020204030204" pitchFamily="34" charset="0"/>
              </a:rPr>
              <a:t>		</a:t>
            </a:r>
            <a:endParaRPr lang="en-US" sz="1800" dirty="0">
              <a:latin typeface="Calibri" panose="020F0502020204030204" pitchFamily="34" charset="0"/>
            </a:endParaRPr>
          </a:p>
        </p:txBody>
      </p:sp>
      <p:sp>
        <p:nvSpPr>
          <p:cNvPr id="23" name="Rectangle 22"/>
          <p:cNvSpPr/>
          <p:nvPr/>
        </p:nvSpPr>
        <p:spPr>
          <a:xfrm>
            <a:off x="1490598" y="5480019"/>
            <a:ext cx="3657600" cy="51356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Calibri" panose="020F0502020204030204" pitchFamily="34" charset="0"/>
              </a:rPr>
              <a:t>Generating &amp; Testing Hypotheses  23</a:t>
            </a:r>
            <a:endParaRPr lang="en-US" sz="1800" dirty="0">
              <a:solidFill>
                <a:schemeClr val="tx1"/>
              </a:solidFill>
              <a:latin typeface="Calibri" panose="020F0502020204030204" pitchFamily="34" charset="0"/>
            </a:endParaRPr>
          </a:p>
        </p:txBody>
      </p:sp>
      <p:sp>
        <p:nvSpPr>
          <p:cNvPr id="25" name="Rectangle 24"/>
          <p:cNvSpPr/>
          <p:nvPr/>
        </p:nvSpPr>
        <p:spPr>
          <a:xfrm>
            <a:off x="1490598" y="5993704"/>
            <a:ext cx="3457183" cy="5135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Calibri" panose="020F0502020204030204" pitchFamily="34" charset="0"/>
              </a:rPr>
              <a:t>Questions, Cues, and                    22</a:t>
            </a:r>
          </a:p>
          <a:p>
            <a:r>
              <a:rPr lang="en-US" sz="1800" dirty="0" smtClean="0">
                <a:solidFill>
                  <a:schemeClr val="tx1"/>
                </a:solidFill>
                <a:latin typeface="Calibri" panose="020F0502020204030204" pitchFamily="34" charset="0"/>
              </a:rPr>
              <a:t>Advance Organizers 	</a:t>
            </a:r>
            <a:endParaRPr lang="en-US" sz="1800" dirty="0">
              <a:solidFill>
                <a:schemeClr val="tx1"/>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r>
              <a:rPr lang="en-US" altLang="en-US" smtClean="0"/>
              <a:t>Why Concept Comparison?</a:t>
            </a:r>
          </a:p>
        </p:txBody>
      </p:sp>
      <p:sp>
        <p:nvSpPr>
          <p:cNvPr id="19461" name="Rectangle 5"/>
          <p:cNvSpPr>
            <a:spLocks noGrp="1" noChangeArrowheads="1"/>
          </p:cNvSpPr>
          <p:nvPr>
            <p:ph idx="1"/>
          </p:nvPr>
        </p:nvSpPr>
        <p:spPr/>
        <p:txBody>
          <a:bodyPr>
            <a:noAutofit/>
          </a:bodyPr>
          <a:lstStyle/>
          <a:p>
            <a:pPr eaLnBrk="1" hangingPunct="1">
              <a:lnSpc>
                <a:spcPct val="90000"/>
              </a:lnSpc>
              <a:buFontTx/>
              <a:buNone/>
            </a:pPr>
            <a:r>
              <a:rPr lang="en-US" altLang="en-US" sz="2800" dirty="0" smtClean="0"/>
              <a:t>The Concept Comparison Routine helps students to:</a:t>
            </a:r>
          </a:p>
          <a:p>
            <a:pPr eaLnBrk="1" hangingPunct="1">
              <a:lnSpc>
                <a:spcPct val="90000"/>
              </a:lnSpc>
            </a:pPr>
            <a:r>
              <a:rPr lang="en-US" altLang="en-US" sz="2800" dirty="0" smtClean="0"/>
              <a:t>Focus on key concepts</a:t>
            </a:r>
            <a:r>
              <a:rPr lang="en-US" altLang="en-US" sz="2800" dirty="0" smtClean="0"/>
              <a:t>.</a:t>
            </a:r>
            <a:endParaRPr lang="en-US" altLang="en-US" sz="2800" dirty="0" smtClean="0"/>
          </a:p>
          <a:p>
            <a:pPr eaLnBrk="1" hangingPunct="1">
              <a:lnSpc>
                <a:spcPct val="90000"/>
              </a:lnSpc>
            </a:pPr>
            <a:r>
              <a:rPr lang="en-US" altLang="en-US" sz="2800" dirty="0" smtClean="0"/>
              <a:t>Focus attention on </a:t>
            </a:r>
            <a:r>
              <a:rPr lang="en-US" altLang="en-US" sz="2800" dirty="0" smtClean="0">
                <a:solidFill>
                  <a:srgbClr val="0070C0"/>
                </a:solidFill>
              </a:rPr>
              <a:t>similarities</a:t>
            </a:r>
            <a:r>
              <a:rPr lang="en-US" altLang="en-US" sz="2800" dirty="0" smtClean="0"/>
              <a:t> and </a:t>
            </a:r>
            <a:r>
              <a:rPr lang="en-US" altLang="en-US" sz="2800" dirty="0" smtClean="0">
                <a:solidFill>
                  <a:srgbClr val="0070C0"/>
                </a:solidFill>
              </a:rPr>
              <a:t>differences</a:t>
            </a:r>
            <a:r>
              <a:rPr lang="en-US" altLang="en-US" sz="2800" dirty="0" smtClean="0"/>
              <a:t> between known concepts</a:t>
            </a:r>
            <a:r>
              <a:rPr lang="en-US" altLang="en-US" sz="2800" dirty="0" smtClean="0"/>
              <a:t>.</a:t>
            </a:r>
            <a:endParaRPr lang="en-US" altLang="en-US" sz="2800" dirty="0" smtClean="0"/>
          </a:p>
          <a:p>
            <a:pPr eaLnBrk="1" hangingPunct="1">
              <a:lnSpc>
                <a:spcPct val="90000"/>
              </a:lnSpc>
            </a:pPr>
            <a:r>
              <a:rPr lang="en-US" altLang="en-US" sz="2800" dirty="0" smtClean="0"/>
              <a:t>Understand the usefulness of </a:t>
            </a:r>
            <a:r>
              <a:rPr lang="en-US" altLang="en-US" sz="2800" dirty="0" smtClean="0">
                <a:solidFill>
                  <a:srgbClr val="0070C0"/>
                </a:solidFill>
              </a:rPr>
              <a:t>higher-order categories </a:t>
            </a:r>
            <a:r>
              <a:rPr lang="en-US" altLang="en-US" sz="2800" dirty="0" smtClean="0"/>
              <a:t>in understanding and learning.</a:t>
            </a:r>
          </a:p>
        </p:txBody>
      </p:sp>
      <p:sp>
        <p:nvSpPr>
          <p:cNvPr id="1945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945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DAFF2ED-9C71-491A-8E8F-D954FC89E090}" type="slidenum">
              <a:rPr lang="en-US" altLang="en-US" sz="1000" smtClean="0">
                <a:solidFill>
                  <a:schemeClr val="accent2"/>
                </a:solidFill>
              </a:rPr>
              <a:pPr>
                <a:spcBef>
                  <a:spcPct val="0"/>
                </a:spcBef>
                <a:buFontTx/>
                <a:buNone/>
              </a:pPr>
              <a:t>11</a:t>
            </a:fld>
            <a:endParaRPr lang="en-US" altLang="en-US" sz="1000" smtClean="0">
              <a:solidFill>
                <a:schemeClr val="accent2"/>
              </a:solidFill>
            </a:endParaRPr>
          </a:p>
        </p:txBody>
      </p:sp>
    </p:spTree>
    <p:extLst>
      <p:ext uri="{BB962C8B-B14F-4D97-AF65-F5344CB8AC3E}">
        <p14:creationId xmlns:p14="http://schemas.microsoft.com/office/powerpoint/2010/main" val="49841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809036" y="948179"/>
            <a:ext cx="7772400" cy="4972050"/>
          </a:xfrm>
          <a:solidFill>
            <a:schemeClr val="bg1"/>
          </a:solidFill>
        </p:spPr>
        <p:txBody>
          <a:bodyPr>
            <a:normAutofit/>
          </a:bodyPr>
          <a:lstStyle/>
          <a:p>
            <a:pPr eaLnBrk="1" hangingPunct="1"/>
            <a:r>
              <a:rPr lang="en-US" altLang="en-US" sz="2800" dirty="0" smtClean="0"/>
              <a:t>Develop ways to </a:t>
            </a:r>
            <a:r>
              <a:rPr lang="en-US" altLang="en-US" sz="2800" dirty="0" smtClean="0">
                <a:solidFill>
                  <a:srgbClr val="0070C0"/>
                </a:solidFill>
              </a:rPr>
              <a:t>explain</a:t>
            </a:r>
            <a:r>
              <a:rPr lang="en-US" altLang="en-US" sz="2800" dirty="0" smtClean="0"/>
              <a:t> and </a:t>
            </a:r>
            <a:r>
              <a:rPr lang="en-US" altLang="en-US" sz="2800" dirty="0" smtClean="0">
                <a:solidFill>
                  <a:srgbClr val="0070C0"/>
                </a:solidFill>
              </a:rPr>
              <a:t>summarize</a:t>
            </a:r>
            <a:r>
              <a:rPr lang="en-US" altLang="en-US" sz="2800" dirty="0" smtClean="0"/>
              <a:t> </a:t>
            </a:r>
            <a:r>
              <a:rPr lang="en-US" altLang="en-US" sz="2800" dirty="0" smtClean="0">
                <a:solidFill>
                  <a:srgbClr val="0070C0"/>
                </a:solidFill>
              </a:rPr>
              <a:t>similarities</a:t>
            </a:r>
            <a:r>
              <a:rPr lang="en-US" altLang="en-US" sz="2800" dirty="0" smtClean="0"/>
              <a:t> and </a:t>
            </a:r>
            <a:r>
              <a:rPr lang="en-US" altLang="en-US" sz="2800" dirty="0" smtClean="0">
                <a:solidFill>
                  <a:srgbClr val="0070C0"/>
                </a:solidFill>
              </a:rPr>
              <a:t>differences</a:t>
            </a:r>
            <a:r>
              <a:rPr lang="en-US" altLang="en-US" sz="2800" dirty="0" smtClean="0"/>
              <a:t> between concepts</a:t>
            </a:r>
            <a:r>
              <a:rPr lang="en-US" altLang="en-US" sz="2800" dirty="0" smtClean="0"/>
              <a:t>.</a:t>
            </a:r>
            <a:endParaRPr lang="en-US" altLang="en-US" sz="2800" dirty="0" smtClean="0"/>
          </a:p>
          <a:p>
            <a:pPr eaLnBrk="1" hangingPunct="1"/>
            <a:r>
              <a:rPr lang="en-US" altLang="en-US" sz="2800" dirty="0" smtClean="0"/>
              <a:t>Remember a way to compare and contrast known concepts</a:t>
            </a:r>
            <a:r>
              <a:rPr lang="en-US" altLang="en-US" sz="2800" dirty="0" smtClean="0"/>
              <a:t>.</a:t>
            </a:r>
            <a:endParaRPr lang="en-US" altLang="en-US" sz="2800" dirty="0" smtClean="0"/>
          </a:p>
          <a:p>
            <a:pPr eaLnBrk="1" hangingPunct="1"/>
            <a:r>
              <a:rPr lang="en-US" altLang="en-US" sz="2800" dirty="0" smtClean="0">
                <a:solidFill>
                  <a:srgbClr val="0070C0"/>
                </a:solidFill>
              </a:rPr>
              <a:t>Interact</a:t>
            </a:r>
            <a:r>
              <a:rPr lang="en-US" altLang="en-US" sz="2800" dirty="0" smtClean="0"/>
              <a:t> with the teacher and other students to </a:t>
            </a:r>
            <a:r>
              <a:rPr lang="en-US" altLang="en-US" sz="2800" dirty="0" smtClean="0">
                <a:solidFill>
                  <a:srgbClr val="0070C0"/>
                </a:solidFill>
              </a:rPr>
              <a:t>explore</a:t>
            </a:r>
            <a:r>
              <a:rPr lang="en-US" altLang="en-US" sz="2800" dirty="0" smtClean="0"/>
              <a:t> and </a:t>
            </a:r>
            <a:r>
              <a:rPr lang="en-US" altLang="en-US" sz="2800" dirty="0" smtClean="0">
                <a:solidFill>
                  <a:srgbClr val="0070C0"/>
                </a:solidFill>
              </a:rPr>
              <a:t>understand</a:t>
            </a:r>
            <a:r>
              <a:rPr lang="en-US" altLang="en-US" sz="2800" dirty="0" smtClean="0"/>
              <a:t> relationships between concepts</a:t>
            </a:r>
            <a:r>
              <a:rPr lang="en-US" altLang="en-US" sz="2800" dirty="0" smtClean="0"/>
              <a:t>.</a:t>
            </a:r>
            <a:endParaRPr lang="en-US" altLang="en-US" sz="2800" dirty="0" smtClean="0"/>
          </a:p>
          <a:p>
            <a:pPr eaLnBrk="1" hangingPunct="1"/>
            <a:r>
              <a:rPr lang="en-US" altLang="en-US" sz="2800" dirty="0" smtClean="0">
                <a:solidFill>
                  <a:srgbClr val="0070C0"/>
                </a:solidFill>
              </a:rPr>
              <a:t>Record</a:t>
            </a:r>
            <a:r>
              <a:rPr lang="en-US" altLang="en-US" sz="2800" dirty="0" smtClean="0"/>
              <a:t> information for later studying and use.</a:t>
            </a:r>
          </a:p>
          <a:p>
            <a:pPr eaLnBrk="1" hangingPunct="1"/>
            <a:endParaRPr lang="en-US" altLang="en-US" sz="2800" dirty="0" smtClean="0"/>
          </a:p>
        </p:txBody>
      </p:sp>
      <p:sp>
        <p:nvSpPr>
          <p:cNvPr id="20482"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C7D4899-5741-4062-ACD9-0E5D2B95D2FD}" type="slidenum">
              <a:rPr lang="en-US" altLang="en-US" sz="1000" smtClean="0">
                <a:solidFill>
                  <a:schemeClr val="accent2"/>
                </a:solidFill>
              </a:rPr>
              <a:pPr>
                <a:spcBef>
                  <a:spcPct val="0"/>
                </a:spcBef>
                <a:buFontTx/>
                <a:buNone/>
              </a:pPr>
              <a:t>12</a:t>
            </a:fld>
            <a:endParaRPr lang="en-US" altLang="en-US" sz="1000" smtClean="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r>
              <a:rPr lang="en-US" altLang="en-US" smtClean="0"/>
              <a:t>Supporting Research</a:t>
            </a:r>
          </a:p>
        </p:txBody>
      </p:sp>
      <p:sp>
        <p:nvSpPr>
          <p:cNvPr id="21509" name="Rectangle 5"/>
          <p:cNvSpPr>
            <a:spLocks noGrp="1" noChangeArrowheads="1"/>
          </p:cNvSpPr>
          <p:nvPr>
            <p:ph idx="1"/>
          </p:nvPr>
        </p:nvSpPr>
        <p:spPr/>
        <p:txBody>
          <a:bodyPr>
            <a:normAutofit/>
          </a:bodyPr>
          <a:lstStyle/>
          <a:p>
            <a:pPr eaLnBrk="1" hangingPunct="1"/>
            <a:r>
              <a:rPr lang="en-US" altLang="en-US" sz="2800" dirty="0" smtClean="0"/>
              <a:t>The Concept Comparison Routine was studied in </a:t>
            </a:r>
            <a:r>
              <a:rPr lang="en-US" altLang="en-US" sz="2800" dirty="0" smtClean="0">
                <a:solidFill>
                  <a:srgbClr val="0070C0"/>
                </a:solidFill>
              </a:rPr>
              <a:t>secondary content-area classes </a:t>
            </a:r>
            <a:r>
              <a:rPr lang="en-US" altLang="en-US" sz="2800" dirty="0" smtClean="0"/>
              <a:t>(grades 7-11) characterized by </a:t>
            </a:r>
            <a:r>
              <a:rPr lang="en-US" altLang="en-US" sz="2800" dirty="0" smtClean="0">
                <a:solidFill>
                  <a:srgbClr val="0070C0"/>
                </a:solidFill>
              </a:rPr>
              <a:t>diversity</a:t>
            </a:r>
            <a:r>
              <a:rPr lang="en-US" altLang="en-US" sz="2800" dirty="0" smtClean="0"/>
              <a:t>.</a:t>
            </a:r>
            <a:endParaRPr lang="en-US" altLang="en-US" sz="2800" dirty="0" smtClean="0"/>
          </a:p>
          <a:p>
            <a:pPr eaLnBrk="1" hangingPunct="1"/>
            <a:r>
              <a:rPr lang="en-US" altLang="en-US" sz="2800" dirty="0" smtClean="0"/>
              <a:t>In each study, teachers learned the Concept Comparison Routine easily, and student learning gains were observed by both teachers and researchers.</a:t>
            </a:r>
          </a:p>
        </p:txBody>
      </p:sp>
      <p:sp>
        <p:nvSpPr>
          <p:cNvPr id="2150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2150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038FA9-4B37-4A28-B44D-38E606BEFBE8}" type="slidenum">
              <a:rPr lang="en-US" altLang="en-US" sz="1000" smtClean="0">
                <a:solidFill>
                  <a:schemeClr val="accent2"/>
                </a:solidFill>
              </a:rPr>
              <a:pPr>
                <a:spcBef>
                  <a:spcPct val="0"/>
                </a:spcBef>
                <a:buFontTx/>
                <a:buNone/>
              </a:pPr>
              <a:t>13</a:t>
            </a:fld>
            <a:endParaRPr lang="en-US" altLang="en-US" sz="1000" smtClean="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en-US" smtClean="0"/>
              <a:t>Supporting Research</a:t>
            </a:r>
          </a:p>
        </p:txBody>
      </p:sp>
      <p:sp>
        <p:nvSpPr>
          <p:cNvPr id="22533" name="Rectangle 3"/>
          <p:cNvSpPr>
            <a:spLocks noGrp="1" noChangeArrowheads="1"/>
          </p:cNvSpPr>
          <p:nvPr>
            <p:ph idx="1"/>
          </p:nvPr>
        </p:nvSpPr>
        <p:spPr/>
        <p:txBody>
          <a:bodyPr>
            <a:normAutofit/>
          </a:bodyPr>
          <a:lstStyle/>
          <a:p>
            <a:pPr eaLnBrk="1" hangingPunct="1"/>
            <a:r>
              <a:rPr lang="en-US" altLang="en-US" sz="2800" dirty="0" smtClean="0"/>
              <a:t>Students with LD and other low-achieving students </a:t>
            </a:r>
            <a:r>
              <a:rPr lang="en-US" altLang="en-US" sz="2800" dirty="0" smtClean="0">
                <a:solidFill>
                  <a:srgbClr val="0070C0"/>
                </a:solidFill>
              </a:rPr>
              <a:t>gained an average of 15 to 24 percentage points</a:t>
            </a:r>
            <a:r>
              <a:rPr lang="en-US" altLang="en-US" sz="2800" dirty="0" smtClean="0"/>
              <a:t> on tests or tasks that required students to demonstrate understanding of concept comparisons. Teachers continued using the routine after the studies were completed.</a:t>
            </a:r>
          </a:p>
        </p:txBody>
      </p:sp>
      <p:sp>
        <p:nvSpPr>
          <p:cNvPr id="22531"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22530"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9ACBC17-A39E-4E77-B71A-773276A6BC6F}" type="slidenum">
              <a:rPr lang="en-US" altLang="en-US" sz="1000" smtClean="0">
                <a:solidFill>
                  <a:schemeClr val="accent2"/>
                </a:solidFill>
              </a:rPr>
              <a:pPr>
                <a:spcBef>
                  <a:spcPct val="0"/>
                </a:spcBef>
                <a:buFontTx/>
                <a:buNone/>
              </a:pPr>
              <a:t>14</a:t>
            </a:fld>
            <a:endParaRPr lang="en-US" altLang="en-US" sz="1000" smtClean="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26"/>
          <p:cNvSpPr>
            <a:spLocks noGrp="1" noChangeArrowheads="1"/>
          </p:cNvSpPr>
          <p:nvPr>
            <p:ph type="title"/>
          </p:nvPr>
        </p:nvSpPr>
        <p:spPr/>
        <p:txBody>
          <a:bodyPr/>
          <a:lstStyle/>
          <a:p>
            <a:pPr eaLnBrk="1" hangingPunct="1"/>
            <a:r>
              <a:rPr lang="en-US" altLang="en-US" smtClean="0"/>
              <a:t>Supporting Research</a:t>
            </a:r>
          </a:p>
        </p:txBody>
      </p:sp>
      <p:sp>
        <p:nvSpPr>
          <p:cNvPr id="23557" name="Rectangle 1027"/>
          <p:cNvSpPr>
            <a:spLocks noGrp="1" noChangeArrowheads="1"/>
          </p:cNvSpPr>
          <p:nvPr>
            <p:ph idx="1"/>
          </p:nvPr>
        </p:nvSpPr>
        <p:spPr/>
        <p:txBody>
          <a:bodyPr>
            <a:normAutofit/>
          </a:bodyPr>
          <a:lstStyle/>
          <a:p>
            <a:pPr eaLnBrk="1" hangingPunct="1">
              <a:lnSpc>
                <a:spcPct val="90000"/>
              </a:lnSpc>
              <a:buFontTx/>
              <a:buNone/>
            </a:pPr>
            <a:r>
              <a:rPr lang="en-US" altLang="en-US" dirty="0" smtClean="0"/>
              <a:t>These results were achieved when teachers:</a:t>
            </a:r>
          </a:p>
          <a:p>
            <a:pPr lvl="1" eaLnBrk="1" hangingPunct="1">
              <a:lnSpc>
                <a:spcPct val="90000"/>
              </a:lnSpc>
            </a:pPr>
            <a:r>
              <a:rPr lang="en-US" altLang="en-US" sz="2400" dirty="0" smtClean="0"/>
              <a:t>had </a:t>
            </a:r>
            <a:r>
              <a:rPr lang="en-US" altLang="en-US" sz="2400" dirty="0" smtClean="0"/>
              <a:t>opportunities to </a:t>
            </a:r>
            <a:r>
              <a:rPr lang="en-US" altLang="en-US" sz="2400" dirty="0" smtClean="0">
                <a:solidFill>
                  <a:srgbClr val="0070C0"/>
                </a:solidFill>
              </a:rPr>
              <a:t>discuss</a:t>
            </a:r>
            <a:r>
              <a:rPr lang="en-US" altLang="en-US" sz="2400" dirty="0" smtClean="0"/>
              <a:t> the routine with colleagues</a:t>
            </a:r>
            <a:r>
              <a:rPr lang="en-US" altLang="en-US" sz="2400" dirty="0" smtClean="0"/>
              <a:t>,</a:t>
            </a:r>
            <a:endParaRPr lang="en-US" altLang="en-US" sz="2400" dirty="0" smtClean="0"/>
          </a:p>
          <a:p>
            <a:pPr lvl="1" eaLnBrk="1" hangingPunct="1">
              <a:lnSpc>
                <a:spcPct val="90000"/>
              </a:lnSpc>
            </a:pPr>
            <a:r>
              <a:rPr lang="en-US" altLang="en-US" sz="2400" dirty="0" smtClean="0"/>
              <a:t>spent the necessary </a:t>
            </a:r>
            <a:r>
              <a:rPr lang="en-US" altLang="en-US" sz="2400" dirty="0" smtClean="0">
                <a:solidFill>
                  <a:srgbClr val="0070C0"/>
                </a:solidFill>
              </a:rPr>
              <a:t>time to plan and use the routine </a:t>
            </a:r>
            <a:r>
              <a:rPr lang="en-US" altLang="en-US" sz="2400" dirty="0" smtClean="0"/>
              <a:t>for more inclusive teaching</a:t>
            </a:r>
            <a:r>
              <a:rPr lang="en-US" altLang="en-US" sz="2400" dirty="0" smtClean="0"/>
              <a:t>,</a:t>
            </a:r>
            <a:endParaRPr lang="en-US" altLang="en-US" sz="2400" dirty="0" smtClean="0"/>
          </a:p>
          <a:p>
            <a:pPr lvl="1" eaLnBrk="1" hangingPunct="1">
              <a:lnSpc>
                <a:spcPct val="90000"/>
              </a:lnSpc>
            </a:pPr>
            <a:r>
              <a:rPr lang="en-US" altLang="en-US" sz="2400" dirty="0" smtClean="0"/>
              <a:t>taught students how to participate in and use the routine, </a:t>
            </a:r>
            <a:r>
              <a:rPr lang="en-US" altLang="en-US" sz="2400" dirty="0" smtClean="0"/>
              <a:t>and </a:t>
            </a:r>
            <a:r>
              <a:rPr lang="en-US" altLang="en-US" sz="2400" dirty="0" smtClean="0">
                <a:solidFill>
                  <a:srgbClr val="0070C0"/>
                </a:solidFill>
              </a:rPr>
              <a:t>(CUE-DO-REVIEW)</a:t>
            </a:r>
            <a:endParaRPr lang="en-US" altLang="en-US" sz="2400" dirty="0" smtClean="0"/>
          </a:p>
          <a:p>
            <a:pPr lvl="1" eaLnBrk="1" hangingPunct="1">
              <a:lnSpc>
                <a:spcPct val="90000"/>
              </a:lnSpc>
            </a:pPr>
            <a:r>
              <a:rPr lang="en-US" altLang="en-US" sz="2400" dirty="0" smtClean="0"/>
              <a:t>used the routine </a:t>
            </a:r>
            <a:r>
              <a:rPr lang="en-US" altLang="en-US" sz="2400" dirty="0" smtClean="0">
                <a:solidFill>
                  <a:srgbClr val="0070C0"/>
                </a:solidFill>
              </a:rPr>
              <a:t>regularly over time</a:t>
            </a:r>
            <a:r>
              <a:rPr lang="en-US" altLang="en-US" sz="2400" dirty="0" smtClean="0"/>
              <a:t>.</a:t>
            </a:r>
          </a:p>
        </p:txBody>
      </p:sp>
      <p:sp>
        <p:nvSpPr>
          <p:cNvPr id="2355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2355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41653A9-7B4D-4258-AD7D-0CAC75870249}" type="slidenum">
              <a:rPr lang="en-US" altLang="en-US" sz="1000" smtClean="0">
                <a:solidFill>
                  <a:schemeClr val="accent2"/>
                </a:solidFill>
              </a:rPr>
              <a:pPr>
                <a:spcBef>
                  <a:spcPct val="0"/>
                </a:spcBef>
                <a:buFontTx/>
                <a:buNone/>
              </a:pPr>
              <a:t>15</a:t>
            </a:fld>
            <a:endParaRPr lang="en-US" altLang="en-US" sz="1000" smtClean="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lnSpc>
                <a:spcPct val="80000"/>
              </a:lnSpc>
            </a:pPr>
            <a:r>
              <a:rPr lang="en-US" altLang="en-US" sz="2800" smtClean="0"/>
              <a:t>Components of the</a:t>
            </a:r>
            <a:r>
              <a:rPr lang="en-US" altLang="en-US" smtClean="0"/>
              <a:t/>
            </a:r>
            <a:br>
              <a:rPr lang="en-US" altLang="en-US" smtClean="0"/>
            </a:br>
            <a:r>
              <a:rPr lang="en-US" altLang="en-US" smtClean="0"/>
              <a:t>Concept Comparison Routine</a:t>
            </a:r>
          </a:p>
        </p:txBody>
      </p:sp>
      <p:sp>
        <p:nvSpPr>
          <p:cNvPr id="24581" name="Rectangle 5"/>
          <p:cNvSpPr>
            <a:spLocks noGrp="1" noChangeArrowheads="1"/>
          </p:cNvSpPr>
          <p:nvPr>
            <p:ph idx="1"/>
          </p:nvPr>
        </p:nvSpPr>
        <p:spPr/>
        <p:txBody>
          <a:bodyPr>
            <a:normAutofit fontScale="92500" lnSpcReduction="20000"/>
          </a:bodyPr>
          <a:lstStyle/>
          <a:p>
            <a:pPr algn="ctr" eaLnBrk="1" hangingPunct="1">
              <a:buFontTx/>
              <a:buNone/>
            </a:pPr>
            <a:endParaRPr lang="en-US" altLang="en-US" sz="2000" dirty="0" smtClean="0"/>
          </a:p>
          <a:p>
            <a:pPr algn="ctr" eaLnBrk="1" hangingPunct="1">
              <a:buFontTx/>
              <a:buNone/>
            </a:pPr>
            <a:r>
              <a:rPr lang="en-US" altLang="en-US" b="1" dirty="0" smtClean="0"/>
              <a:t>Teaching Device</a:t>
            </a:r>
          </a:p>
          <a:p>
            <a:pPr algn="ctr" eaLnBrk="1" hangingPunct="1">
              <a:buFontTx/>
              <a:buNone/>
            </a:pPr>
            <a:r>
              <a:rPr lang="en-US" altLang="en-US" sz="3300" b="1" dirty="0" smtClean="0">
                <a:solidFill>
                  <a:srgbClr val="FF0000"/>
                </a:solidFill>
              </a:rPr>
              <a:t>Comparison Table</a:t>
            </a:r>
            <a:endParaRPr lang="en-US" altLang="en-US" sz="3300" dirty="0" smtClean="0"/>
          </a:p>
          <a:p>
            <a:pPr algn="ctr" eaLnBrk="1" hangingPunct="1">
              <a:buFontTx/>
              <a:buNone/>
            </a:pPr>
            <a:r>
              <a:rPr lang="en-US" altLang="en-US" b="1" dirty="0" smtClean="0"/>
              <a:t>Linking </a:t>
            </a:r>
            <a:r>
              <a:rPr lang="en-US" altLang="en-US" b="1" dirty="0" smtClean="0"/>
              <a:t>Steps</a:t>
            </a:r>
            <a:endParaRPr lang="en-US" altLang="en-US" dirty="0" smtClean="0"/>
          </a:p>
          <a:p>
            <a:pPr algn="ctr" eaLnBrk="1" hangingPunct="1">
              <a:buFontTx/>
              <a:buNone/>
            </a:pPr>
            <a:r>
              <a:rPr lang="en-US" altLang="en-US" sz="3000" b="1" dirty="0" smtClean="0">
                <a:solidFill>
                  <a:srgbClr val="FF0000"/>
                </a:solidFill>
                <a:effectLst>
                  <a:outerShdw blurRad="38100" dist="38100" dir="2700000" algn="tl">
                    <a:srgbClr val="000000">
                      <a:alpha val="43137"/>
                    </a:srgbClr>
                  </a:outerShdw>
                </a:effectLst>
              </a:rPr>
              <a:t>C-O-M-P-A-R-I-N-G</a:t>
            </a:r>
            <a:endParaRPr lang="en-US" altLang="en-US" sz="3000" b="1" dirty="0" smtClean="0">
              <a:solidFill>
                <a:srgbClr val="FF0000"/>
              </a:solidFill>
              <a:effectLst>
                <a:outerShdw blurRad="38100" dist="38100" dir="2700000" algn="tl">
                  <a:srgbClr val="000000">
                    <a:alpha val="43137"/>
                  </a:srgbClr>
                </a:outerShdw>
              </a:effectLst>
            </a:endParaRPr>
          </a:p>
          <a:p>
            <a:pPr algn="ctr" eaLnBrk="1" hangingPunct="1">
              <a:buFontTx/>
              <a:buNone/>
            </a:pPr>
            <a:r>
              <a:rPr lang="en-US" altLang="en-US" sz="2000" dirty="0" smtClean="0"/>
              <a:t>The</a:t>
            </a:r>
            <a:endParaRPr lang="en-US" altLang="en-US" dirty="0" smtClean="0"/>
          </a:p>
          <a:p>
            <a:pPr algn="ctr" eaLnBrk="1" hangingPunct="1">
              <a:buFontTx/>
              <a:buNone/>
            </a:pPr>
            <a:r>
              <a:rPr lang="en-US" altLang="en-US" b="1" dirty="0" smtClean="0"/>
              <a:t>CUE-DO-REVIEW</a:t>
            </a:r>
            <a:endParaRPr lang="en-US" altLang="en-US" dirty="0" smtClean="0"/>
          </a:p>
          <a:p>
            <a:pPr algn="ctr" eaLnBrk="1" hangingPunct="1">
              <a:buFontTx/>
              <a:buNone/>
            </a:pPr>
            <a:r>
              <a:rPr lang="en-US" altLang="en-US" sz="2000" dirty="0" smtClean="0"/>
              <a:t>Sequence</a:t>
            </a:r>
            <a:endParaRPr lang="en-US" altLang="en-US" dirty="0" smtClean="0"/>
          </a:p>
        </p:txBody>
      </p:sp>
      <p:sp>
        <p:nvSpPr>
          <p:cNvPr id="2457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2457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7805E91-9513-4E01-BC1B-97C73A214F74}" type="slidenum">
              <a:rPr lang="en-US" altLang="en-US" sz="1000" smtClean="0">
                <a:solidFill>
                  <a:schemeClr val="accent2"/>
                </a:solidFill>
              </a:rPr>
              <a:pPr>
                <a:spcBef>
                  <a:spcPct val="0"/>
                </a:spcBef>
                <a:buFontTx/>
                <a:buNone/>
              </a:pPr>
              <a:t>16</a:t>
            </a:fld>
            <a:endParaRPr lang="en-US" altLang="en-US" sz="1000" smtClean="0">
              <a:solidFill>
                <a:schemeClr val="accent2"/>
              </a:solidFill>
            </a:endParaRPr>
          </a:p>
        </p:txBody>
      </p:sp>
      <p:sp>
        <p:nvSpPr>
          <p:cNvPr id="2" name="Rectangle 1"/>
          <p:cNvSpPr/>
          <p:nvPr/>
        </p:nvSpPr>
        <p:spPr bwMode="auto">
          <a:xfrm>
            <a:off x="2988297" y="2413262"/>
            <a:ext cx="3214540" cy="40535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normAutofit fontScale="90000"/>
          </a:bodyPr>
          <a:lstStyle/>
          <a:p>
            <a:pPr eaLnBrk="1" hangingPunct="1"/>
            <a:r>
              <a:rPr lang="en-US" altLang="en-US" smtClean="0"/>
              <a:t>The Comparison Table</a:t>
            </a:r>
            <a:br>
              <a:rPr lang="en-US" altLang="en-US" smtClean="0"/>
            </a:br>
            <a:r>
              <a:rPr lang="en-US" altLang="en-US" smtClean="0"/>
              <a:t>Teaching Device</a:t>
            </a:r>
          </a:p>
        </p:txBody>
      </p:sp>
      <p:sp>
        <p:nvSpPr>
          <p:cNvPr id="25605" name="Rectangle 5"/>
          <p:cNvSpPr>
            <a:spLocks noGrp="1" noChangeArrowheads="1"/>
          </p:cNvSpPr>
          <p:nvPr>
            <p:ph idx="1"/>
          </p:nvPr>
        </p:nvSpPr>
        <p:spPr/>
        <p:txBody>
          <a:bodyPr>
            <a:normAutofit lnSpcReduction="10000"/>
          </a:bodyPr>
          <a:lstStyle/>
          <a:p>
            <a:pPr eaLnBrk="1" hangingPunct="1">
              <a:buFontTx/>
              <a:buNone/>
            </a:pPr>
            <a:r>
              <a:rPr lang="en-US" altLang="en-US" smtClean="0"/>
              <a:t>Is a visual device that:</a:t>
            </a:r>
          </a:p>
          <a:p>
            <a:pPr eaLnBrk="1" hangingPunct="1">
              <a:buFontTx/>
              <a:buNone/>
            </a:pPr>
            <a:endParaRPr lang="en-US" altLang="en-US" smtClean="0"/>
          </a:p>
          <a:p>
            <a:pPr eaLnBrk="1" hangingPunct="1"/>
            <a:r>
              <a:rPr lang="en-US" altLang="en-US" smtClean="0"/>
              <a:t>is used under teacher guidance;</a:t>
            </a:r>
          </a:p>
          <a:p>
            <a:pPr eaLnBrk="1" hangingPunct="1"/>
            <a:endParaRPr lang="en-US" altLang="en-US" smtClean="0"/>
          </a:p>
          <a:p>
            <a:pPr eaLnBrk="1" hangingPunct="1"/>
            <a:r>
              <a:rPr lang="en-US" altLang="en-US" smtClean="0"/>
              <a:t>focuses careful attention on more than one concept;</a:t>
            </a:r>
          </a:p>
          <a:p>
            <a:pPr eaLnBrk="1" hangingPunct="1"/>
            <a:endParaRPr lang="en-US" altLang="en-US" smtClean="0"/>
          </a:p>
          <a:p>
            <a:pPr eaLnBrk="1" hangingPunct="1"/>
            <a:r>
              <a:rPr lang="en-US" altLang="en-US" smtClean="0"/>
              <a:t>identifies relevant features of each concept;</a:t>
            </a:r>
          </a:p>
        </p:txBody>
      </p:sp>
      <p:sp>
        <p:nvSpPr>
          <p:cNvPr id="25603"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25602"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4F621C7-8BDB-407E-8376-E4918663C0E8}" type="slidenum">
              <a:rPr lang="en-US" altLang="en-US" sz="1000" smtClean="0">
                <a:solidFill>
                  <a:schemeClr val="accent2"/>
                </a:solidFill>
              </a:rPr>
              <a:pPr>
                <a:spcBef>
                  <a:spcPct val="0"/>
                </a:spcBef>
                <a:buFontTx/>
                <a:buNone/>
              </a:pPr>
              <a:t>17</a:t>
            </a:fld>
            <a:endParaRPr lang="en-US" altLang="en-US" sz="1000" smtClean="0">
              <a:solidFill>
                <a:schemeClr val="accent2"/>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8" name="Rectangle 1026"/>
          <p:cNvSpPr>
            <a:spLocks noGrp="1" noChangeArrowheads="1"/>
          </p:cNvSpPr>
          <p:nvPr>
            <p:ph type="title"/>
          </p:nvPr>
        </p:nvSpPr>
        <p:spPr/>
        <p:txBody>
          <a:bodyPr>
            <a:normAutofit fontScale="90000"/>
          </a:bodyPr>
          <a:lstStyle/>
          <a:p>
            <a:pPr eaLnBrk="1" hangingPunct="1"/>
            <a:r>
              <a:rPr lang="en-US" altLang="en-US" smtClean="0"/>
              <a:t>The Comparison Table</a:t>
            </a:r>
            <a:br>
              <a:rPr lang="en-US" altLang="en-US" smtClean="0"/>
            </a:br>
            <a:r>
              <a:rPr lang="en-US" altLang="en-US" smtClean="0"/>
              <a:t>Teaching Device</a:t>
            </a:r>
          </a:p>
        </p:txBody>
      </p:sp>
      <p:sp>
        <p:nvSpPr>
          <p:cNvPr id="26629" name="Rectangle 1027"/>
          <p:cNvSpPr>
            <a:spLocks noGrp="1" noChangeArrowheads="1"/>
          </p:cNvSpPr>
          <p:nvPr>
            <p:ph idx="1"/>
          </p:nvPr>
        </p:nvSpPr>
        <p:spPr/>
        <p:txBody>
          <a:bodyPr>
            <a:normAutofit fontScale="92500"/>
          </a:bodyPr>
          <a:lstStyle/>
          <a:p>
            <a:pPr eaLnBrk="1" hangingPunct="1">
              <a:lnSpc>
                <a:spcPct val="90000"/>
              </a:lnSpc>
              <a:buFontTx/>
              <a:buNone/>
            </a:pPr>
            <a:r>
              <a:rPr lang="en-US" altLang="en-US" smtClean="0"/>
              <a:t>Is a visual device that:</a:t>
            </a:r>
          </a:p>
          <a:p>
            <a:pPr eaLnBrk="1" hangingPunct="1">
              <a:lnSpc>
                <a:spcPct val="90000"/>
              </a:lnSpc>
            </a:pPr>
            <a:r>
              <a:rPr lang="en-US" altLang="en-US" smtClean="0"/>
              <a:t>prompts analysis of similarities and differences of relevant features;</a:t>
            </a:r>
          </a:p>
          <a:p>
            <a:pPr eaLnBrk="1" hangingPunct="1">
              <a:lnSpc>
                <a:spcPct val="90000"/>
              </a:lnSpc>
            </a:pPr>
            <a:endParaRPr lang="en-US" altLang="en-US" smtClean="0"/>
          </a:p>
          <a:p>
            <a:pPr eaLnBrk="1" hangingPunct="1">
              <a:lnSpc>
                <a:spcPct val="90000"/>
              </a:lnSpc>
            </a:pPr>
            <a:r>
              <a:rPr lang="en-US" altLang="en-US" smtClean="0"/>
              <a:t>helps students summarize relationships between concepts;</a:t>
            </a:r>
          </a:p>
          <a:p>
            <a:pPr eaLnBrk="1" hangingPunct="1">
              <a:lnSpc>
                <a:spcPct val="90000"/>
              </a:lnSpc>
            </a:pPr>
            <a:endParaRPr lang="en-US" altLang="en-US" smtClean="0"/>
          </a:p>
          <a:p>
            <a:pPr eaLnBrk="1" hangingPunct="1">
              <a:lnSpc>
                <a:spcPct val="90000"/>
              </a:lnSpc>
            </a:pPr>
            <a:r>
              <a:rPr lang="en-US" altLang="en-US" smtClean="0"/>
              <a:t>helps identify higher-order categories related to the relevant concepts;</a:t>
            </a:r>
          </a:p>
        </p:txBody>
      </p:sp>
      <p:sp>
        <p:nvSpPr>
          <p:cNvPr id="2662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2662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CBE5A95-0DFC-442B-AC34-186B4CC26A30}" type="slidenum">
              <a:rPr lang="en-US" altLang="en-US" sz="1000" smtClean="0">
                <a:solidFill>
                  <a:schemeClr val="accent2"/>
                </a:solidFill>
              </a:rPr>
              <a:pPr>
                <a:spcBef>
                  <a:spcPct val="0"/>
                </a:spcBef>
                <a:buFontTx/>
                <a:buNone/>
              </a:pPr>
              <a:t>18</a:t>
            </a:fld>
            <a:endParaRPr lang="en-US" altLang="en-US" sz="1000" smtClean="0">
              <a:solidFill>
                <a:schemeClr val="accent2"/>
              </a:solidFill>
            </a:endParaRPr>
          </a:p>
        </p:txBody>
      </p:sp>
      <p:pic>
        <p:nvPicPr>
          <p:cNvPr id="266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2" name="Rectangle 1026"/>
          <p:cNvSpPr>
            <a:spLocks noGrp="1" noChangeArrowheads="1"/>
          </p:cNvSpPr>
          <p:nvPr>
            <p:ph type="title"/>
          </p:nvPr>
        </p:nvSpPr>
        <p:spPr/>
        <p:txBody>
          <a:bodyPr>
            <a:normAutofit fontScale="90000"/>
          </a:bodyPr>
          <a:lstStyle/>
          <a:p>
            <a:pPr eaLnBrk="1" hangingPunct="1"/>
            <a:r>
              <a:rPr lang="en-US" altLang="en-US" smtClean="0"/>
              <a:t>The Comparison Table</a:t>
            </a:r>
            <a:br>
              <a:rPr lang="en-US" altLang="en-US" smtClean="0"/>
            </a:br>
            <a:r>
              <a:rPr lang="en-US" altLang="en-US" smtClean="0"/>
              <a:t>Teaching Device</a:t>
            </a:r>
          </a:p>
        </p:txBody>
      </p:sp>
      <p:sp>
        <p:nvSpPr>
          <p:cNvPr id="27653" name="Rectangle 1027"/>
          <p:cNvSpPr>
            <a:spLocks noGrp="1" noChangeArrowheads="1"/>
          </p:cNvSpPr>
          <p:nvPr>
            <p:ph idx="1"/>
          </p:nvPr>
        </p:nvSpPr>
        <p:spPr/>
        <p:txBody>
          <a:bodyPr>
            <a:normAutofit fontScale="85000" lnSpcReduction="10000"/>
          </a:bodyPr>
          <a:lstStyle/>
          <a:p>
            <a:pPr eaLnBrk="1" hangingPunct="1">
              <a:lnSpc>
                <a:spcPct val="140000"/>
              </a:lnSpc>
              <a:buFontTx/>
              <a:buNone/>
            </a:pPr>
            <a:r>
              <a:rPr lang="en-US" altLang="en-US" sz="2200" smtClean="0"/>
              <a:t>Is a visual device that:</a:t>
            </a:r>
          </a:p>
          <a:p>
            <a:pPr eaLnBrk="1" hangingPunct="1">
              <a:lnSpc>
                <a:spcPct val="140000"/>
              </a:lnSpc>
            </a:pPr>
            <a:endParaRPr lang="en-US" altLang="en-US" sz="2200" smtClean="0"/>
          </a:p>
          <a:p>
            <a:pPr eaLnBrk="1" hangingPunct="1">
              <a:lnSpc>
                <a:spcPct val="140000"/>
              </a:lnSpc>
            </a:pPr>
            <a:r>
              <a:rPr lang="en-US" altLang="en-US" sz="2200" smtClean="0"/>
              <a:t>is designed to enhance student...</a:t>
            </a:r>
          </a:p>
          <a:p>
            <a:pPr lvl="1" eaLnBrk="1" hangingPunct="1">
              <a:lnSpc>
                <a:spcPct val="140000"/>
              </a:lnSpc>
            </a:pPr>
            <a:r>
              <a:rPr lang="en-US" altLang="en-US" sz="2000" smtClean="0"/>
              <a:t>understanding of concept relationships,</a:t>
            </a:r>
          </a:p>
          <a:p>
            <a:pPr lvl="1" eaLnBrk="1" hangingPunct="1">
              <a:lnSpc>
                <a:spcPct val="140000"/>
              </a:lnSpc>
            </a:pPr>
            <a:r>
              <a:rPr lang="en-US" altLang="en-US" sz="2000" smtClean="0"/>
              <a:t>remembering of ways to think about new, difficult information,</a:t>
            </a:r>
          </a:p>
          <a:p>
            <a:pPr lvl="1" eaLnBrk="1" hangingPunct="1">
              <a:lnSpc>
                <a:spcPct val="140000"/>
              </a:lnSpc>
            </a:pPr>
            <a:r>
              <a:rPr lang="en-US" altLang="en-US" sz="2000" smtClean="0"/>
              <a:t>responses to evaluation tasks and activities, and</a:t>
            </a:r>
          </a:p>
          <a:p>
            <a:pPr lvl="1" eaLnBrk="1" hangingPunct="1">
              <a:lnSpc>
                <a:spcPct val="140000"/>
              </a:lnSpc>
            </a:pPr>
            <a:r>
              <a:rPr lang="en-US" altLang="en-US" sz="2000" smtClean="0"/>
              <a:t>belief in the value of the content.</a:t>
            </a:r>
          </a:p>
        </p:txBody>
      </p:sp>
      <p:sp>
        <p:nvSpPr>
          <p:cNvPr id="27651"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27650"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5B67077-AD7E-4FB7-B7AE-DE7D439CF4C7}" type="slidenum">
              <a:rPr lang="en-US" altLang="en-US" sz="1000" smtClean="0">
                <a:solidFill>
                  <a:schemeClr val="accent2"/>
                </a:solidFill>
              </a:rPr>
              <a:pPr>
                <a:spcBef>
                  <a:spcPct val="0"/>
                </a:spcBef>
                <a:buFontTx/>
                <a:buNone/>
              </a:pPr>
              <a:t>19</a:t>
            </a:fld>
            <a:endParaRPr lang="en-US" altLang="en-US" sz="1000" smtClean="0">
              <a:solidFill>
                <a:schemeClr val="accent2"/>
              </a:solidFill>
            </a:endParaRPr>
          </a:p>
        </p:txBody>
      </p:sp>
      <p:pic>
        <p:nvPicPr>
          <p:cNvPr id="276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pPr eaLnBrk="1" hangingPunct="1"/>
            <a:r>
              <a:rPr lang="en-US" altLang="en-US" smtClean="0"/>
              <a:t>Content Enhancement</a:t>
            </a:r>
          </a:p>
        </p:txBody>
      </p:sp>
      <p:sp>
        <p:nvSpPr>
          <p:cNvPr id="9221" name="Rectangle 5"/>
          <p:cNvSpPr>
            <a:spLocks noGrp="1" noChangeArrowheads="1"/>
          </p:cNvSpPr>
          <p:nvPr>
            <p:ph idx="1"/>
          </p:nvPr>
        </p:nvSpPr>
        <p:spPr/>
        <p:txBody>
          <a:bodyPr/>
          <a:lstStyle/>
          <a:p>
            <a:pPr eaLnBrk="1" hangingPunct="1">
              <a:buFontTx/>
              <a:buNone/>
            </a:pPr>
            <a:r>
              <a:rPr lang="en-US" altLang="en-US" smtClean="0"/>
              <a:t>A way of teaching an academically diverse group of students in which:</a:t>
            </a:r>
          </a:p>
          <a:p>
            <a:pPr eaLnBrk="1" hangingPunct="1"/>
            <a:endParaRPr lang="en-US" altLang="en-US" smtClean="0"/>
          </a:p>
          <a:p>
            <a:pPr lvl="1" eaLnBrk="1" hangingPunct="1"/>
            <a:r>
              <a:rPr lang="en-US" altLang="en-US" smtClean="0"/>
              <a:t>Both group and individual needs are valued and met;</a:t>
            </a:r>
          </a:p>
          <a:p>
            <a:pPr lvl="1" eaLnBrk="1" hangingPunct="1"/>
            <a:endParaRPr lang="en-US" altLang="en-US" smtClean="0"/>
          </a:p>
          <a:p>
            <a:pPr lvl="1" eaLnBrk="1" hangingPunct="1"/>
            <a:r>
              <a:rPr lang="en-US" altLang="en-US" smtClean="0"/>
              <a:t>The integrity of the content is maintained;</a:t>
            </a:r>
          </a:p>
        </p:txBody>
      </p:sp>
      <p:sp>
        <p:nvSpPr>
          <p:cNvPr id="921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921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D998090-900E-4EA1-9768-096D1F79E7D2}" type="slidenum">
              <a:rPr lang="en-US" altLang="en-US" sz="1000" smtClean="0">
                <a:solidFill>
                  <a:schemeClr val="accent2"/>
                </a:solidFill>
              </a:rPr>
              <a:pPr>
                <a:spcBef>
                  <a:spcPct val="0"/>
                </a:spcBef>
                <a:buFontTx/>
                <a:buNone/>
              </a:pPr>
              <a:t>2</a:t>
            </a:fld>
            <a:endParaRPr lang="en-US" altLang="en-US" sz="1000" smtClean="0">
              <a:solidFill>
                <a:schemeClr val="accent2"/>
              </a:solidFill>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8DF728FB-6D1A-4274-856C-1ED43C06B7F7}" type="slidenum">
              <a:rPr lang="en-US" altLang="en-US" sz="1000" smtClean="0">
                <a:solidFill>
                  <a:schemeClr val="tx2"/>
                </a:solidFill>
                <a:latin typeface="Arial" panose="020B0604020202020204" pitchFamily="34" charset="0"/>
              </a:rPr>
              <a:pPr/>
              <a:t>20</a:t>
            </a:fld>
            <a:endParaRPr lang="en-US" altLang="en-US" sz="1000" dirty="0" smtClean="0">
              <a:solidFill>
                <a:schemeClr val="tx2"/>
              </a:solidFill>
              <a:latin typeface="Arial" panose="020B0604020202020204" pitchFamily="34" charset="0"/>
            </a:endParaRPr>
          </a:p>
        </p:txBody>
      </p:sp>
      <p:sp>
        <p:nvSpPr>
          <p:cNvPr id="29700" name="Line 190"/>
          <p:cNvSpPr>
            <a:spLocks noChangeShapeType="1"/>
          </p:cNvSpPr>
          <p:nvPr/>
        </p:nvSpPr>
        <p:spPr bwMode="auto">
          <a:xfrm>
            <a:off x="1463496" y="1438325"/>
            <a:ext cx="6375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1" name="Text Box 208"/>
          <p:cNvSpPr txBox="1">
            <a:spLocks noChangeArrowheads="1"/>
          </p:cNvSpPr>
          <p:nvPr/>
        </p:nvSpPr>
        <p:spPr bwMode="auto">
          <a:xfrm>
            <a:off x="2536334" y="735160"/>
            <a:ext cx="417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3600" b="1">
                <a:latin typeface="Arial" panose="020B0604020202020204" pitchFamily="34" charset="0"/>
              </a:rPr>
              <a:t>Comparison Table</a:t>
            </a:r>
          </a:p>
        </p:txBody>
      </p:sp>
      <p:grpSp>
        <p:nvGrpSpPr>
          <p:cNvPr id="29702" name="Group 300"/>
          <p:cNvGrpSpPr>
            <a:grpSpLocks/>
          </p:cNvGrpSpPr>
          <p:nvPr/>
        </p:nvGrpSpPr>
        <p:grpSpPr bwMode="auto">
          <a:xfrm>
            <a:off x="1350472" y="1579710"/>
            <a:ext cx="6646862" cy="3883025"/>
            <a:chOff x="821" y="716"/>
            <a:chExt cx="4187" cy="2446"/>
          </a:xfrm>
        </p:grpSpPr>
        <p:sp>
          <p:nvSpPr>
            <p:cNvPr id="29709" name="Text Box 241"/>
            <p:cNvSpPr txBox="1">
              <a:spLocks noChangeArrowheads="1"/>
            </p:cNvSpPr>
            <p:nvPr/>
          </p:nvSpPr>
          <p:spPr bwMode="auto">
            <a:xfrm>
              <a:off x="3485" y="716"/>
              <a:ext cx="22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sz="1400" b="1">
                  <a:latin typeface="Times" panose="02020603050405020304" pitchFamily="18" charset="0"/>
                </a:rPr>
                <a:t>C</a:t>
              </a:r>
            </a:p>
            <a:p>
              <a:pPr>
                <a:lnSpc>
                  <a:spcPct val="80000"/>
                </a:lnSpc>
              </a:pPr>
              <a:r>
                <a:rPr lang="en-US" altLang="en-US" sz="1400" b="1">
                  <a:latin typeface="Times" panose="02020603050405020304" pitchFamily="18" charset="0"/>
                </a:rPr>
                <a:t>O</a:t>
              </a:r>
            </a:p>
            <a:p>
              <a:pPr>
                <a:lnSpc>
                  <a:spcPct val="80000"/>
                </a:lnSpc>
              </a:pPr>
              <a:r>
                <a:rPr lang="en-US" altLang="en-US" sz="1400" b="1">
                  <a:latin typeface="Times" panose="02020603050405020304" pitchFamily="18" charset="0"/>
                </a:rPr>
                <a:t>M</a:t>
              </a:r>
            </a:p>
            <a:p>
              <a:pPr>
                <a:lnSpc>
                  <a:spcPct val="80000"/>
                </a:lnSpc>
              </a:pPr>
              <a:r>
                <a:rPr lang="en-US" altLang="en-US" sz="1400" b="1">
                  <a:latin typeface="Times" panose="02020603050405020304" pitchFamily="18" charset="0"/>
                </a:rPr>
                <a:t>P</a:t>
              </a:r>
            </a:p>
            <a:p>
              <a:pPr>
                <a:lnSpc>
                  <a:spcPct val="80000"/>
                </a:lnSpc>
              </a:pPr>
              <a:r>
                <a:rPr lang="en-US" altLang="en-US" sz="1400" b="1">
                  <a:latin typeface="Times" panose="02020603050405020304" pitchFamily="18" charset="0"/>
                </a:rPr>
                <a:t>A</a:t>
              </a:r>
            </a:p>
            <a:p>
              <a:pPr>
                <a:lnSpc>
                  <a:spcPct val="80000"/>
                </a:lnSpc>
              </a:pPr>
              <a:r>
                <a:rPr lang="en-US" altLang="en-US" sz="1400" b="1">
                  <a:latin typeface="Times" panose="02020603050405020304" pitchFamily="18" charset="0"/>
                </a:rPr>
                <a:t>R</a:t>
              </a:r>
            </a:p>
            <a:p>
              <a:pPr>
                <a:lnSpc>
                  <a:spcPct val="80000"/>
                </a:lnSpc>
              </a:pPr>
              <a:r>
                <a:rPr lang="en-US" altLang="en-US" sz="1400" b="1">
                  <a:latin typeface="Times" panose="02020603050405020304" pitchFamily="18" charset="0"/>
                </a:rPr>
                <a:t>I</a:t>
              </a:r>
            </a:p>
            <a:p>
              <a:pPr>
                <a:lnSpc>
                  <a:spcPct val="80000"/>
                </a:lnSpc>
              </a:pPr>
              <a:r>
                <a:rPr lang="en-US" altLang="en-US" sz="1400" b="1">
                  <a:latin typeface="Times" panose="02020603050405020304" pitchFamily="18" charset="0"/>
                </a:rPr>
                <a:t>N</a:t>
              </a:r>
            </a:p>
            <a:p>
              <a:pPr>
                <a:lnSpc>
                  <a:spcPct val="80000"/>
                </a:lnSpc>
              </a:pPr>
              <a:r>
                <a:rPr lang="en-US" altLang="en-US" sz="1400" b="1">
                  <a:latin typeface="Times" panose="02020603050405020304" pitchFamily="18" charset="0"/>
                </a:rPr>
                <a:t>G</a:t>
              </a:r>
            </a:p>
          </p:txBody>
        </p:sp>
        <p:grpSp>
          <p:nvGrpSpPr>
            <p:cNvPr id="29710" name="Group 295"/>
            <p:cNvGrpSpPr>
              <a:grpSpLocks/>
            </p:cNvGrpSpPr>
            <p:nvPr/>
          </p:nvGrpSpPr>
          <p:grpSpPr bwMode="auto">
            <a:xfrm>
              <a:off x="821" y="763"/>
              <a:ext cx="4187" cy="2399"/>
              <a:chOff x="821" y="763"/>
              <a:chExt cx="4187" cy="2399"/>
            </a:xfrm>
          </p:grpSpPr>
          <p:sp>
            <p:nvSpPr>
              <p:cNvPr id="29711" name="Rectangle 191"/>
              <p:cNvSpPr>
                <a:spLocks noChangeArrowheads="1"/>
              </p:cNvSpPr>
              <p:nvPr/>
            </p:nvSpPr>
            <p:spPr bwMode="auto">
              <a:xfrm>
                <a:off x="821" y="802"/>
                <a:ext cx="2566" cy="33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12" name="AutoShape 192"/>
              <p:cNvSpPr>
                <a:spLocks noChangeArrowheads="1"/>
              </p:cNvSpPr>
              <p:nvPr/>
            </p:nvSpPr>
            <p:spPr bwMode="auto">
              <a:xfrm>
                <a:off x="828" y="1234"/>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13" name="AutoShape 193"/>
              <p:cNvSpPr>
                <a:spLocks noChangeArrowheads="1"/>
              </p:cNvSpPr>
              <p:nvPr/>
            </p:nvSpPr>
            <p:spPr bwMode="auto">
              <a:xfrm>
                <a:off x="2157" y="1234"/>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14" name="AutoShape 194"/>
              <p:cNvSpPr>
                <a:spLocks noChangeArrowheads="1"/>
              </p:cNvSpPr>
              <p:nvPr/>
            </p:nvSpPr>
            <p:spPr bwMode="auto">
              <a:xfrm flipH="1" flipV="1">
                <a:off x="1318" y="1588"/>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15" name="AutoShape 195"/>
              <p:cNvSpPr>
                <a:spLocks noChangeArrowheads="1"/>
              </p:cNvSpPr>
              <p:nvPr/>
            </p:nvSpPr>
            <p:spPr bwMode="auto">
              <a:xfrm flipH="1" flipV="1">
                <a:off x="2712" y="1595"/>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16" name="Rectangle 196"/>
              <p:cNvSpPr>
                <a:spLocks noChangeArrowheads="1"/>
              </p:cNvSpPr>
              <p:nvPr/>
            </p:nvSpPr>
            <p:spPr bwMode="auto">
              <a:xfrm>
                <a:off x="821" y="1769"/>
                <a:ext cx="2579" cy="12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17" name="Line 197"/>
              <p:cNvSpPr>
                <a:spLocks noChangeShapeType="1"/>
              </p:cNvSpPr>
              <p:nvPr/>
            </p:nvSpPr>
            <p:spPr bwMode="auto">
              <a:xfrm>
                <a:off x="2111" y="1795"/>
                <a:ext cx="0" cy="11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8" name="Rectangle 198"/>
              <p:cNvSpPr>
                <a:spLocks noChangeArrowheads="1"/>
              </p:cNvSpPr>
              <p:nvPr/>
            </p:nvSpPr>
            <p:spPr bwMode="auto">
              <a:xfrm>
                <a:off x="3561" y="1772"/>
                <a:ext cx="1238" cy="1225"/>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19" name="AutoShape 200"/>
              <p:cNvSpPr>
                <a:spLocks noChangeArrowheads="1"/>
              </p:cNvSpPr>
              <p:nvPr/>
            </p:nvSpPr>
            <p:spPr bwMode="auto">
              <a:xfrm flipH="1" flipV="1">
                <a:off x="2014" y="3000"/>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20" name="Text Box 209"/>
              <p:cNvSpPr txBox="1">
                <a:spLocks noChangeArrowheads="1"/>
              </p:cNvSpPr>
              <p:nvPr/>
            </p:nvSpPr>
            <p:spPr bwMode="auto">
              <a:xfrm>
                <a:off x="1506" y="1271"/>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sz="1400">
                  <a:latin typeface="Times" panose="02020603050405020304" pitchFamily="18" charset="0"/>
                </a:endParaRPr>
              </a:p>
            </p:txBody>
          </p:sp>
          <p:grpSp>
            <p:nvGrpSpPr>
              <p:cNvPr id="29721" name="Group 279"/>
              <p:cNvGrpSpPr>
                <a:grpSpLocks/>
              </p:cNvGrpSpPr>
              <p:nvPr/>
            </p:nvGrpSpPr>
            <p:grpSpPr bwMode="auto">
              <a:xfrm>
                <a:off x="1187" y="1237"/>
                <a:ext cx="452" cy="154"/>
                <a:chOff x="4035" y="1125"/>
                <a:chExt cx="452" cy="154"/>
              </a:xfrm>
            </p:grpSpPr>
            <p:grpSp>
              <p:nvGrpSpPr>
                <p:cNvPr id="29750" name="Group 278"/>
                <p:cNvGrpSpPr>
                  <a:grpSpLocks/>
                </p:cNvGrpSpPr>
                <p:nvPr/>
              </p:nvGrpSpPr>
              <p:grpSpPr bwMode="auto">
                <a:xfrm>
                  <a:off x="4035" y="1154"/>
                  <a:ext cx="76" cy="75"/>
                  <a:chOff x="4035" y="1154"/>
                  <a:chExt cx="76" cy="75"/>
                </a:xfrm>
              </p:grpSpPr>
              <p:sp>
                <p:nvSpPr>
                  <p:cNvPr id="29752" name="Rectangle 212"/>
                  <p:cNvSpPr>
                    <a:spLocks noChangeArrowheads="1"/>
                  </p:cNvSpPr>
                  <p:nvPr/>
                </p:nvSpPr>
                <p:spPr bwMode="auto">
                  <a:xfrm>
                    <a:off x="4060"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29753" name="Oval 213"/>
                  <p:cNvSpPr>
                    <a:spLocks noChangeArrowheads="1"/>
                  </p:cNvSpPr>
                  <p:nvPr/>
                </p:nvSpPr>
                <p:spPr bwMode="auto">
                  <a:xfrm>
                    <a:off x="4035"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9751" name="Text Box 214"/>
                <p:cNvSpPr txBox="1">
                  <a:spLocks noChangeArrowheads="1"/>
                </p:cNvSpPr>
                <p:nvPr/>
              </p:nvSpPr>
              <p:spPr bwMode="auto">
                <a:xfrm>
                  <a:off x="4104"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29722" name="Group 277"/>
              <p:cNvGrpSpPr>
                <a:grpSpLocks/>
              </p:cNvGrpSpPr>
              <p:nvPr/>
            </p:nvGrpSpPr>
            <p:grpSpPr bwMode="auto">
              <a:xfrm>
                <a:off x="2555" y="1237"/>
                <a:ext cx="467" cy="154"/>
                <a:chOff x="5403" y="1125"/>
                <a:chExt cx="467" cy="154"/>
              </a:xfrm>
            </p:grpSpPr>
            <p:grpSp>
              <p:nvGrpSpPr>
                <p:cNvPr id="29746" name="Group 276"/>
                <p:cNvGrpSpPr>
                  <a:grpSpLocks/>
                </p:cNvGrpSpPr>
                <p:nvPr/>
              </p:nvGrpSpPr>
              <p:grpSpPr bwMode="auto">
                <a:xfrm>
                  <a:off x="5403" y="1154"/>
                  <a:ext cx="76" cy="75"/>
                  <a:chOff x="5403" y="1154"/>
                  <a:chExt cx="76" cy="75"/>
                </a:xfrm>
              </p:grpSpPr>
              <p:sp>
                <p:nvSpPr>
                  <p:cNvPr id="29748" name="Rectangle 217"/>
                  <p:cNvSpPr>
                    <a:spLocks noChangeArrowheads="1"/>
                  </p:cNvSpPr>
                  <p:nvPr/>
                </p:nvSpPr>
                <p:spPr bwMode="auto">
                  <a:xfrm>
                    <a:off x="5429"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29749" name="Oval 218"/>
                  <p:cNvSpPr>
                    <a:spLocks noChangeArrowheads="1"/>
                  </p:cNvSpPr>
                  <p:nvPr/>
                </p:nvSpPr>
                <p:spPr bwMode="auto">
                  <a:xfrm>
                    <a:off x="5403"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9747" name="Text Box 219"/>
                <p:cNvSpPr txBox="1">
                  <a:spLocks noChangeArrowheads="1"/>
                </p:cNvSpPr>
                <p:nvPr/>
              </p:nvSpPr>
              <p:spPr bwMode="auto">
                <a:xfrm>
                  <a:off x="5487"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29723" name="Group 289"/>
              <p:cNvGrpSpPr>
                <a:grpSpLocks/>
              </p:cNvGrpSpPr>
              <p:nvPr/>
            </p:nvGrpSpPr>
            <p:grpSpPr bwMode="auto">
              <a:xfrm>
                <a:off x="1824" y="834"/>
                <a:ext cx="76" cy="76"/>
                <a:chOff x="4672" y="722"/>
                <a:chExt cx="76" cy="76"/>
              </a:xfrm>
            </p:grpSpPr>
            <p:sp>
              <p:nvSpPr>
                <p:cNvPr id="29744" name="Rectangle 221"/>
                <p:cNvSpPr>
                  <a:spLocks noChangeArrowheads="1"/>
                </p:cNvSpPr>
                <p:nvPr/>
              </p:nvSpPr>
              <p:spPr bwMode="auto">
                <a:xfrm>
                  <a:off x="4698" y="72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2</a:t>
                  </a:r>
                  <a:endParaRPr lang="en-US" altLang="en-US" sz="700">
                    <a:latin typeface="Times" panose="02020603050405020304" pitchFamily="18" charset="0"/>
                  </a:endParaRPr>
                </a:p>
              </p:txBody>
            </p:sp>
            <p:sp>
              <p:nvSpPr>
                <p:cNvPr id="29745" name="Oval 222"/>
                <p:cNvSpPr>
                  <a:spLocks noChangeArrowheads="1"/>
                </p:cNvSpPr>
                <p:nvPr/>
              </p:nvSpPr>
              <p:spPr bwMode="auto">
                <a:xfrm>
                  <a:off x="4672" y="722"/>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9724" name="Text Box 223"/>
              <p:cNvSpPr txBox="1">
                <a:spLocks noChangeArrowheads="1"/>
              </p:cNvSpPr>
              <p:nvPr/>
            </p:nvSpPr>
            <p:spPr bwMode="auto">
              <a:xfrm>
                <a:off x="1872" y="806"/>
                <a:ext cx="6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Overall Concept</a:t>
                </a:r>
              </a:p>
            </p:txBody>
          </p:sp>
          <p:grpSp>
            <p:nvGrpSpPr>
              <p:cNvPr id="29725" name="Group 288"/>
              <p:cNvGrpSpPr>
                <a:grpSpLocks/>
              </p:cNvGrpSpPr>
              <p:nvPr/>
            </p:nvGrpSpPr>
            <p:grpSpPr bwMode="auto">
              <a:xfrm>
                <a:off x="1118" y="1806"/>
                <a:ext cx="76" cy="76"/>
                <a:chOff x="3966" y="1694"/>
                <a:chExt cx="76" cy="76"/>
              </a:xfrm>
            </p:grpSpPr>
            <p:sp>
              <p:nvSpPr>
                <p:cNvPr id="29742" name="Rectangle 225"/>
                <p:cNvSpPr>
                  <a:spLocks noChangeArrowheads="1"/>
                </p:cNvSpPr>
                <p:nvPr/>
              </p:nvSpPr>
              <p:spPr bwMode="auto">
                <a:xfrm>
                  <a:off x="3991"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29743" name="Oval 226"/>
                <p:cNvSpPr>
                  <a:spLocks noChangeArrowheads="1"/>
                </p:cNvSpPr>
                <p:nvPr/>
              </p:nvSpPr>
              <p:spPr bwMode="auto">
                <a:xfrm>
                  <a:off x="3966" y="1694"/>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9726" name="Text Box 227"/>
              <p:cNvSpPr txBox="1">
                <a:spLocks noChangeArrowheads="1"/>
              </p:cNvSpPr>
              <p:nvPr/>
            </p:nvSpPr>
            <p:spPr bwMode="auto">
              <a:xfrm>
                <a:off x="1166" y="1777"/>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29727" name="Group 287"/>
              <p:cNvGrpSpPr>
                <a:grpSpLocks/>
              </p:cNvGrpSpPr>
              <p:nvPr/>
            </p:nvGrpSpPr>
            <p:grpSpPr bwMode="auto">
              <a:xfrm>
                <a:off x="2464" y="1806"/>
                <a:ext cx="75" cy="76"/>
                <a:chOff x="5312" y="1694"/>
                <a:chExt cx="75" cy="76"/>
              </a:xfrm>
            </p:grpSpPr>
            <p:sp>
              <p:nvSpPr>
                <p:cNvPr id="29740" name="Rectangle 229"/>
                <p:cNvSpPr>
                  <a:spLocks noChangeArrowheads="1"/>
                </p:cNvSpPr>
                <p:nvPr/>
              </p:nvSpPr>
              <p:spPr bwMode="auto">
                <a:xfrm>
                  <a:off x="5336"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29741" name="Oval 230"/>
                <p:cNvSpPr>
                  <a:spLocks noChangeArrowheads="1"/>
                </p:cNvSpPr>
                <p:nvPr/>
              </p:nvSpPr>
              <p:spPr bwMode="auto">
                <a:xfrm>
                  <a:off x="5312" y="1694"/>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9728" name="Text Box 231"/>
              <p:cNvSpPr txBox="1">
                <a:spLocks noChangeArrowheads="1"/>
              </p:cNvSpPr>
              <p:nvPr/>
            </p:nvSpPr>
            <p:spPr bwMode="auto">
              <a:xfrm>
                <a:off x="2512" y="1777"/>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29729" name="Group 285"/>
              <p:cNvGrpSpPr>
                <a:grpSpLocks/>
              </p:cNvGrpSpPr>
              <p:nvPr/>
            </p:nvGrpSpPr>
            <p:grpSpPr bwMode="auto">
              <a:xfrm>
                <a:off x="3927" y="1814"/>
                <a:ext cx="75" cy="76"/>
                <a:chOff x="6775" y="1702"/>
                <a:chExt cx="75" cy="76"/>
              </a:xfrm>
            </p:grpSpPr>
            <p:sp>
              <p:nvSpPr>
                <p:cNvPr id="29738" name="Rectangle 237"/>
                <p:cNvSpPr>
                  <a:spLocks noChangeArrowheads="1"/>
                </p:cNvSpPr>
                <p:nvPr/>
              </p:nvSpPr>
              <p:spPr bwMode="auto">
                <a:xfrm>
                  <a:off x="6799" y="170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9</a:t>
                  </a:r>
                  <a:endParaRPr lang="en-US" altLang="en-US" sz="700">
                    <a:latin typeface="Times" panose="02020603050405020304" pitchFamily="18" charset="0"/>
                  </a:endParaRPr>
                </a:p>
              </p:txBody>
            </p:sp>
            <p:sp>
              <p:nvSpPr>
                <p:cNvPr id="29739" name="Oval 238"/>
                <p:cNvSpPr>
                  <a:spLocks noChangeArrowheads="1"/>
                </p:cNvSpPr>
                <p:nvPr/>
              </p:nvSpPr>
              <p:spPr bwMode="auto">
                <a:xfrm>
                  <a:off x="6775" y="1702"/>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9730" name="Text Box 239"/>
              <p:cNvSpPr txBox="1">
                <a:spLocks noChangeArrowheads="1"/>
              </p:cNvSpPr>
              <p:nvPr/>
            </p:nvSpPr>
            <p:spPr bwMode="auto">
              <a:xfrm>
                <a:off x="3991" y="1785"/>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Extensions</a:t>
                </a:r>
              </a:p>
            </p:txBody>
          </p:sp>
          <p:sp>
            <p:nvSpPr>
              <p:cNvPr id="29731" name="Text Box 240"/>
              <p:cNvSpPr txBox="1">
                <a:spLocks noChangeArrowheads="1"/>
              </p:cNvSpPr>
              <p:nvPr/>
            </p:nvSpPr>
            <p:spPr bwMode="auto">
              <a:xfrm>
                <a:off x="3633" y="763"/>
                <a:ext cx="137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1000">
                    <a:latin typeface="Times" panose="02020603050405020304" pitchFamily="18" charset="0"/>
                  </a:rPr>
                  <a:t>Communicate Targeted Concepts</a:t>
                </a:r>
              </a:p>
              <a:p>
                <a:pPr>
                  <a:lnSpc>
                    <a:spcPct val="60000"/>
                  </a:lnSpc>
                  <a:spcBef>
                    <a:spcPct val="50000"/>
                  </a:spcBef>
                </a:pPr>
                <a:r>
                  <a:rPr lang="en-US" altLang="en-US" sz="1000">
                    <a:latin typeface="Times" panose="02020603050405020304" pitchFamily="18" charset="0"/>
                  </a:rPr>
                  <a:t>Obtain the Overall Concepts</a:t>
                </a:r>
              </a:p>
              <a:p>
                <a:pPr>
                  <a:lnSpc>
                    <a:spcPct val="60000"/>
                  </a:lnSpc>
                  <a:spcBef>
                    <a:spcPct val="50000"/>
                  </a:spcBef>
                </a:pPr>
                <a:r>
                  <a:rPr lang="en-US" altLang="en-US" sz="1000">
                    <a:latin typeface="Times" panose="02020603050405020304" pitchFamily="18" charset="0"/>
                  </a:rPr>
                  <a:t>Make lists of Known Characteristics</a:t>
                </a:r>
              </a:p>
              <a:p>
                <a:pPr>
                  <a:lnSpc>
                    <a:spcPct val="60000"/>
                  </a:lnSpc>
                  <a:spcBef>
                    <a:spcPct val="50000"/>
                  </a:spcBef>
                </a:pPr>
                <a:r>
                  <a:rPr lang="en-US" altLang="en-US" sz="1000">
                    <a:latin typeface="Times" panose="02020603050405020304" pitchFamily="18" charset="0"/>
                  </a:rPr>
                  <a:t>Pin down Like Characteristics</a:t>
                </a:r>
              </a:p>
              <a:p>
                <a:pPr>
                  <a:lnSpc>
                    <a:spcPct val="60000"/>
                  </a:lnSpc>
                  <a:spcBef>
                    <a:spcPct val="50000"/>
                  </a:spcBef>
                </a:pPr>
                <a:r>
                  <a:rPr lang="en-US" altLang="en-US" sz="1000">
                    <a:latin typeface="Times" panose="02020603050405020304" pitchFamily="18" charset="0"/>
                  </a:rPr>
                  <a:t>Assemble Like Categories</a:t>
                </a:r>
              </a:p>
              <a:p>
                <a:pPr>
                  <a:lnSpc>
                    <a:spcPct val="60000"/>
                  </a:lnSpc>
                  <a:spcBef>
                    <a:spcPct val="50000"/>
                  </a:spcBef>
                </a:pPr>
                <a:r>
                  <a:rPr lang="en-US" altLang="en-US" sz="1000">
                    <a:latin typeface="Times" panose="02020603050405020304" pitchFamily="18" charset="0"/>
                  </a:rPr>
                  <a:t>Record Unlike Characteristics</a:t>
                </a:r>
              </a:p>
              <a:p>
                <a:pPr>
                  <a:lnSpc>
                    <a:spcPct val="60000"/>
                  </a:lnSpc>
                  <a:spcBef>
                    <a:spcPct val="50000"/>
                  </a:spcBef>
                </a:pPr>
                <a:r>
                  <a:rPr lang="en-US" altLang="en-US" sz="1000">
                    <a:latin typeface="Times" panose="02020603050405020304" pitchFamily="18" charset="0"/>
                  </a:rPr>
                  <a:t>Identify Unlike Categories</a:t>
                </a:r>
              </a:p>
              <a:p>
                <a:pPr>
                  <a:lnSpc>
                    <a:spcPct val="60000"/>
                  </a:lnSpc>
                  <a:spcBef>
                    <a:spcPct val="50000"/>
                  </a:spcBef>
                </a:pPr>
                <a:r>
                  <a:rPr lang="en-US" altLang="en-US" sz="1000">
                    <a:latin typeface="Times" panose="02020603050405020304" pitchFamily="18" charset="0"/>
                  </a:rPr>
                  <a:t>Nail Down a Summary</a:t>
                </a:r>
              </a:p>
              <a:p>
                <a:pPr>
                  <a:lnSpc>
                    <a:spcPct val="60000"/>
                  </a:lnSpc>
                  <a:spcBef>
                    <a:spcPct val="50000"/>
                  </a:spcBef>
                </a:pPr>
                <a:r>
                  <a:rPr lang="en-US" altLang="en-US" sz="1000">
                    <a:latin typeface="Times" panose="02020603050405020304" pitchFamily="18" charset="0"/>
                  </a:rPr>
                  <a:t>Go Beyond the Basics</a:t>
                </a:r>
              </a:p>
            </p:txBody>
          </p:sp>
          <p:sp>
            <p:nvSpPr>
              <p:cNvPr id="29733" name="Text Box 265"/>
              <p:cNvSpPr txBox="1">
                <a:spLocks noChangeArrowheads="1"/>
              </p:cNvSpPr>
              <p:nvPr/>
            </p:nvSpPr>
            <p:spPr bwMode="auto">
              <a:xfrm>
                <a:off x="2478" y="1323"/>
                <a:ext cx="6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Mammals</a:t>
                </a:r>
              </a:p>
            </p:txBody>
          </p:sp>
          <p:sp>
            <p:nvSpPr>
              <p:cNvPr id="29734" name="Text Box 266"/>
              <p:cNvSpPr txBox="1">
                <a:spLocks noChangeArrowheads="1"/>
              </p:cNvSpPr>
              <p:nvPr/>
            </p:nvSpPr>
            <p:spPr bwMode="auto">
              <a:xfrm>
                <a:off x="1221" y="1310"/>
                <a:ext cx="4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Birds</a:t>
                </a:r>
              </a:p>
            </p:txBody>
          </p:sp>
          <p:sp>
            <p:nvSpPr>
              <p:cNvPr id="29735" name="Text Box 267"/>
              <p:cNvSpPr txBox="1">
                <a:spLocks noChangeArrowheads="1"/>
              </p:cNvSpPr>
              <p:nvPr/>
            </p:nvSpPr>
            <p:spPr bwMode="auto">
              <a:xfrm>
                <a:off x="838" y="1873"/>
                <a:ext cx="125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Feathers</a:t>
                </a:r>
              </a:p>
              <a:p>
                <a:r>
                  <a:rPr lang="en-US" altLang="en-US" sz="1400">
                    <a:latin typeface="Sand" pitchFamily="-48" charset="0"/>
                  </a:rPr>
                  <a:t>Backbone</a:t>
                </a:r>
              </a:p>
              <a:p>
                <a:r>
                  <a:rPr lang="en-US" altLang="en-US" sz="1400">
                    <a:latin typeface="Sand" pitchFamily="-48" charset="0"/>
                  </a:rPr>
                  <a:t>Young hatch from </a:t>
                </a:r>
              </a:p>
              <a:p>
                <a:r>
                  <a:rPr lang="en-US" altLang="en-US" sz="1400">
                    <a:latin typeface="Sand" pitchFamily="-48" charset="0"/>
                  </a:rPr>
                  <a:t>  eggs</a:t>
                </a:r>
              </a:p>
            </p:txBody>
          </p:sp>
          <p:sp>
            <p:nvSpPr>
              <p:cNvPr id="29736" name="Text Box 268"/>
              <p:cNvSpPr txBox="1">
                <a:spLocks noChangeArrowheads="1"/>
              </p:cNvSpPr>
              <p:nvPr/>
            </p:nvSpPr>
            <p:spPr bwMode="auto">
              <a:xfrm>
                <a:off x="2096" y="1873"/>
                <a:ext cx="1320"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Hair</a:t>
                </a:r>
              </a:p>
              <a:p>
                <a:r>
                  <a:rPr lang="en-US" altLang="en-US" sz="1400">
                    <a:latin typeface="Sand" pitchFamily="-48" charset="0"/>
                  </a:rPr>
                  <a:t>Backbone</a:t>
                </a:r>
              </a:p>
              <a:p>
                <a:r>
                  <a:rPr lang="en-US" altLang="en-US" sz="1400">
                    <a:latin typeface="Sand" pitchFamily="-48" charset="0"/>
                  </a:rPr>
                  <a:t>Most young born </a:t>
                </a:r>
              </a:p>
              <a:p>
                <a:r>
                  <a:rPr lang="en-US" altLang="en-US" sz="1400">
                    <a:latin typeface="Sand" pitchFamily="-48" charset="0"/>
                  </a:rPr>
                  <a:t>live</a:t>
                </a:r>
              </a:p>
            </p:txBody>
          </p:sp>
          <p:sp>
            <p:nvSpPr>
              <p:cNvPr id="29737" name="Text Box 269"/>
              <p:cNvSpPr txBox="1">
                <a:spLocks noChangeArrowheads="1"/>
              </p:cNvSpPr>
              <p:nvPr/>
            </p:nvSpPr>
            <p:spPr bwMode="auto">
              <a:xfrm>
                <a:off x="3596" y="1887"/>
                <a:ext cx="1125"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Explore how many heart chambers birds and mammals have, and enter the information on the table</a:t>
                </a:r>
              </a:p>
            </p:txBody>
          </p:sp>
        </p:grpSp>
      </p:grpSp>
      <p:grpSp>
        <p:nvGrpSpPr>
          <p:cNvPr id="29703" name="Group 296"/>
          <p:cNvGrpSpPr>
            <a:grpSpLocks/>
          </p:cNvGrpSpPr>
          <p:nvPr/>
        </p:nvGrpSpPr>
        <p:grpSpPr bwMode="auto">
          <a:xfrm>
            <a:off x="1180609" y="2238523"/>
            <a:ext cx="5365750" cy="3722687"/>
            <a:chOff x="714" y="1131"/>
            <a:chExt cx="3380" cy="2345"/>
          </a:xfrm>
        </p:grpSpPr>
        <p:sp>
          <p:nvSpPr>
            <p:cNvPr id="29706" name="Rectangle 297"/>
            <p:cNvSpPr>
              <a:spLocks noChangeArrowheads="1"/>
            </p:cNvSpPr>
            <p:nvPr/>
          </p:nvSpPr>
          <p:spPr bwMode="auto">
            <a:xfrm>
              <a:off x="714" y="1131"/>
              <a:ext cx="2847" cy="541"/>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9707" name="Line 298"/>
            <p:cNvSpPr>
              <a:spLocks noChangeShapeType="1"/>
            </p:cNvSpPr>
            <p:nvPr/>
          </p:nvSpPr>
          <p:spPr bwMode="auto">
            <a:xfrm>
              <a:off x="2227" y="1664"/>
              <a:ext cx="792" cy="98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8" name="Rectangle 299"/>
            <p:cNvSpPr>
              <a:spLocks noChangeArrowheads="1"/>
            </p:cNvSpPr>
            <p:nvPr/>
          </p:nvSpPr>
          <p:spPr bwMode="auto">
            <a:xfrm>
              <a:off x="1921" y="2300"/>
              <a:ext cx="2173" cy="1176"/>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1.  The Known Concepts</a:t>
              </a:r>
            </a:p>
            <a:p>
              <a:endParaRPr lang="en-US" altLang="en-US" sz="2000">
                <a:latin typeface="Arial" panose="020B0604020202020204" pitchFamily="34" charset="0"/>
              </a:endParaRPr>
            </a:p>
            <a:p>
              <a:r>
                <a:rPr lang="en-US" altLang="en-US" sz="2000">
                  <a:latin typeface="Arial" panose="020B0604020202020204" pitchFamily="34" charset="0"/>
                </a:rPr>
                <a:t>Represents the names of the</a:t>
              </a:r>
            </a:p>
            <a:p>
              <a:r>
                <a:rPr lang="en-US" altLang="en-US" sz="2000">
                  <a:latin typeface="Arial" panose="020B0604020202020204" pitchFamily="34" charset="0"/>
                </a:rPr>
                <a:t>Known Concepts to be</a:t>
              </a:r>
            </a:p>
            <a:p>
              <a:r>
                <a:rPr lang="en-US" altLang="en-US" sz="2000">
                  <a:latin typeface="Arial" panose="020B0604020202020204" pitchFamily="34" charset="0"/>
                </a:rPr>
                <a:t>explored in the lesson.</a:t>
              </a:r>
            </a:p>
          </p:txBody>
        </p:sp>
      </p:grpSp>
      <p:pic>
        <p:nvPicPr>
          <p:cNvPr id="29704" name="Picture 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6881322" y="905023"/>
            <a:ext cx="147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742950" indent="-285750">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t>Page 52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505156E3-2E89-449C-97A4-F827E0502AC9}" type="slidenum">
              <a:rPr lang="en-US" altLang="en-US" sz="1000" smtClean="0">
                <a:solidFill>
                  <a:schemeClr val="tx2"/>
                </a:solidFill>
                <a:latin typeface="Arial" panose="020B0604020202020204" pitchFamily="34" charset="0"/>
              </a:rPr>
              <a:pPr/>
              <a:t>21</a:t>
            </a:fld>
            <a:endParaRPr lang="en-US" altLang="en-US" sz="1000" smtClean="0">
              <a:solidFill>
                <a:schemeClr val="tx2"/>
              </a:solidFill>
              <a:latin typeface="Arial" panose="020B0604020202020204" pitchFamily="34" charset="0"/>
            </a:endParaRPr>
          </a:p>
        </p:txBody>
      </p:sp>
      <p:sp>
        <p:nvSpPr>
          <p:cNvPr id="30724" name="Line 8"/>
          <p:cNvSpPr>
            <a:spLocks noChangeShapeType="1"/>
          </p:cNvSpPr>
          <p:nvPr/>
        </p:nvSpPr>
        <p:spPr bwMode="auto">
          <a:xfrm>
            <a:off x="1284386" y="1407753"/>
            <a:ext cx="6375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Text Box 26"/>
          <p:cNvSpPr txBox="1">
            <a:spLocks noChangeArrowheads="1"/>
          </p:cNvSpPr>
          <p:nvPr/>
        </p:nvSpPr>
        <p:spPr bwMode="auto">
          <a:xfrm>
            <a:off x="2479773" y="745765"/>
            <a:ext cx="417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3600" b="1">
                <a:latin typeface="Arial" panose="020B0604020202020204" pitchFamily="34" charset="0"/>
              </a:rPr>
              <a:t>Comparison Table</a:t>
            </a:r>
          </a:p>
        </p:txBody>
      </p:sp>
      <p:grpSp>
        <p:nvGrpSpPr>
          <p:cNvPr id="30726" name="Group 189"/>
          <p:cNvGrpSpPr>
            <a:grpSpLocks/>
          </p:cNvGrpSpPr>
          <p:nvPr/>
        </p:nvGrpSpPr>
        <p:grpSpPr bwMode="auto">
          <a:xfrm>
            <a:off x="1262161" y="1531578"/>
            <a:ext cx="6646862" cy="3883025"/>
            <a:chOff x="821" y="716"/>
            <a:chExt cx="4187" cy="2446"/>
          </a:xfrm>
        </p:grpSpPr>
        <p:sp>
          <p:nvSpPr>
            <p:cNvPr id="30732" name="Text Box 190"/>
            <p:cNvSpPr txBox="1">
              <a:spLocks noChangeArrowheads="1"/>
            </p:cNvSpPr>
            <p:nvPr/>
          </p:nvSpPr>
          <p:spPr bwMode="auto">
            <a:xfrm>
              <a:off x="3485" y="716"/>
              <a:ext cx="22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sz="1400" b="1">
                  <a:latin typeface="Times" panose="02020603050405020304" pitchFamily="18" charset="0"/>
                </a:rPr>
                <a:t>C</a:t>
              </a:r>
            </a:p>
            <a:p>
              <a:pPr>
                <a:lnSpc>
                  <a:spcPct val="80000"/>
                </a:lnSpc>
              </a:pPr>
              <a:r>
                <a:rPr lang="en-US" altLang="en-US" sz="1400" b="1">
                  <a:latin typeface="Times" panose="02020603050405020304" pitchFamily="18" charset="0"/>
                </a:rPr>
                <a:t>O</a:t>
              </a:r>
            </a:p>
            <a:p>
              <a:pPr>
                <a:lnSpc>
                  <a:spcPct val="80000"/>
                </a:lnSpc>
              </a:pPr>
              <a:r>
                <a:rPr lang="en-US" altLang="en-US" sz="1400" b="1">
                  <a:latin typeface="Times" panose="02020603050405020304" pitchFamily="18" charset="0"/>
                </a:rPr>
                <a:t>M</a:t>
              </a:r>
            </a:p>
            <a:p>
              <a:pPr>
                <a:lnSpc>
                  <a:spcPct val="80000"/>
                </a:lnSpc>
              </a:pPr>
              <a:r>
                <a:rPr lang="en-US" altLang="en-US" sz="1400" b="1">
                  <a:latin typeface="Times" panose="02020603050405020304" pitchFamily="18" charset="0"/>
                </a:rPr>
                <a:t>P</a:t>
              </a:r>
            </a:p>
            <a:p>
              <a:pPr>
                <a:lnSpc>
                  <a:spcPct val="80000"/>
                </a:lnSpc>
              </a:pPr>
              <a:r>
                <a:rPr lang="en-US" altLang="en-US" sz="1400" b="1">
                  <a:latin typeface="Times" panose="02020603050405020304" pitchFamily="18" charset="0"/>
                </a:rPr>
                <a:t>A</a:t>
              </a:r>
            </a:p>
            <a:p>
              <a:pPr>
                <a:lnSpc>
                  <a:spcPct val="80000"/>
                </a:lnSpc>
              </a:pPr>
              <a:r>
                <a:rPr lang="en-US" altLang="en-US" sz="1400" b="1">
                  <a:latin typeface="Times" panose="02020603050405020304" pitchFamily="18" charset="0"/>
                </a:rPr>
                <a:t>R</a:t>
              </a:r>
            </a:p>
            <a:p>
              <a:pPr>
                <a:lnSpc>
                  <a:spcPct val="80000"/>
                </a:lnSpc>
              </a:pPr>
              <a:r>
                <a:rPr lang="en-US" altLang="en-US" sz="1400" b="1">
                  <a:latin typeface="Times" panose="02020603050405020304" pitchFamily="18" charset="0"/>
                </a:rPr>
                <a:t>I</a:t>
              </a:r>
            </a:p>
            <a:p>
              <a:pPr>
                <a:lnSpc>
                  <a:spcPct val="80000"/>
                </a:lnSpc>
              </a:pPr>
              <a:r>
                <a:rPr lang="en-US" altLang="en-US" sz="1400" b="1">
                  <a:latin typeface="Times" panose="02020603050405020304" pitchFamily="18" charset="0"/>
                </a:rPr>
                <a:t>N</a:t>
              </a:r>
            </a:p>
            <a:p>
              <a:pPr>
                <a:lnSpc>
                  <a:spcPct val="80000"/>
                </a:lnSpc>
              </a:pPr>
              <a:r>
                <a:rPr lang="en-US" altLang="en-US" sz="1400" b="1">
                  <a:latin typeface="Times" panose="02020603050405020304" pitchFamily="18" charset="0"/>
                </a:rPr>
                <a:t>G</a:t>
              </a:r>
            </a:p>
          </p:txBody>
        </p:sp>
        <p:grpSp>
          <p:nvGrpSpPr>
            <p:cNvPr id="30733" name="Group 191"/>
            <p:cNvGrpSpPr>
              <a:grpSpLocks/>
            </p:cNvGrpSpPr>
            <p:nvPr/>
          </p:nvGrpSpPr>
          <p:grpSpPr bwMode="auto">
            <a:xfrm>
              <a:off x="821" y="763"/>
              <a:ext cx="4187" cy="2399"/>
              <a:chOff x="821" y="763"/>
              <a:chExt cx="4187" cy="2399"/>
            </a:xfrm>
          </p:grpSpPr>
          <p:sp>
            <p:nvSpPr>
              <p:cNvPr id="30734" name="Rectangle 192"/>
              <p:cNvSpPr>
                <a:spLocks noChangeArrowheads="1"/>
              </p:cNvSpPr>
              <p:nvPr/>
            </p:nvSpPr>
            <p:spPr bwMode="auto">
              <a:xfrm>
                <a:off x="821" y="802"/>
                <a:ext cx="2566" cy="33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35" name="AutoShape 193"/>
              <p:cNvSpPr>
                <a:spLocks noChangeArrowheads="1"/>
              </p:cNvSpPr>
              <p:nvPr/>
            </p:nvSpPr>
            <p:spPr bwMode="auto">
              <a:xfrm>
                <a:off x="828" y="1234"/>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36" name="AutoShape 194"/>
              <p:cNvSpPr>
                <a:spLocks noChangeArrowheads="1"/>
              </p:cNvSpPr>
              <p:nvPr/>
            </p:nvSpPr>
            <p:spPr bwMode="auto">
              <a:xfrm>
                <a:off x="2157" y="1234"/>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37" name="AutoShape 195"/>
              <p:cNvSpPr>
                <a:spLocks noChangeArrowheads="1"/>
              </p:cNvSpPr>
              <p:nvPr/>
            </p:nvSpPr>
            <p:spPr bwMode="auto">
              <a:xfrm flipH="1" flipV="1">
                <a:off x="1318" y="1588"/>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38" name="AutoShape 196"/>
              <p:cNvSpPr>
                <a:spLocks noChangeArrowheads="1"/>
              </p:cNvSpPr>
              <p:nvPr/>
            </p:nvSpPr>
            <p:spPr bwMode="auto">
              <a:xfrm flipH="1" flipV="1">
                <a:off x="2712" y="1595"/>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39" name="Rectangle 197"/>
              <p:cNvSpPr>
                <a:spLocks noChangeArrowheads="1"/>
              </p:cNvSpPr>
              <p:nvPr/>
            </p:nvSpPr>
            <p:spPr bwMode="auto">
              <a:xfrm>
                <a:off x="821" y="1769"/>
                <a:ext cx="2579" cy="12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40" name="Line 198"/>
              <p:cNvSpPr>
                <a:spLocks noChangeShapeType="1"/>
              </p:cNvSpPr>
              <p:nvPr/>
            </p:nvSpPr>
            <p:spPr bwMode="auto">
              <a:xfrm>
                <a:off x="2111" y="1795"/>
                <a:ext cx="0" cy="11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Rectangle 199"/>
              <p:cNvSpPr>
                <a:spLocks noChangeArrowheads="1"/>
              </p:cNvSpPr>
              <p:nvPr/>
            </p:nvSpPr>
            <p:spPr bwMode="auto">
              <a:xfrm>
                <a:off x="3561" y="1772"/>
                <a:ext cx="1238" cy="1225"/>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42" name="AutoShape 200"/>
              <p:cNvSpPr>
                <a:spLocks noChangeArrowheads="1"/>
              </p:cNvSpPr>
              <p:nvPr/>
            </p:nvSpPr>
            <p:spPr bwMode="auto">
              <a:xfrm flipH="1" flipV="1">
                <a:off x="2014" y="3000"/>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43" name="Text Box 201"/>
              <p:cNvSpPr txBox="1">
                <a:spLocks noChangeArrowheads="1"/>
              </p:cNvSpPr>
              <p:nvPr/>
            </p:nvSpPr>
            <p:spPr bwMode="auto">
              <a:xfrm>
                <a:off x="1506" y="1271"/>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sz="1400">
                  <a:latin typeface="Times" panose="02020603050405020304" pitchFamily="18" charset="0"/>
                </a:endParaRPr>
              </a:p>
            </p:txBody>
          </p:sp>
          <p:grpSp>
            <p:nvGrpSpPr>
              <p:cNvPr id="30744" name="Group 202"/>
              <p:cNvGrpSpPr>
                <a:grpSpLocks/>
              </p:cNvGrpSpPr>
              <p:nvPr/>
            </p:nvGrpSpPr>
            <p:grpSpPr bwMode="auto">
              <a:xfrm>
                <a:off x="1187" y="1237"/>
                <a:ext cx="452" cy="154"/>
                <a:chOff x="4035" y="1125"/>
                <a:chExt cx="452" cy="154"/>
              </a:xfrm>
            </p:grpSpPr>
            <p:grpSp>
              <p:nvGrpSpPr>
                <p:cNvPr id="30773" name="Group 203"/>
                <p:cNvGrpSpPr>
                  <a:grpSpLocks/>
                </p:cNvGrpSpPr>
                <p:nvPr/>
              </p:nvGrpSpPr>
              <p:grpSpPr bwMode="auto">
                <a:xfrm>
                  <a:off x="4035" y="1154"/>
                  <a:ext cx="76" cy="75"/>
                  <a:chOff x="4035" y="1154"/>
                  <a:chExt cx="76" cy="75"/>
                </a:xfrm>
              </p:grpSpPr>
              <p:sp>
                <p:nvSpPr>
                  <p:cNvPr id="30775" name="Rectangle 204"/>
                  <p:cNvSpPr>
                    <a:spLocks noChangeArrowheads="1"/>
                  </p:cNvSpPr>
                  <p:nvPr/>
                </p:nvSpPr>
                <p:spPr bwMode="auto">
                  <a:xfrm>
                    <a:off x="4060"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0776" name="Oval 205"/>
                  <p:cNvSpPr>
                    <a:spLocks noChangeArrowheads="1"/>
                  </p:cNvSpPr>
                  <p:nvPr/>
                </p:nvSpPr>
                <p:spPr bwMode="auto">
                  <a:xfrm>
                    <a:off x="4035"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0774" name="Text Box 206"/>
                <p:cNvSpPr txBox="1">
                  <a:spLocks noChangeArrowheads="1"/>
                </p:cNvSpPr>
                <p:nvPr/>
              </p:nvSpPr>
              <p:spPr bwMode="auto">
                <a:xfrm>
                  <a:off x="4104"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0745" name="Group 207"/>
              <p:cNvGrpSpPr>
                <a:grpSpLocks/>
              </p:cNvGrpSpPr>
              <p:nvPr/>
            </p:nvGrpSpPr>
            <p:grpSpPr bwMode="auto">
              <a:xfrm>
                <a:off x="2555" y="1237"/>
                <a:ext cx="467" cy="154"/>
                <a:chOff x="5403" y="1125"/>
                <a:chExt cx="467" cy="154"/>
              </a:xfrm>
            </p:grpSpPr>
            <p:grpSp>
              <p:nvGrpSpPr>
                <p:cNvPr id="30769" name="Group 208"/>
                <p:cNvGrpSpPr>
                  <a:grpSpLocks/>
                </p:cNvGrpSpPr>
                <p:nvPr/>
              </p:nvGrpSpPr>
              <p:grpSpPr bwMode="auto">
                <a:xfrm>
                  <a:off x="5403" y="1154"/>
                  <a:ext cx="76" cy="75"/>
                  <a:chOff x="5403" y="1154"/>
                  <a:chExt cx="76" cy="75"/>
                </a:xfrm>
              </p:grpSpPr>
              <p:sp>
                <p:nvSpPr>
                  <p:cNvPr id="30771" name="Rectangle 209"/>
                  <p:cNvSpPr>
                    <a:spLocks noChangeArrowheads="1"/>
                  </p:cNvSpPr>
                  <p:nvPr/>
                </p:nvSpPr>
                <p:spPr bwMode="auto">
                  <a:xfrm>
                    <a:off x="5429"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0772" name="Oval 210"/>
                  <p:cNvSpPr>
                    <a:spLocks noChangeArrowheads="1"/>
                  </p:cNvSpPr>
                  <p:nvPr/>
                </p:nvSpPr>
                <p:spPr bwMode="auto">
                  <a:xfrm>
                    <a:off x="5403"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0770" name="Text Box 211"/>
                <p:cNvSpPr txBox="1">
                  <a:spLocks noChangeArrowheads="1"/>
                </p:cNvSpPr>
                <p:nvPr/>
              </p:nvSpPr>
              <p:spPr bwMode="auto">
                <a:xfrm>
                  <a:off x="5487"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0746" name="Group 212"/>
              <p:cNvGrpSpPr>
                <a:grpSpLocks/>
              </p:cNvGrpSpPr>
              <p:nvPr/>
            </p:nvGrpSpPr>
            <p:grpSpPr bwMode="auto">
              <a:xfrm>
                <a:off x="1824" y="834"/>
                <a:ext cx="76" cy="76"/>
                <a:chOff x="4672" y="722"/>
                <a:chExt cx="76" cy="76"/>
              </a:xfrm>
            </p:grpSpPr>
            <p:sp>
              <p:nvSpPr>
                <p:cNvPr id="30767" name="Rectangle 213"/>
                <p:cNvSpPr>
                  <a:spLocks noChangeArrowheads="1"/>
                </p:cNvSpPr>
                <p:nvPr/>
              </p:nvSpPr>
              <p:spPr bwMode="auto">
                <a:xfrm>
                  <a:off x="4698" y="72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2</a:t>
                  </a:r>
                  <a:endParaRPr lang="en-US" altLang="en-US" sz="700">
                    <a:latin typeface="Times" panose="02020603050405020304" pitchFamily="18" charset="0"/>
                  </a:endParaRPr>
                </a:p>
              </p:txBody>
            </p:sp>
            <p:sp>
              <p:nvSpPr>
                <p:cNvPr id="30768" name="Oval 214"/>
                <p:cNvSpPr>
                  <a:spLocks noChangeArrowheads="1"/>
                </p:cNvSpPr>
                <p:nvPr/>
              </p:nvSpPr>
              <p:spPr bwMode="auto">
                <a:xfrm>
                  <a:off x="4672" y="722"/>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0747" name="Text Box 215"/>
              <p:cNvSpPr txBox="1">
                <a:spLocks noChangeArrowheads="1"/>
              </p:cNvSpPr>
              <p:nvPr/>
            </p:nvSpPr>
            <p:spPr bwMode="auto">
              <a:xfrm>
                <a:off x="1872" y="806"/>
                <a:ext cx="6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Overall Concept</a:t>
                </a:r>
              </a:p>
            </p:txBody>
          </p:sp>
          <p:grpSp>
            <p:nvGrpSpPr>
              <p:cNvPr id="30748" name="Group 216"/>
              <p:cNvGrpSpPr>
                <a:grpSpLocks/>
              </p:cNvGrpSpPr>
              <p:nvPr/>
            </p:nvGrpSpPr>
            <p:grpSpPr bwMode="auto">
              <a:xfrm>
                <a:off x="1118" y="1806"/>
                <a:ext cx="76" cy="76"/>
                <a:chOff x="3966" y="1694"/>
                <a:chExt cx="76" cy="76"/>
              </a:xfrm>
            </p:grpSpPr>
            <p:sp>
              <p:nvSpPr>
                <p:cNvPr id="30765" name="Rectangle 217"/>
                <p:cNvSpPr>
                  <a:spLocks noChangeArrowheads="1"/>
                </p:cNvSpPr>
                <p:nvPr/>
              </p:nvSpPr>
              <p:spPr bwMode="auto">
                <a:xfrm>
                  <a:off x="3991"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0766" name="Oval 218"/>
                <p:cNvSpPr>
                  <a:spLocks noChangeArrowheads="1"/>
                </p:cNvSpPr>
                <p:nvPr/>
              </p:nvSpPr>
              <p:spPr bwMode="auto">
                <a:xfrm>
                  <a:off x="3966" y="1694"/>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0749" name="Text Box 219"/>
              <p:cNvSpPr txBox="1">
                <a:spLocks noChangeArrowheads="1"/>
              </p:cNvSpPr>
              <p:nvPr/>
            </p:nvSpPr>
            <p:spPr bwMode="auto">
              <a:xfrm>
                <a:off x="1166" y="1777"/>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0750" name="Group 220"/>
              <p:cNvGrpSpPr>
                <a:grpSpLocks/>
              </p:cNvGrpSpPr>
              <p:nvPr/>
            </p:nvGrpSpPr>
            <p:grpSpPr bwMode="auto">
              <a:xfrm>
                <a:off x="2464" y="1806"/>
                <a:ext cx="75" cy="76"/>
                <a:chOff x="5312" y="1694"/>
                <a:chExt cx="75" cy="76"/>
              </a:xfrm>
            </p:grpSpPr>
            <p:sp>
              <p:nvSpPr>
                <p:cNvPr id="30763" name="Rectangle 221"/>
                <p:cNvSpPr>
                  <a:spLocks noChangeArrowheads="1"/>
                </p:cNvSpPr>
                <p:nvPr/>
              </p:nvSpPr>
              <p:spPr bwMode="auto">
                <a:xfrm>
                  <a:off x="5336"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0764" name="Oval 222"/>
                <p:cNvSpPr>
                  <a:spLocks noChangeArrowheads="1"/>
                </p:cNvSpPr>
                <p:nvPr/>
              </p:nvSpPr>
              <p:spPr bwMode="auto">
                <a:xfrm>
                  <a:off x="5312" y="1694"/>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0751" name="Text Box 223"/>
              <p:cNvSpPr txBox="1">
                <a:spLocks noChangeArrowheads="1"/>
              </p:cNvSpPr>
              <p:nvPr/>
            </p:nvSpPr>
            <p:spPr bwMode="auto">
              <a:xfrm>
                <a:off x="2512" y="1777"/>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0752" name="Group 224"/>
              <p:cNvGrpSpPr>
                <a:grpSpLocks/>
              </p:cNvGrpSpPr>
              <p:nvPr/>
            </p:nvGrpSpPr>
            <p:grpSpPr bwMode="auto">
              <a:xfrm>
                <a:off x="3927" y="1814"/>
                <a:ext cx="75" cy="76"/>
                <a:chOff x="6775" y="1702"/>
                <a:chExt cx="75" cy="76"/>
              </a:xfrm>
            </p:grpSpPr>
            <p:sp>
              <p:nvSpPr>
                <p:cNvPr id="30761" name="Rectangle 225"/>
                <p:cNvSpPr>
                  <a:spLocks noChangeArrowheads="1"/>
                </p:cNvSpPr>
                <p:nvPr/>
              </p:nvSpPr>
              <p:spPr bwMode="auto">
                <a:xfrm>
                  <a:off x="6799" y="170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9</a:t>
                  </a:r>
                  <a:endParaRPr lang="en-US" altLang="en-US" sz="700">
                    <a:latin typeface="Times" panose="02020603050405020304" pitchFamily="18" charset="0"/>
                  </a:endParaRPr>
                </a:p>
              </p:txBody>
            </p:sp>
            <p:sp>
              <p:nvSpPr>
                <p:cNvPr id="30762" name="Oval 226"/>
                <p:cNvSpPr>
                  <a:spLocks noChangeArrowheads="1"/>
                </p:cNvSpPr>
                <p:nvPr/>
              </p:nvSpPr>
              <p:spPr bwMode="auto">
                <a:xfrm>
                  <a:off x="6775" y="1702"/>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0753" name="Text Box 227"/>
              <p:cNvSpPr txBox="1">
                <a:spLocks noChangeArrowheads="1"/>
              </p:cNvSpPr>
              <p:nvPr/>
            </p:nvSpPr>
            <p:spPr bwMode="auto">
              <a:xfrm>
                <a:off x="3991" y="1785"/>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Extensions</a:t>
                </a:r>
              </a:p>
            </p:txBody>
          </p:sp>
          <p:sp>
            <p:nvSpPr>
              <p:cNvPr id="30754" name="Text Box 228"/>
              <p:cNvSpPr txBox="1">
                <a:spLocks noChangeArrowheads="1"/>
              </p:cNvSpPr>
              <p:nvPr/>
            </p:nvSpPr>
            <p:spPr bwMode="auto">
              <a:xfrm>
                <a:off x="3633" y="763"/>
                <a:ext cx="137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1000">
                    <a:latin typeface="Times" panose="02020603050405020304" pitchFamily="18" charset="0"/>
                  </a:rPr>
                  <a:t>Communicate Targeted Concepts</a:t>
                </a:r>
              </a:p>
              <a:p>
                <a:pPr>
                  <a:lnSpc>
                    <a:spcPct val="60000"/>
                  </a:lnSpc>
                  <a:spcBef>
                    <a:spcPct val="50000"/>
                  </a:spcBef>
                </a:pPr>
                <a:r>
                  <a:rPr lang="en-US" altLang="en-US" sz="1000">
                    <a:latin typeface="Times" panose="02020603050405020304" pitchFamily="18" charset="0"/>
                  </a:rPr>
                  <a:t>Obtain the Overall Concepts</a:t>
                </a:r>
              </a:p>
              <a:p>
                <a:pPr>
                  <a:lnSpc>
                    <a:spcPct val="60000"/>
                  </a:lnSpc>
                  <a:spcBef>
                    <a:spcPct val="50000"/>
                  </a:spcBef>
                </a:pPr>
                <a:r>
                  <a:rPr lang="en-US" altLang="en-US" sz="1000">
                    <a:latin typeface="Times" panose="02020603050405020304" pitchFamily="18" charset="0"/>
                  </a:rPr>
                  <a:t>Make lists of Known Characteristics</a:t>
                </a:r>
              </a:p>
              <a:p>
                <a:pPr>
                  <a:lnSpc>
                    <a:spcPct val="60000"/>
                  </a:lnSpc>
                  <a:spcBef>
                    <a:spcPct val="50000"/>
                  </a:spcBef>
                </a:pPr>
                <a:r>
                  <a:rPr lang="en-US" altLang="en-US" sz="1000">
                    <a:latin typeface="Times" panose="02020603050405020304" pitchFamily="18" charset="0"/>
                  </a:rPr>
                  <a:t>Pin down Like Characteristics</a:t>
                </a:r>
              </a:p>
              <a:p>
                <a:pPr>
                  <a:lnSpc>
                    <a:spcPct val="60000"/>
                  </a:lnSpc>
                  <a:spcBef>
                    <a:spcPct val="50000"/>
                  </a:spcBef>
                </a:pPr>
                <a:r>
                  <a:rPr lang="en-US" altLang="en-US" sz="1000">
                    <a:latin typeface="Times" panose="02020603050405020304" pitchFamily="18" charset="0"/>
                  </a:rPr>
                  <a:t>Assemble Like Categories</a:t>
                </a:r>
              </a:p>
              <a:p>
                <a:pPr>
                  <a:lnSpc>
                    <a:spcPct val="60000"/>
                  </a:lnSpc>
                  <a:spcBef>
                    <a:spcPct val="50000"/>
                  </a:spcBef>
                </a:pPr>
                <a:r>
                  <a:rPr lang="en-US" altLang="en-US" sz="1000">
                    <a:latin typeface="Times" panose="02020603050405020304" pitchFamily="18" charset="0"/>
                  </a:rPr>
                  <a:t>Record Unlike Characteristics</a:t>
                </a:r>
              </a:p>
              <a:p>
                <a:pPr>
                  <a:lnSpc>
                    <a:spcPct val="60000"/>
                  </a:lnSpc>
                  <a:spcBef>
                    <a:spcPct val="50000"/>
                  </a:spcBef>
                </a:pPr>
                <a:r>
                  <a:rPr lang="en-US" altLang="en-US" sz="1000">
                    <a:latin typeface="Times" panose="02020603050405020304" pitchFamily="18" charset="0"/>
                  </a:rPr>
                  <a:t>Identify Unlike Categories</a:t>
                </a:r>
              </a:p>
              <a:p>
                <a:pPr>
                  <a:lnSpc>
                    <a:spcPct val="60000"/>
                  </a:lnSpc>
                  <a:spcBef>
                    <a:spcPct val="50000"/>
                  </a:spcBef>
                </a:pPr>
                <a:r>
                  <a:rPr lang="en-US" altLang="en-US" sz="1000">
                    <a:latin typeface="Times" panose="02020603050405020304" pitchFamily="18" charset="0"/>
                  </a:rPr>
                  <a:t>Nail Down a Summary</a:t>
                </a:r>
              </a:p>
              <a:p>
                <a:pPr>
                  <a:lnSpc>
                    <a:spcPct val="60000"/>
                  </a:lnSpc>
                  <a:spcBef>
                    <a:spcPct val="50000"/>
                  </a:spcBef>
                </a:pPr>
                <a:r>
                  <a:rPr lang="en-US" altLang="en-US" sz="1000">
                    <a:latin typeface="Times" panose="02020603050405020304" pitchFamily="18" charset="0"/>
                  </a:rPr>
                  <a:t>Go Beyond the Basics</a:t>
                </a:r>
              </a:p>
            </p:txBody>
          </p:sp>
          <p:sp>
            <p:nvSpPr>
              <p:cNvPr id="30755" name="Text Box 229"/>
              <p:cNvSpPr txBox="1">
                <a:spLocks noChangeArrowheads="1"/>
              </p:cNvSpPr>
              <p:nvPr/>
            </p:nvSpPr>
            <p:spPr bwMode="auto">
              <a:xfrm>
                <a:off x="1639" y="899"/>
                <a:ext cx="8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dirty="0">
                    <a:latin typeface="Sand" pitchFamily="-48" charset="0"/>
                  </a:rPr>
                  <a:t>VERTEBRATES</a:t>
                </a:r>
              </a:p>
            </p:txBody>
          </p:sp>
          <p:sp>
            <p:nvSpPr>
              <p:cNvPr id="30756" name="Text Box 230"/>
              <p:cNvSpPr txBox="1">
                <a:spLocks noChangeArrowheads="1"/>
              </p:cNvSpPr>
              <p:nvPr/>
            </p:nvSpPr>
            <p:spPr bwMode="auto">
              <a:xfrm>
                <a:off x="2478" y="1323"/>
                <a:ext cx="6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Mammals</a:t>
                </a:r>
              </a:p>
            </p:txBody>
          </p:sp>
          <p:sp>
            <p:nvSpPr>
              <p:cNvPr id="30757" name="Text Box 231"/>
              <p:cNvSpPr txBox="1">
                <a:spLocks noChangeArrowheads="1"/>
              </p:cNvSpPr>
              <p:nvPr/>
            </p:nvSpPr>
            <p:spPr bwMode="auto">
              <a:xfrm>
                <a:off x="1221" y="1310"/>
                <a:ext cx="4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Birds</a:t>
                </a:r>
              </a:p>
            </p:txBody>
          </p:sp>
          <p:sp>
            <p:nvSpPr>
              <p:cNvPr id="30758" name="Text Box 232"/>
              <p:cNvSpPr txBox="1">
                <a:spLocks noChangeArrowheads="1"/>
              </p:cNvSpPr>
              <p:nvPr/>
            </p:nvSpPr>
            <p:spPr bwMode="auto">
              <a:xfrm>
                <a:off x="838" y="1873"/>
                <a:ext cx="125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Feathers</a:t>
                </a:r>
              </a:p>
              <a:p>
                <a:r>
                  <a:rPr lang="en-US" altLang="en-US" sz="1400">
                    <a:latin typeface="Sand" pitchFamily="-48" charset="0"/>
                  </a:rPr>
                  <a:t>Backbone</a:t>
                </a:r>
              </a:p>
              <a:p>
                <a:r>
                  <a:rPr lang="en-US" altLang="en-US" sz="1400">
                    <a:latin typeface="Sand" pitchFamily="-48" charset="0"/>
                  </a:rPr>
                  <a:t>Young hatch from </a:t>
                </a:r>
              </a:p>
              <a:p>
                <a:r>
                  <a:rPr lang="en-US" altLang="en-US" sz="1400">
                    <a:latin typeface="Sand" pitchFamily="-48" charset="0"/>
                  </a:rPr>
                  <a:t>  eggs</a:t>
                </a:r>
              </a:p>
            </p:txBody>
          </p:sp>
          <p:sp>
            <p:nvSpPr>
              <p:cNvPr id="30759" name="Text Box 233"/>
              <p:cNvSpPr txBox="1">
                <a:spLocks noChangeArrowheads="1"/>
              </p:cNvSpPr>
              <p:nvPr/>
            </p:nvSpPr>
            <p:spPr bwMode="auto">
              <a:xfrm>
                <a:off x="2096" y="1873"/>
                <a:ext cx="1320"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Hair</a:t>
                </a:r>
              </a:p>
              <a:p>
                <a:r>
                  <a:rPr lang="en-US" altLang="en-US" sz="1400">
                    <a:latin typeface="Sand" pitchFamily="-48" charset="0"/>
                  </a:rPr>
                  <a:t>Backbone</a:t>
                </a:r>
              </a:p>
              <a:p>
                <a:r>
                  <a:rPr lang="en-US" altLang="en-US" sz="1400">
                    <a:latin typeface="Sand" pitchFamily="-48" charset="0"/>
                  </a:rPr>
                  <a:t>Most young born </a:t>
                </a:r>
              </a:p>
              <a:p>
                <a:r>
                  <a:rPr lang="en-US" altLang="en-US" sz="1400">
                    <a:latin typeface="Sand" pitchFamily="-48" charset="0"/>
                  </a:rPr>
                  <a:t>live</a:t>
                </a:r>
              </a:p>
            </p:txBody>
          </p:sp>
          <p:sp>
            <p:nvSpPr>
              <p:cNvPr id="30760" name="Text Box 234"/>
              <p:cNvSpPr txBox="1">
                <a:spLocks noChangeArrowheads="1"/>
              </p:cNvSpPr>
              <p:nvPr/>
            </p:nvSpPr>
            <p:spPr bwMode="auto">
              <a:xfrm>
                <a:off x="3596" y="1887"/>
                <a:ext cx="1125"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Explore how many heart chambers birds and mammals have, and enter the information on the table</a:t>
                </a:r>
              </a:p>
            </p:txBody>
          </p:sp>
        </p:grpSp>
      </p:grpSp>
      <p:grpSp>
        <p:nvGrpSpPr>
          <p:cNvPr id="30727" name="Group 95"/>
          <p:cNvGrpSpPr>
            <a:grpSpLocks/>
          </p:cNvGrpSpPr>
          <p:nvPr/>
        </p:nvGrpSpPr>
        <p:grpSpPr bwMode="auto">
          <a:xfrm>
            <a:off x="1219298" y="1660165"/>
            <a:ext cx="4830763" cy="3422650"/>
            <a:chOff x="784" y="907"/>
            <a:chExt cx="3043" cy="2156"/>
          </a:xfrm>
        </p:grpSpPr>
        <p:sp>
          <p:nvSpPr>
            <p:cNvPr id="30729" name="Rectangle 96"/>
            <p:cNvSpPr>
              <a:spLocks noChangeArrowheads="1"/>
            </p:cNvSpPr>
            <p:nvPr/>
          </p:nvSpPr>
          <p:spPr bwMode="auto">
            <a:xfrm>
              <a:off x="784" y="907"/>
              <a:ext cx="2666" cy="34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0730" name="Line 97"/>
            <p:cNvSpPr>
              <a:spLocks noChangeShapeType="1"/>
            </p:cNvSpPr>
            <p:nvPr/>
          </p:nvSpPr>
          <p:spPr bwMode="auto">
            <a:xfrm>
              <a:off x="1960" y="1251"/>
              <a:ext cx="792" cy="98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Rectangle 98"/>
            <p:cNvSpPr>
              <a:spLocks noChangeArrowheads="1"/>
            </p:cNvSpPr>
            <p:nvPr/>
          </p:nvSpPr>
          <p:spPr bwMode="auto">
            <a:xfrm>
              <a:off x="1654" y="1887"/>
              <a:ext cx="2173" cy="1176"/>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2.  The Overall Concept</a:t>
              </a:r>
            </a:p>
            <a:p>
              <a:endParaRPr lang="en-US" altLang="en-US" sz="2000">
                <a:latin typeface="Arial" panose="020B0604020202020204" pitchFamily="34" charset="0"/>
              </a:endParaRPr>
            </a:p>
            <a:p>
              <a:r>
                <a:rPr lang="en-US" altLang="en-US" sz="2000">
                  <a:latin typeface="Arial" panose="020B0604020202020204" pitchFamily="34" charset="0"/>
                </a:rPr>
                <a:t>Represents the name of the</a:t>
              </a:r>
            </a:p>
            <a:p>
              <a:r>
                <a:rPr lang="en-US" altLang="en-US" sz="2000">
                  <a:latin typeface="Arial" panose="020B0604020202020204" pitchFamily="34" charset="0"/>
                </a:rPr>
                <a:t>larger group within which the</a:t>
              </a:r>
            </a:p>
            <a:p>
              <a:r>
                <a:rPr lang="en-US" altLang="en-US" sz="2000">
                  <a:latin typeface="Arial" panose="020B0604020202020204" pitchFamily="34" charset="0"/>
                </a:rPr>
                <a:t>targeted concepts fit.</a:t>
              </a:r>
            </a:p>
          </p:txBody>
        </p:sp>
      </p:grpSp>
      <p:pic>
        <p:nvPicPr>
          <p:cNvPr id="30728" name="Picture 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639505" y="1866508"/>
            <a:ext cx="1404594" cy="26395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4294967295"/>
          </p:nvPr>
        </p:nvSpPr>
        <p:spPr>
          <a:xfrm>
            <a:off x="7721493" y="6365886"/>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2222E3EA-119A-427F-B7B3-746138DD4AD0}" type="slidenum">
              <a:rPr lang="en-US" altLang="en-US" sz="1000" smtClean="0">
                <a:solidFill>
                  <a:schemeClr val="tx2"/>
                </a:solidFill>
                <a:latin typeface="Arial" panose="020B0604020202020204" pitchFamily="34" charset="0"/>
              </a:rPr>
              <a:pPr/>
              <a:t>22</a:t>
            </a:fld>
            <a:endParaRPr lang="en-US" altLang="en-US" sz="1000" smtClean="0">
              <a:solidFill>
                <a:schemeClr val="tx2"/>
              </a:solidFill>
              <a:latin typeface="Arial" panose="020B0604020202020204" pitchFamily="34" charset="0"/>
            </a:endParaRPr>
          </a:p>
        </p:txBody>
      </p:sp>
      <p:sp>
        <p:nvSpPr>
          <p:cNvPr id="31748" name="Line 8"/>
          <p:cNvSpPr>
            <a:spLocks noChangeShapeType="1"/>
          </p:cNvSpPr>
          <p:nvPr/>
        </p:nvSpPr>
        <p:spPr bwMode="auto">
          <a:xfrm>
            <a:off x="825615" y="1226091"/>
            <a:ext cx="6375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Text Box 26"/>
          <p:cNvSpPr txBox="1">
            <a:spLocks noChangeArrowheads="1"/>
          </p:cNvSpPr>
          <p:nvPr/>
        </p:nvSpPr>
        <p:spPr bwMode="auto">
          <a:xfrm>
            <a:off x="2021002" y="532353"/>
            <a:ext cx="417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3600" b="1">
                <a:latin typeface="Arial" panose="020B0604020202020204" pitchFamily="34" charset="0"/>
              </a:rPr>
              <a:t>Comparison Table</a:t>
            </a:r>
          </a:p>
        </p:txBody>
      </p:sp>
      <p:grpSp>
        <p:nvGrpSpPr>
          <p:cNvPr id="31750" name="Group 141"/>
          <p:cNvGrpSpPr>
            <a:grpSpLocks/>
          </p:cNvGrpSpPr>
          <p:nvPr/>
        </p:nvGrpSpPr>
        <p:grpSpPr bwMode="auto">
          <a:xfrm>
            <a:off x="868477" y="1381666"/>
            <a:ext cx="6646863" cy="3883025"/>
            <a:chOff x="821" y="716"/>
            <a:chExt cx="4187" cy="2446"/>
          </a:xfrm>
        </p:grpSpPr>
        <p:sp>
          <p:nvSpPr>
            <p:cNvPr id="31756" name="Text Box 142"/>
            <p:cNvSpPr txBox="1">
              <a:spLocks noChangeArrowheads="1"/>
            </p:cNvSpPr>
            <p:nvPr/>
          </p:nvSpPr>
          <p:spPr bwMode="auto">
            <a:xfrm>
              <a:off x="3485" y="716"/>
              <a:ext cx="22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sz="1400" b="1">
                  <a:latin typeface="Times" panose="02020603050405020304" pitchFamily="18" charset="0"/>
                </a:rPr>
                <a:t>C</a:t>
              </a:r>
            </a:p>
            <a:p>
              <a:pPr>
                <a:lnSpc>
                  <a:spcPct val="80000"/>
                </a:lnSpc>
              </a:pPr>
              <a:r>
                <a:rPr lang="en-US" altLang="en-US" sz="1400" b="1">
                  <a:latin typeface="Times" panose="02020603050405020304" pitchFamily="18" charset="0"/>
                </a:rPr>
                <a:t>O</a:t>
              </a:r>
            </a:p>
            <a:p>
              <a:pPr>
                <a:lnSpc>
                  <a:spcPct val="80000"/>
                </a:lnSpc>
              </a:pPr>
              <a:r>
                <a:rPr lang="en-US" altLang="en-US" sz="1400" b="1">
                  <a:latin typeface="Times" panose="02020603050405020304" pitchFamily="18" charset="0"/>
                </a:rPr>
                <a:t>M</a:t>
              </a:r>
            </a:p>
            <a:p>
              <a:pPr>
                <a:lnSpc>
                  <a:spcPct val="80000"/>
                </a:lnSpc>
              </a:pPr>
              <a:r>
                <a:rPr lang="en-US" altLang="en-US" sz="1400" b="1">
                  <a:latin typeface="Times" panose="02020603050405020304" pitchFamily="18" charset="0"/>
                </a:rPr>
                <a:t>P</a:t>
              </a:r>
            </a:p>
            <a:p>
              <a:pPr>
                <a:lnSpc>
                  <a:spcPct val="80000"/>
                </a:lnSpc>
              </a:pPr>
              <a:r>
                <a:rPr lang="en-US" altLang="en-US" sz="1400" b="1">
                  <a:latin typeface="Times" panose="02020603050405020304" pitchFamily="18" charset="0"/>
                </a:rPr>
                <a:t>A</a:t>
              </a:r>
            </a:p>
            <a:p>
              <a:pPr>
                <a:lnSpc>
                  <a:spcPct val="80000"/>
                </a:lnSpc>
              </a:pPr>
              <a:r>
                <a:rPr lang="en-US" altLang="en-US" sz="1400" b="1">
                  <a:latin typeface="Times" panose="02020603050405020304" pitchFamily="18" charset="0"/>
                </a:rPr>
                <a:t>R</a:t>
              </a:r>
            </a:p>
            <a:p>
              <a:pPr>
                <a:lnSpc>
                  <a:spcPct val="80000"/>
                </a:lnSpc>
              </a:pPr>
              <a:r>
                <a:rPr lang="en-US" altLang="en-US" sz="1400" b="1">
                  <a:latin typeface="Times" panose="02020603050405020304" pitchFamily="18" charset="0"/>
                </a:rPr>
                <a:t>I</a:t>
              </a:r>
            </a:p>
            <a:p>
              <a:pPr>
                <a:lnSpc>
                  <a:spcPct val="80000"/>
                </a:lnSpc>
              </a:pPr>
              <a:r>
                <a:rPr lang="en-US" altLang="en-US" sz="1400" b="1">
                  <a:latin typeface="Times" panose="02020603050405020304" pitchFamily="18" charset="0"/>
                </a:rPr>
                <a:t>N</a:t>
              </a:r>
            </a:p>
            <a:p>
              <a:pPr>
                <a:lnSpc>
                  <a:spcPct val="80000"/>
                </a:lnSpc>
              </a:pPr>
              <a:r>
                <a:rPr lang="en-US" altLang="en-US" sz="1400" b="1">
                  <a:latin typeface="Times" panose="02020603050405020304" pitchFamily="18" charset="0"/>
                </a:rPr>
                <a:t>G</a:t>
              </a:r>
            </a:p>
          </p:txBody>
        </p:sp>
        <p:grpSp>
          <p:nvGrpSpPr>
            <p:cNvPr id="31757" name="Group 143"/>
            <p:cNvGrpSpPr>
              <a:grpSpLocks/>
            </p:cNvGrpSpPr>
            <p:nvPr/>
          </p:nvGrpSpPr>
          <p:grpSpPr bwMode="auto">
            <a:xfrm>
              <a:off x="821" y="763"/>
              <a:ext cx="4187" cy="2399"/>
              <a:chOff x="821" y="763"/>
              <a:chExt cx="4187" cy="2399"/>
            </a:xfrm>
          </p:grpSpPr>
          <p:sp>
            <p:nvSpPr>
              <p:cNvPr id="31758" name="Rectangle 144"/>
              <p:cNvSpPr>
                <a:spLocks noChangeArrowheads="1"/>
              </p:cNvSpPr>
              <p:nvPr/>
            </p:nvSpPr>
            <p:spPr bwMode="auto">
              <a:xfrm>
                <a:off x="821" y="802"/>
                <a:ext cx="2566" cy="33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59" name="AutoShape 145"/>
              <p:cNvSpPr>
                <a:spLocks noChangeArrowheads="1"/>
              </p:cNvSpPr>
              <p:nvPr/>
            </p:nvSpPr>
            <p:spPr bwMode="auto">
              <a:xfrm>
                <a:off x="828" y="1234"/>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60" name="AutoShape 146"/>
              <p:cNvSpPr>
                <a:spLocks noChangeArrowheads="1"/>
              </p:cNvSpPr>
              <p:nvPr/>
            </p:nvSpPr>
            <p:spPr bwMode="auto">
              <a:xfrm>
                <a:off x="2157" y="1234"/>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61" name="AutoShape 147"/>
              <p:cNvSpPr>
                <a:spLocks noChangeArrowheads="1"/>
              </p:cNvSpPr>
              <p:nvPr/>
            </p:nvSpPr>
            <p:spPr bwMode="auto">
              <a:xfrm flipH="1" flipV="1">
                <a:off x="1318" y="1588"/>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62" name="AutoShape 148"/>
              <p:cNvSpPr>
                <a:spLocks noChangeArrowheads="1"/>
              </p:cNvSpPr>
              <p:nvPr/>
            </p:nvSpPr>
            <p:spPr bwMode="auto">
              <a:xfrm flipH="1" flipV="1">
                <a:off x="2712" y="1595"/>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63" name="Rectangle 149"/>
              <p:cNvSpPr>
                <a:spLocks noChangeArrowheads="1"/>
              </p:cNvSpPr>
              <p:nvPr/>
            </p:nvSpPr>
            <p:spPr bwMode="auto">
              <a:xfrm>
                <a:off x="821" y="1769"/>
                <a:ext cx="2579" cy="12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64" name="Line 150"/>
              <p:cNvSpPr>
                <a:spLocks noChangeShapeType="1"/>
              </p:cNvSpPr>
              <p:nvPr/>
            </p:nvSpPr>
            <p:spPr bwMode="auto">
              <a:xfrm>
                <a:off x="2111" y="1795"/>
                <a:ext cx="0" cy="11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5" name="Rectangle 151"/>
              <p:cNvSpPr>
                <a:spLocks noChangeArrowheads="1"/>
              </p:cNvSpPr>
              <p:nvPr/>
            </p:nvSpPr>
            <p:spPr bwMode="auto">
              <a:xfrm>
                <a:off x="3561" y="1772"/>
                <a:ext cx="1238" cy="1225"/>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66" name="AutoShape 152"/>
              <p:cNvSpPr>
                <a:spLocks noChangeArrowheads="1"/>
              </p:cNvSpPr>
              <p:nvPr/>
            </p:nvSpPr>
            <p:spPr bwMode="auto">
              <a:xfrm flipH="1" flipV="1">
                <a:off x="2014" y="3000"/>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67" name="Text Box 153"/>
              <p:cNvSpPr txBox="1">
                <a:spLocks noChangeArrowheads="1"/>
              </p:cNvSpPr>
              <p:nvPr/>
            </p:nvSpPr>
            <p:spPr bwMode="auto">
              <a:xfrm>
                <a:off x="1506" y="1271"/>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sz="1400">
                  <a:latin typeface="Times" panose="02020603050405020304" pitchFamily="18" charset="0"/>
                </a:endParaRPr>
              </a:p>
            </p:txBody>
          </p:sp>
          <p:grpSp>
            <p:nvGrpSpPr>
              <p:cNvPr id="31768" name="Group 154"/>
              <p:cNvGrpSpPr>
                <a:grpSpLocks/>
              </p:cNvGrpSpPr>
              <p:nvPr/>
            </p:nvGrpSpPr>
            <p:grpSpPr bwMode="auto">
              <a:xfrm>
                <a:off x="1187" y="1237"/>
                <a:ext cx="452" cy="154"/>
                <a:chOff x="4035" y="1125"/>
                <a:chExt cx="452" cy="154"/>
              </a:xfrm>
            </p:grpSpPr>
            <p:grpSp>
              <p:nvGrpSpPr>
                <p:cNvPr id="31797" name="Group 155"/>
                <p:cNvGrpSpPr>
                  <a:grpSpLocks/>
                </p:cNvGrpSpPr>
                <p:nvPr/>
              </p:nvGrpSpPr>
              <p:grpSpPr bwMode="auto">
                <a:xfrm>
                  <a:off x="4035" y="1154"/>
                  <a:ext cx="76" cy="75"/>
                  <a:chOff x="4035" y="1154"/>
                  <a:chExt cx="76" cy="75"/>
                </a:xfrm>
              </p:grpSpPr>
              <p:sp>
                <p:nvSpPr>
                  <p:cNvPr id="31799" name="Rectangle 156"/>
                  <p:cNvSpPr>
                    <a:spLocks noChangeArrowheads="1"/>
                  </p:cNvSpPr>
                  <p:nvPr/>
                </p:nvSpPr>
                <p:spPr bwMode="auto">
                  <a:xfrm>
                    <a:off x="4060"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1800" name="Oval 157"/>
                  <p:cNvSpPr>
                    <a:spLocks noChangeArrowheads="1"/>
                  </p:cNvSpPr>
                  <p:nvPr/>
                </p:nvSpPr>
                <p:spPr bwMode="auto">
                  <a:xfrm>
                    <a:off x="4035"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1798" name="Text Box 158"/>
                <p:cNvSpPr txBox="1">
                  <a:spLocks noChangeArrowheads="1"/>
                </p:cNvSpPr>
                <p:nvPr/>
              </p:nvSpPr>
              <p:spPr bwMode="auto">
                <a:xfrm>
                  <a:off x="4104"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1769" name="Group 159"/>
              <p:cNvGrpSpPr>
                <a:grpSpLocks/>
              </p:cNvGrpSpPr>
              <p:nvPr/>
            </p:nvGrpSpPr>
            <p:grpSpPr bwMode="auto">
              <a:xfrm>
                <a:off x="2555" y="1237"/>
                <a:ext cx="467" cy="154"/>
                <a:chOff x="5403" y="1125"/>
                <a:chExt cx="467" cy="154"/>
              </a:xfrm>
            </p:grpSpPr>
            <p:grpSp>
              <p:nvGrpSpPr>
                <p:cNvPr id="31793" name="Group 160"/>
                <p:cNvGrpSpPr>
                  <a:grpSpLocks/>
                </p:cNvGrpSpPr>
                <p:nvPr/>
              </p:nvGrpSpPr>
              <p:grpSpPr bwMode="auto">
                <a:xfrm>
                  <a:off x="5403" y="1154"/>
                  <a:ext cx="76" cy="75"/>
                  <a:chOff x="5403" y="1154"/>
                  <a:chExt cx="76" cy="75"/>
                </a:xfrm>
              </p:grpSpPr>
              <p:sp>
                <p:nvSpPr>
                  <p:cNvPr id="31795" name="Rectangle 161"/>
                  <p:cNvSpPr>
                    <a:spLocks noChangeArrowheads="1"/>
                  </p:cNvSpPr>
                  <p:nvPr/>
                </p:nvSpPr>
                <p:spPr bwMode="auto">
                  <a:xfrm>
                    <a:off x="5429"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1796" name="Oval 162"/>
                  <p:cNvSpPr>
                    <a:spLocks noChangeArrowheads="1"/>
                  </p:cNvSpPr>
                  <p:nvPr/>
                </p:nvSpPr>
                <p:spPr bwMode="auto">
                  <a:xfrm>
                    <a:off x="5403"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1794" name="Text Box 163"/>
                <p:cNvSpPr txBox="1">
                  <a:spLocks noChangeArrowheads="1"/>
                </p:cNvSpPr>
                <p:nvPr/>
              </p:nvSpPr>
              <p:spPr bwMode="auto">
                <a:xfrm>
                  <a:off x="5487"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1770" name="Group 164"/>
              <p:cNvGrpSpPr>
                <a:grpSpLocks/>
              </p:cNvGrpSpPr>
              <p:nvPr/>
            </p:nvGrpSpPr>
            <p:grpSpPr bwMode="auto">
              <a:xfrm>
                <a:off x="1824" y="834"/>
                <a:ext cx="76" cy="76"/>
                <a:chOff x="4672" y="722"/>
                <a:chExt cx="76" cy="76"/>
              </a:xfrm>
            </p:grpSpPr>
            <p:sp>
              <p:nvSpPr>
                <p:cNvPr id="31791" name="Rectangle 165"/>
                <p:cNvSpPr>
                  <a:spLocks noChangeArrowheads="1"/>
                </p:cNvSpPr>
                <p:nvPr/>
              </p:nvSpPr>
              <p:spPr bwMode="auto">
                <a:xfrm>
                  <a:off x="4698" y="72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2</a:t>
                  </a:r>
                  <a:endParaRPr lang="en-US" altLang="en-US" sz="700">
                    <a:latin typeface="Times" panose="02020603050405020304" pitchFamily="18" charset="0"/>
                  </a:endParaRPr>
                </a:p>
              </p:txBody>
            </p:sp>
            <p:sp>
              <p:nvSpPr>
                <p:cNvPr id="31792" name="Oval 166"/>
                <p:cNvSpPr>
                  <a:spLocks noChangeArrowheads="1"/>
                </p:cNvSpPr>
                <p:nvPr/>
              </p:nvSpPr>
              <p:spPr bwMode="auto">
                <a:xfrm>
                  <a:off x="4672" y="722"/>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1771" name="Text Box 167"/>
              <p:cNvSpPr txBox="1">
                <a:spLocks noChangeArrowheads="1"/>
              </p:cNvSpPr>
              <p:nvPr/>
            </p:nvSpPr>
            <p:spPr bwMode="auto">
              <a:xfrm>
                <a:off x="1872" y="806"/>
                <a:ext cx="6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Overall Concept</a:t>
                </a:r>
              </a:p>
            </p:txBody>
          </p:sp>
          <p:grpSp>
            <p:nvGrpSpPr>
              <p:cNvPr id="31772" name="Group 168"/>
              <p:cNvGrpSpPr>
                <a:grpSpLocks/>
              </p:cNvGrpSpPr>
              <p:nvPr/>
            </p:nvGrpSpPr>
            <p:grpSpPr bwMode="auto">
              <a:xfrm>
                <a:off x="1118" y="1806"/>
                <a:ext cx="76" cy="76"/>
                <a:chOff x="3966" y="1694"/>
                <a:chExt cx="76" cy="76"/>
              </a:xfrm>
            </p:grpSpPr>
            <p:sp>
              <p:nvSpPr>
                <p:cNvPr id="31789" name="Rectangle 169"/>
                <p:cNvSpPr>
                  <a:spLocks noChangeArrowheads="1"/>
                </p:cNvSpPr>
                <p:nvPr/>
              </p:nvSpPr>
              <p:spPr bwMode="auto">
                <a:xfrm>
                  <a:off x="3991"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1790" name="Oval 170"/>
                <p:cNvSpPr>
                  <a:spLocks noChangeArrowheads="1"/>
                </p:cNvSpPr>
                <p:nvPr/>
              </p:nvSpPr>
              <p:spPr bwMode="auto">
                <a:xfrm>
                  <a:off x="3966" y="1694"/>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1773" name="Text Box 171"/>
              <p:cNvSpPr txBox="1">
                <a:spLocks noChangeArrowheads="1"/>
              </p:cNvSpPr>
              <p:nvPr/>
            </p:nvSpPr>
            <p:spPr bwMode="auto">
              <a:xfrm>
                <a:off x="1166" y="1777"/>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1774" name="Group 172"/>
              <p:cNvGrpSpPr>
                <a:grpSpLocks/>
              </p:cNvGrpSpPr>
              <p:nvPr/>
            </p:nvGrpSpPr>
            <p:grpSpPr bwMode="auto">
              <a:xfrm>
                <a:off x="2464" y="1806"/>
                <a:ext cx="75" cy="76"/>
                <a:chOff x="5312" y="1694"/>
                <a:chExt cx="75" cy="76"/>
              </a:xfrm>
            </p:grpSpPr>
            <p:sp>
              <p:nvSpPr>
                <p:cNvPr id="31787" name="Rectangle 173"/>
                <p:cNvSpPr>
                  <a:spLocks noChangeArrowheads="1"/>
                </p:cNvSpPr>
                <p:nvPr/>
              </p:nvSpPr>
              <p:spPr bwMode="auto">
                <a:xfrm>
                  <a:off x="5336"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1788" name="Oval 174"/>
                <p:cNvSpPr>
                  <a:spLocks noChangeArrowheads="1"/>
                </p:cNvSpPr>
                <p:nvPr/>
              </p:nvSpPr>
              <p:spPr bwMode="auto">
                <a:xfrm>
                  <a:off x="5312" y="1694"/>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1775" name="Text Box 175"/>
              <p:cNvSpPr txBox="1">
                <a:spLocks noChangeArrowheads="1"/>
              </p:cNvSpPr>
              <p:nvPr/>
            </p:nvSpPr>
            <p:spPr bwMode="auto">
              <a:xfrm>
                <a:off x="2512" y="1777"/>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1776" name="Group 176"/>
              <p:cNvGrpSpPr>
                <a:grpSpLocks/>
              </p:cNvGrpSpPr>
              <p:nvPr/>
            </p:nvGrpSpPr>
            <p:grpSpPr bwMode="auto">
              <a:xfrm>
                <a:off x="3927" y="1814"/>
                <a:ext cx="75" cy="76"/>
                <a:chOff x="6775" y="1702"/>
                <a:chExt cx="75" cy="76"/>
              </a:xfrm>
            </p:grpSpPr>
            <p:sp>
              <p:nvSpPr>
                <p:cNvPr id="31785" name="Rectangle 177"/>
                <p:cNvSpPr>
                  <a:spLocks noChangeArrowheads="1"/>
                </p:cNvSpPr>
                <p:nvPr/>
              </p:nvSpPr>
              <p:spPr bwMode="auto">
                <a:xfrm>
                  <a:off x="6799" y="170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9</a:t>
                  </a:r>
                  <a:endParaRPr lang="en-US" altLang="en-US" sz="700">
                    <a:latin typeface="Times" panose="02020603050405020304" pitchFamily="18" charset="0"/>
                  </a:endParaRPr>
                </a:p>
              </p:txBody>
            </p:sp>
            <p:sp>
              <p:nvSpPr>
                <p:cNvPr id="31786" name="Oval 178"/>
                <p:cNvSpPr>
                  <a:spLocks noChangeArrowheads="1"/>
                </p:cNvSpPr>
                <p:nvPr/>
              </p:nvSpPr>
              <p:spPr bwMode="auto">
                <a:xfrm>
                  <a:off x="6775" y="1702"/>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1777" name="Text Box 179"/>
              <p:cNvSpPr txBox="1">
                <a:spLocks noChangeArrowheads="1"/>
              </p:cNvSpPr>
              <p:nvPr/>
            </p:nvSpPr>
            <p:spPr bwMode="auto">
              <a:xfrm>
                <a:off x="3991" y="1785"/>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Extensions</a:t>
                </a:r>
              </a:p>
            </p:txBody>
          </p:sp>
          <p:sp>
            <p:nvSpPr>
              <p:cNvPr id="31778" name="Text Box 180"/>
              <p:cNvSpPr txBox="1">
                <a:spLocks noChangeArrowheads="1"/>
              </p:cNvSpPr>
              <p:nvPr/>
            </p:nvSpPr>
            <p:spPr bwMode="auto">
              <a:xfrm>
                <a:off x="3633" y="763"/>
                <a:ext cx="137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1000">
                    <a:latin typeface="Times" panose="02020603050405020304" pitchFamily="18" charset="0"/>
                  </a:rPr>
                  <a:t>Communicate Targeted Concepts</a:t>
                </a:r>
              </a:p>
              <a:p>
                <a:pPr>
                  <a:lnSpc>
                    <a:spcPct val="60000"/>
                  </a:lnSpc>
                  <a:spcBef>
                    <a:spcPct val="50000"/>
                  </a:spcBef>
                </a:pPr>
                <a:r>
                  <a:rPr lang="en-US" altLang="en-US" sz="1000">
                    <a:latin typeface="Times" panose="02020603050405020304" pitchFamily="18" charset="0"/>
                  </a:rPr>
                  <a:t>Obtain the Overall Concepts</a:t>
                </a:r>
              </a:p>
              <a:p>
                <a:pPr>
                  <a:lnSpc>
                    <a:spcPct val="60000"/>
                  </a:lnSpc>
                  <a:spcBef>
                    <a:spcPct val="50000"/>
                  </a:spcBef>
                </a:pPr>
                <a:r>
                  <a:rPr lang="en-US" altLang="en-US" sz="1000">
                    <a:latin typeface="Times" panose="02020603050405020304" pitchFamily="18" charset="0"/>
                  </a:rPr>
                  <a:t>Make lists of Known Characteristics</a:t>
                </a:r>
              </a:p>
              <a:p>
                <a:pPr>
                  <a:lnSpc>
                    <a:spcPct val="60000"/>
                  </a:lnSpc>
                  <a:spcBef>
                    <a:spcPct val="50000"/>
                  </a:spcBef>
                </a:pPr>
                <a:r>
                  <a:rPr lang="en-US" altLang="en-US" sz="1000">
                    <a:latin typeface="Times" panose="02020603050405020304" pitchFamily="18" charset="0"/>
                  </a:rPr>
                  <a:t>Pin down Like Characteristics</a:t>
                </a:r>
              </a:p>
              <a:p>
                <a:pPr>
                  <a:lnSpc>
                    <a:spcPct val="60000"/>
                  </a:lnSpc>
                  <a:spcBef>
                    <a:spcPct val="50000"/>
                  </a:spcBef>
                </a:pPr>
                <a:r>
                  <a:rPr lang="en-US" altLang="en-US" sz="1000">
                    <a:latin typeface="Times" panose="02020603050405020304" pitchFamily="18" charset="0"/>
                  </a:rPr>
                  <a:t>Assemble Like Categories</a:t>
                </a:r>
              </a:p>
              <a:p>
                <a:pPr>
                  <a:lnSpc>
                    <a:spcPct val="60000"/>
                  </a:lnSpc>
                  <a:spcBef>
                    <a:spcPct val="50000"/>
                  </a:spcBef>
                </a:pPr>
                <a:r>
                  <a:rPr lang="en-US" altLang="en-US" sz="1000">
                    <a:latin typeface="Times" panose="02020603050405020304" pitchFamily="18" charset="0"/>
                  </a:rPr>
                  <a:t>Record Unlike Characteristics</a:t>
                </a:r>
              </a:p>
              <a:p>
                <a:pPr>
                  <a:lnSpc>
                    <a:spcPct val="60000"/>
                  </a:lnSpc>
                  <a:spcBef>
                    <a:spcPct val="50000"/>
                  </a:spcBef>
                </a:pPr>
                <a:r>
                  <a:rPr lang="en-US" altLang="en-US" sz="1000">
                    <a:latin typeface="Times" panose="02020603050405020304" pitchFamily="18" charset="0"/>
                  </a:rPr>
                  <a:t>Identify Unlike Categories</a:t>
                </a:r>
              </a:p>
              <a:p>
                <a:pPr>
                  <a:lnSpc>
                    <a:spcPct val="60000"/>
                  </a:lnSpc>
                  <a:spcBef>
                    <a:spcPct val="50000"/>
                  </a:spcBef>
                </a:pPr>
                <a:r>
                  <a:rPr lang="en-US" altLang="en-US" sz="1000">
                    <a:latin typeface="Times" panose="02020603050405020304" pitchFamily="18" charset="0"/>
                  </a:rPr>
                  <a:t>Nail Down a Summary</a:t>
                </a:r>
              </a:p>
              <a:p>
                <a:pPr>
                  <a:lnSpc>
                    <a:spcPct val="60000"/>
                  </a:lnSpc>
                  <a:spcBef>
                    <a:spcPct val="50000"/>
                  </a:spcBef>
                </a:pPr>
                <a:r>
                  <a:rPr lang="en-US" altLang="en-US" sz="1000">
                    <a:latin typeface="Times" panose="02020603050405020304" pitchFamily="18" charset="0"/>
                  </a:rPr>
                  <a:t>Go Beyond the Basics</a:t>
                </a:r>
              </a:p>
            </p:txBody>
          </p:sp>
          <p:sp>
            <p:nvSpPr>
              <p:cNvPr id="31779" name="Text Box 181"/>
              <p:cNvSpPr txBox="1">
                <a:spLocks noChangeArrowheads="1"/>
              </p:cNvSpPr>
              <p:nvPr/>
            </p:nvSpPr>
            <p:spPr bwMode="auto">
              <a:xfrm>
                <a:off x="1639" y="899"/>
                <a:ext cx="8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VERTEBRATES</a:t>
                </a:r>
              </a:p>
            </p:txBody>
          </p:sp>
          <p:sp>
            <p:nvSpPr>
              <p:cNvPr id="31780" name="Text Box 182"/>
              <p:cNvSpPr txBox="1">
                <a:spLocks noChangeArrowheads="1"/>
              </p:cNvSpPr>
              <p:nvPr/>
            </p:nvSpPr>
            <p:spPr bwMode="auto">
              <a:xfrm>
                <a:off x="2478" y="1323"/>
                <a:ext cx="6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Mammals</a:t>
                </a:r>
              </a:p>
            </p:txBody>
          </p:sp>
          <p:sp>
            <p:nvSpPr>
              <p:cNvPr id="31781" name="Text Box 183"/>
              <p:cNvSpPr txBox="1">
                <a:spLocks noChangeArrowheads="1"/>
              </p:cNvSpPr>
              <p:nvPr/>
            </p:nvSpPr>
            <p:spPr bwMode="auto">
              <a:xfrm>
                <a:off x="1221" y="1310"/>
                <a:ext cx="4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Birds</a:t>
                </a:r>
              </a:p>
            </p:txBody>
          </p:sp>
          <p:sp>
            <p:nvSpPr>
              <p:cNvPr id="31782" name="Text Box 184"/>
              <p:cNvSpPr txBox="1">
                <a:spLocks noChangeArrowheads="1"/>
              </p:cNvSpPr>
              <p:nvPr/>
            </p:nvSpPr>
            <p:spPr bwMode="auto">
              <a:xfrm>
                <a:off x="838" y="1873"/>
                <a:ext cx="125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Feathers</a:t>
                </a:r>
              </a:p>
              <a:p>
                <a:r>
                  <a:rPr lang="en-US" altLang="en-US" sz="1400">
                    <a:latin typeface="Sand" pitchFamily="-48" charset="0"/>
                  </a:rPr>
                  <a:t>Backbone</a:t>
                </a:r>
              </a:p>
              <a:p>
                <a:r>
                  <a:rPr lang="en-US" altLang="en-US" sz="1400">
                    <a:latin typeface="Sand" pitchFamily="-48" charset="0"/>
                  </a:rPr>
                  <a:t>Young hatch from </a:t>
                </a:r>
              </a:p>
              <a:p>
                <a:r>
                  <a:rPr lang="en-US" altLang="en-US" sz="1400">
                    <a:latin typeface="Sand" pitchFamily="-48" charset="0"/>
                  </a:rPr>
                  <a:t>  eggs</a:t>
                </a:r>
              </a:p>
            </p:txBody>
          </p:sp>
          <p:sp>
            <p:nvSpPr>
              <p:cNvPr id="31783" name="Text Box 185"/>
              <p:cNvSpPr txBox="1">
                <a:spLocks noChangeArrowheads="1"/>
              </p:cNvSpPr>
              <p:nvPr/>
            </p:nvSpPr>
            <p:spPr bwMode="auto">
              <a:xfrm>
                <a:off x="2096" y="1873"/>
                <a:ext cx="1320"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Hair</a:t>
                </a:r>
              </a:p>
              <a:p>
                <a:r>
                  <a:rPr lang="en-US" altLang="en-US" sz="1400">
                    <a:latin typeface="Sand" pitchFamily="-48" charset="0"/>
                  </a:rPr>
                  <a:t>Backbone</a:t>
                </a:r>
              </a:p>
              <a:p>
                <a:r>
                  <a:rPr lang="en-US" altLang="en-US" sz="1400">
                    <a:latin typeface="Sand" pitchFamily="-48" charset="0"/>
                  </a:rPr>
                  <a:t>Most young born </a:t>
                </a:r>
              </a:p>
              <a:p>
                <a:r>
                  <a:rPr lang="en-US" altLang="en-US" sz="1400">
                    <a:latin typeface="Sand" pitchFamily="-48" charset="0"/>
                  </a:rPr>
                  <a:t>live</a:t>
                </a:r>
              </a:p>
            </p:txBody>
          </p:sp>
          <p:sp>
            <p:nvSpPr>
              <p:cNvPr id="31784" name="Text Box 186"/>
              <p:cNvSpPr txBox="1">
                <a:spLocks noChangeArrowheads="1"/>
              </p:cNvSpPr>
              <p:nvPr/>
            </p:nvSpPr>
            <p:spPr bwMode="auto">
              <a:xfrm>
                <a:off x="3596" y="1887"/>
                <a:ext cx="1125"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Explore how many heart chambers birds and mammals have, and enter the information on the table</a:t>
                </a:r>
              </a:p>
            </p:txBody>
          </p:sp>
        </p:grpSp>
      </p:grpSp>
      <p:grpSp>
        <p:nvGrpSpPr>
          <p:cNvPr id="31751" name="Group 94"/>
          <p:cNvGrpSpPr>
            <a:grpSpLocks/>
          </p:cNvGrpSpPr>
          <p:nvPr/>
        </p:nvGrpSpPr>
        <p:grpSpPr bwMode="auto">
          <a:xfrm>
            <a:off x="822440" y="3007266"/>
            <a:ext cx="8210550" cy="3076575"/>
            <a:chOff x="417" y="1639"/>
            <a:chExt cx="5172" cy="1938"/>
          </a:xfrm>
        </p:grpSpPr>
        <p:sp>
          <p:nvSpPr>
            <p:cNvPr id="31753" name="Rectangle 3"/>
            <p:cNvSpPr>
              <a:spLocks noChangeArrowheads="1"/>
            </p:cNvSpPr>
            <p:nvPr/>
          </p:nvSpPr>
          <p:spPr bwMode="auto">
            <a:xfrm>
              <a:off x="417" y="1639"/>
              <a:ext cx="2619" cy="127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1754" name="Line 4"/>
            <p:cNvSpPr>
              <a:spLocks noChangeShapeType="1"/>
            </p:cNvSpPr>
            <p:nvPr/>
          </p:nvSpPr>
          <p:spPr bwMode="auto">
            <a:xfrm>
              <a:off x="3027" y="2282"/>
              <a:ext cx="792" cy="98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5" name="Rectangle 5"/>
            <p:cNvSpPr>
              <a:spLocks noChangeArrowheads="1"/>
            </p:cNvSpPr>
            <p:nvPr/>
          </p:nvSpPr>
          <p:spPr bwMode="auto">
            <a:xfrm>
              <a:off x="3270" y="2338"/>
              <a:ext cx="2319" cy="1239"/>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3.  Characteristics of Concepts</a:t>
              </a:r>
            </a:p>
            <a:p>
              <a:endParaRPr lang="en-US" altLang="en-US" sz="2000">
                <a:latin typeface="Arial" panose="020B0604020202020204" pitchFamily="34" charset="0"/>
              </a:endParaRPr>
            </a:p>
            <a:p>
              <a:r>
                <a:rPr lang="en-US" altLang="en-US" sz="2000">
                  <a:latin typeface="Arial" panose="020B0604020202020204" pitchFamily="34" charset="0"/>
                </a:rPr>
                <a:t>Describe the characteristics</a:t>
              </a:r>
            </a:p>
            <a:p>
              <a:r>
                <a:rPr lang="en-US" altLang="en-US" sz="2000">
                  <a:latin typeface="Arial" panose="020B0604020202020204" pitchFamily="34" charset="0"/>
                </a:rPr>
                <a:t>or distinguishing traits of the</a:t>
              </a:r>
            </a:p>
            <a:p>
              <a:r>
                <a:rPr lang="en-US" altLang="en-US" sz="2000">
                  <a:latin typeface="Arial" panose="020B0604020202020204" pitchFamily="34" charset="0"/>
                </a:rPr>
                <a:t>concepts to be explored</a:t>
              </a:r>
            </a:p>
          </p:txBody>
        </p:sp>
      </p:grpSp>
      <p:pic>
        <p:nvPicPr>
          <p:cNvPr id="31752" name="Picture 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376313" y="3393650"/>
            <a:ext cx="2337848" cy="2904331"/>
            <a:chOff x="1234911" y="2988297"/>
            <a:chExt cx="2337848" cy="2904331"/>
          </a:xfrm>
        </p:grpSpPr>
        <p:cxnSp>
          <p:nvCxnSpPr>
            <p:cNvPr id="6" name="Straight Arrow Connector 5"/>
            <p:cNvCxnSpPr/>
            <p:nvPr/>
          </p:nvCxnSpPr>
          <p:spPr bwMode="auto">
            <a:xfrm>
              <a:off x="1677971" y="2988297"/>
              <a:ext cx="1018095" cy="0"/>
            </a:xfrm>
            <a:prstGeom prst="straightConnector1">
              <a:avLst/>
            </a:prstGeom>
            <a:noFill/>
            <a:ln w="28575" cap="flat" cmpd="sng" algn="ctr">
              <a:solidFill>
                <a:srgbClr val="FF0000"/>
              </a:solidFill>
              <a:prstDash val="solid"/>
              <a:round/>
              <a:headEnd type="triangle"/>
              <a:tailEnd type="triangle"/>
            </a:ln>
            <a:effectLst/>
          </p:spPr>
        </p:cxnSp>
        <p:cxnSp>
          <p:nvCxnSpPr>
            <p:cNvPr id="62" name="Straight Arrow Connector 61"/>
            <p:cNvCxnSpPr/>
            <p:nvPr/>
          </p:nvCxnSpPr>
          <p:spPr bwMode="auto">
            <a:xfrm>
              <a:off x="2047188" y="3187831"/>
              <a:ext cx="677158" cy="0"/>
            </a:xfrm>
            <a:prstGeom prst="straightConnector1">
              <a:avLst/>
            </a:prstGeom>
            <a:noFill/>
            <a:ln w="28575" cap="flat" cmpd="sng" algn="ctr">
              <a:solidFill>
                <a:srgbClr val="FF0000"/>
              </a:solidFill>
              <a:prstDash val="solid"/>
              <a:round/>
              <a:headEnd type="triangle"/>
              <a:tailEnd type="triangle"/>
            </a:ln>
            <a:effectLst/>
          </p:spPr>
        </p:cxnSp>
        <p:cxnSp>
          <p:nvCxnSpPr>
            <p:cNvPr id="63" name="Straight Arrow Connector 62"/>
            <p:cNvCxnSpPr/>
            <p:nvPr/>
          </p:nvCxnSpPr>
          <p:spPr bwMode="auto">
            <a:xfrm flipV="1">
              <a:off x="2067612" y="3403076"/>
              <a:ext cx="647308" cy="3143"/>
            </a:xfrm>
            <a:prstGeom prst="straightConnector1">
              <a:avLst/>
            </a:prstGeom>
            <a:noFill/>
            <a:ln w="28575" cap="flat" cmpd="sng" algn="ctr">
              <a:solidFill>
                <a:srgbClr val="FF0000"/>
              </a:solidFill>
              <a:prstDash val="solid"/>
              <a:round/>
              <a:headEnd type="triangle"/>
              <a:tailEnd type="triangle"/>
            </a:ln>
            <a:effectLst/>
          </p:spPr>
        </p:cxnSp>
        <p:cxnSp>
          <p:nvCxnSpPr>
            <p:cNvPr id="65" name="Straight Arrow Connector 64"/>
            <p:cNvCxnSpPr/>
            <p:nvPr/>
          </p:nvCxnSpPr>
          <p:spPr bwMode="auto">
            <a:xfrm>
              <a:off x="1703110" y="3616751"/>
              <a:ext cx="1018095" cy="0"/>
            </a:xfrm>
            <a:prstGeom prst="straightConnector1">
              <a:avLst/>
            </a:prstGeom>
            <a:noFill/>
            <a:ln w="28575" cap="flat" cmpd="sng" algn="ctr">
              <a:solidFill>
                <a:srgbClr val="FF0000"/>
              </a:solidFill>
              <a:prstDash val="solid"/>
              <a:round/>
              <a:headEnd type="triangle"/>
              <a:tailEnd type="triangle"/>
            </a:ln>
            <a:effectLst/>
          </p:spPr>
        </p:cxnSp>
        <p:cxnSp>
          <p:nvCxnSpPr>
            <p:cNvPr id="66" name="Straight Arrow Connector 65"/>
            <p:cNvCxnSpPr/>
            <p:nvPr/>
          </p:nvCxnSpPr>
          <p:spPr bwMode="auto">
            <a:xfrm>
              <a:off x="1704681" y="3825711"/>
              <a:ext cx="1018095" cy="0"/>
            </a:xfrm>
            <a:prstGeom prst="straightConnector1">
              <a:avLst/>
            </a:prstGeom>
            <a:noFill/>
            <a:ln w="28575" cap="flat" cmpd="sng" algn="ctr">
              <a:solidFill>
                <a:srgbClr val="FF0000"/>
              </a:solidFill>
              <a:prstDash val="solid"/>
              <a:round/>
              <a:headEnd type="triangle"/>
              <a:tailEnd type="triangle"/>
            </a:ln>
            <a:effectLst/>
          </p:spPr>
        </p:cxnSp>
        <p:cxnSp>
          <p:nvCxnSpPr>
            <p:cNvPr id="67" name="Straight Arrow Connector 66"/>
            <p:cNvCxnSpPr/>
            <p:nvPr/>
          </p:nvCxnSpPr>
          <p:spPr bwMode="auto">
            <a:xfrm>
              <a:off x="2328420" y="4044099"/>
              <a:ext cx="471341" cy="0"/>
            </a:xfrm>
            <a:prstGeom prst="straightConnector1">
              <a:avLst/>
            </a:prstGeom>
            <a:noFill/>
            <a:ln w="28575" cap="flat" cmpd="sng" algn="ctr">
              <a:solidFill>
                <a:srgbClr val="FF0000"/>
              </a:solidFill>
              <a:prstDash val="solid"/>
              <a:round/>
              <a:headEnd type="triangle"/>
              <a:tailEnd type="triangle"/>
            </a:ln>
            <a:effectLst/>
          </p:spPr>
        </p:cxnSp>
        <p:sp>
          <p:nvSpPr>
            <p:cNvPr id="10" name="TextBox 9"/>
            <p:cNvSpPr txBox="1"/>
            <p:nvPr/>
          </p:nvSpPr>
          <p:spPr>
            <a:xfrm>
              <a:off x="1234911" y="5184742"/>
              <a:ext cx="2337848" cy="707886"/>
            </a:xfrm>
            <a:prstGeom prst="rect">
              <a:avLst/>
            </a:prstGeom>
            <a:noFill/>
          </p:spPr>
          <p:txBody>
            <a:bodyPr wrap="square" rtlCol="0">
              <a:spAutoFit/>
            </a:bodyPr>
            <a:lstStyle/>
            <a:p>
              <a:pPr algn="ctr"/>
              <a:r>
                <a:rPr lang="en-US" sz="2000" dirty="0" smtClean="0">
                  <a:solidFill>
                    <a:srgbClr val="FF0000"/>
                  </a:solidFill>
                </a:rPr>
                <a:t>Parallel Construction</a:t>
              </a:r>
              <a:endParaRPr lang="en-US" sz="20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4294967295"/>
          </p:nvPr>
        </p:nvSpPr>
        <p:spPr>
          <a:xfrm>
            <a:off x="7872322" y="6262191"/>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DCC87BA0-27F8-47CC-9AA0-E49E82DAC827}" type="slidenum">
              <a:rPr lang="en-US" altLang="en-US" sz="1000" smtClean="0">
                <a:solidFill>
                  <a:schemeClr val="tx2"/>
                </a:solidFill>
                <a:latin typeface="Arial" panose="020B0604020202020204" pitchFamily="34" charset="0"/>
              </a:rPr>
              <a:pPr/>
              <a:t>23</a:t>
            </a:fld>
            <a:endParaRPr lang="en-US" altLang="en-US" sz="1000" smtClean="0">
              <a:solidFill>
                <a:schemeClr val="tx2"/>
              </a:solidFill>
              <a:latin typeface="Arial" panose="020B0604020202020204" pitchFamily="34" charset="0"/>
            </a:endParaRPr>
          </a:p>
        </p:txBody>
      </p:sp>
      <p:grpSp>
        <p:nvGrpSpPr>
          <p:cNvPr id="32772" name="Group 95"/>
          <p:cNvGrpSpPr>
            <a:grpSpLocks/>
          </p:cNvGrpSpPr>
          <p:nvPr/>
        </p:nvGrpSpPr>
        <p:grpSpPr bwMode="auto">
          <a:xfrm>
            <a:off x="1316169" y="638208"/>
            <a:ext cx="6646862" cy="5724525"/>
            <a:chOff x="645" y="212"/>
            <a:chExt cx="4187" cy="3606"/>
          </a:xfrm>
        </p:grpSpPr>
        <p:sp>
          <p:nvSpPr>
            <p:cNvPr id="32778" name="Rectangle 9"/>
            <p:cNvSpPr>
              <a:spLocks noChangeArrowheads="1"/>
            </p:cNvSpPr>
            <p:nvPr/>
          </p:nvSpPr>
          <p:spPr bwMode="auto">
            <a:xfrm>
              <a:off x="645" y="298"/>
              <a:ext cx="2566" cy="33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79" name="AutoShape 10"/>
            <p:cNvSpPr>
              <a:spLocks noChangeArrowheads="1"/>
            </p:cNvSpPr>
            <p:nvPr/>
          </p:nvSpPr>
          <p:spPr bwMode="auto">
            <a:xfrm>
              <a:off x="652" y="730"/>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0" name="AutoShape 11"/>
            <p:cNvSpPr>
              <a:spLocks noChangeArrowheads="1"/>
            </p:cNvSpPr>
            <p:nvPr/>
          </p:nvSpPr>
          <p:spPr bwMode="auto">
            <a:xfrm>
              <a:off x="1981" y="730"/>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1" name="AutoShape 12"/>
            <p:cNvSpPr>
              <a:spLocks noChangeArrowheads="1"/>
            </p:cNvSpPr>
            <p:nvPr/>
          </p:nvSpPr>
          <p:spPr bwMode="auto">
            <a:xfrm flipH="1" flipV="1">
              <a:off x="1142" y="1084"/>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2" name="AutoShape 13"/>
            <p:cNvSpPr>
              <a:spLocks noChangeArrowheads="1"/>
            </p:cNvSpPr>
            <p:nvPr/>
          </p:nvSpPr>
          <p:spPr bwMode="auto">
            <a:xfrm flipH="1" flipV="1">
              <a:off x="2536" y="1091"/>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3" name="Rectangle 14"/>
            <p:cNvSpPr>
              <a:spLocks noChangeArrowheads="1"/>
            </p:cNvSpPr>
            <p:nvPr/>
          </p:nvSpPr>
          <p:spPr bwMode="auto">
            <a:xfrm>
              <a:off x="645" y="1265"/>
              <a:ext cx="2579" cy="12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4" name="Line 15"/>
            <p:cNvSpPr>
              <a:spLocks noChangeShapeType="1"/>
            </p:cNvSpPr>
            <p:nvPr/>
          </p:nvSpPr>
          <p:spPr bwMode="auto">
            <a:xfrm>
              <a:off x="1935" y="1291"/>
              <a:ext cx="0" cy="11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5" name="Rectangle 16"/>
            <p:cNvSpPr>
              <a:spLocks noChangeArrowheads="1"/>
            </p:cNvSpPr>
            <p:nvPr/>
          </p:nvSpPr>
          <p:spPr bwMode="auto">
            <a:xfrm>
              <a:off x="3385" y="1268"/>
              <a:ext cx="1238" cy="1225"/>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6" name="Rectangle 17"/>
            <p:cNvSpPr>
              <a:spLocks noChangeArrowheads="1"/>
            </p:cNvSpPr>
            <p:nvPr/>
          </p:nvSpPr>
          <p:spPr bwMode="auto">
            <a:xfrm>
              <a:off x="645" y="2671"/>
              <a:ext cx="2579" cy="9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7" name="AutoShape 18"/>
            <p:cNvSpPr>
              <a:spLocks noChangeArrowheads="1"/>
            </p:cNvSpPr>
            <p:nvPr/>
          </p:nvSpPr>
          <p:spPr bwMode="auto">
            <a:xfrm flipH="1" flipV="1">
              <a:off x="1838" y="2496"/>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8" name="AutoShape 19"/>
            <p:cNvSpPr>
              <a:spLocks noChangeArrowheads="1"/>
            </p:cNvSpPr>
            <p:nvPr/>
          </p:nvSpPr>
          <p:spPr bwMode="auto">
            <a:xfrm rot="16200000" flipV="1">
              <a:off x="3211" y="3070"/>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89" name="Rectangle 20"/>
            <p:cNvSpPr>
              <a:spLocks noChangeArrowheads="1"/>
            </p:cNvSpPr>
            <p:nvPr/>
          </p:nvSpPr>
          <p:spPr bwMode="auto">
            <a:xfrm>
              <a:off x="3398" y="2671"/>
              <a:ext cx="1250" cy="9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90" name="Text Box 27"/>
            <p:cNvSpPr txBox="1">
              <a:spLocks noChangeArrowheads="1"/>
            </p:cNvSpPr>
            <p:nvPr/>
          </p:nvSpPr>
          <p:spPr bwMode="auto">
            <a:xfrm>
              <a:off x="1330" y="767"/>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sz="1400">
                <a:latin typeface="Times" panose="02020603050405020304" pitchFamily="18" charset="0"/>
              </a:endParaRPr>
            </a:p>
          </p:txBody>
        </p:sp>
        <p:grpSp>
          <p:nvGrpSpPr>
            <p:cNvPr id="32791" name="Group 28"/>
            <p:cNvGrpSpPr>
              <a:grpSpLocks/>
            </p:cNvGrpSpPr>
            <p:nvPr/>
          </p:nvGrpSpPr>
          <p:grpSpPr bwMode="auto">
            <a:xfrm>
              <a:off x="1011" y="733"/>
              <a:ext cx="452" cy="154"/>
              <a:chOff x="4035" y="1125"/>
              <a:chExt cx="452" cy="154"/>
            </a:xfrm>
          </p:grpSpPr>
          <p:grpSp>
            <p:nvGrpSpPr>
              <p:cNvPr id="32832" name="Group 29"/>
              <p:cNvGrpSpPr>
                <a:grpSpLocks/>
              </p:cNvGrpSpPr>
              <p:nvPr/>
            </p:nvGrpSpPr>
            <p:grpSpPr bwMode="auto">
              <a:xfrm>
                <a:off x="4035" y="1154"/>
                <a:ext cx="76" cy="75"/>
                <a:chOff x="4035" y="1154"/>
                <a:chExt cx="76" cy="75"/>
              </a:xfrm>
            </p:grpSpPr>
            <p:sp>
              <p:nvSpPr>
                <p:cNvPr id="32834" name="Rectangle 30"/>
                <p:cNvSpPr>
                  <a:spLocks noChangeArrowheads="1"/>
                </p:cNvSpPr>
                <p:nvPr/>
              </p:nvSpPr>
              <p:spPr bwMode="auto">
                <a:xfrm>
                  <a:off x="4060"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2835" name="Oval 31"/>
                <p:cNvSpPr>
                  <a:spLocks noChangeArrowheads="1"/>
                </p:cNvSpPr>
                <p:nvPr/>
              </p:nvSpPr>
              <p:spPr bwMode="auto">
                <a:xfrm>
                  <a:off x="4035"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833" name="Text Box 32"/>
              <p:cNvSpPr txBox="1">
                <a:spLocks noChangeArrowheads="1"/>
              </p:cNvSpPr>
              <p:nvPr/>
            </p:nvSpPr>
            <p:spPr bwMode="auto">
              <a:xfrm>
                <a:off x="4104"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2792" name="Group 33"/>
            <p:cNvGrpSpPr>
              <a:grpSpLocks/>
            </p:cNvGrpSpPr>
            <p:nvPr/>
          </p:nvGrpSpPr>
          <p:grpSpPr bwMode="auto">
            <a:xfrm>
              <a:off x="2379" y="733"/>
              <a:ext cx="467" cy="154"/>
              <a:chOff x="5403" y="1125"/>
              <a:chExt cx="467" cy="154"/>
            </a:xfrm>
          </p:grpSpPr>
          <p:grpSp>
            <p:nvGrpSpPr>
              <p:cNvPr id="32828" name="Group 34"/>
              <p:cNvGrpSpPr>
                <a:grpSpLocks/>
              </p:cNvGrpSpPr>
              <p:nvPr/>
            </p:nvGrpSpPr>
            <p:grpSpPr bwMode="auto">
              <a:xfrm>
                <a:off x="5403" y="1154"/>
                <a:ext cx="76" cy="75"/>
                <a:chOff x="5403" y="1154"/>
                <a:chExt cx="76" cy="75"/>
              </a:xfrm>
            </p:grpSpPr>
            <p:sp>
              <p:nvSpPr>
                <p:cNvPr id="32830" name="Rectangle 35"/>
                <p:cNvSpPr>
                  <a:spLocks noChangeArrowheads="1"/>
                </p:cNvSpPr>
                <p:nvPr/>
              </p:nvSpPr>
              <p:spPr bwMode="auto">
                <a:xfrm>
                  <a:off x="5429"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2831" name="Oval 36"/>
                <p:cNvSpPr>
                  <a:spLocks noChangeArrowheads="1"/>
                </p:cNvSpPr>
                <p:nvPr/>
              </p:nvSpPr>
              <p:spPr bwMode="auto">
                <a:xfrm>
                  <a:off x="5403"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829" name="Text Box 37"/>
              <p:cNvSpPr txBox="1">
                <a:spLocks noChangeArrowheads="1"/>
              </p:cNvSpPr>
              <p:nvPr/>
            </p:nvSpPr>
            <p:spPr bwMode="auto">
              <a:xfrm>
                <a:off x="5487"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2793" name="Group 38"/>
            <p:cNvGrpSpPr>
              <a:grpSpLocks/>
            </p:cNvGrpSpPr>
            <p:nvPr/>
          </p:nvGrpSpPr>
          <p:grpSpPr bwMode="auto">
            <a:xfrm>
              <a:off x="1648" y="330"/>
              <a:ext cx="76" cy="76"/>
              <a:chOff x="4672" y="722"/>
              <a:chExt cx="76" cy="76"/>
            </a:xfrm>
          </p:grpSpPr>
          <p:sp>
            <p:nvSpPr>
              <p:cNvPr id="32826" name="Rectangle 39"/>
              <p:cNvSpPr>
                <a:spLocks noChangeArrowheads="1"/>
              </p:cNvSpPr>
              <p:nvPr/>
            </p:nvSpPr>
            <p:spPr bwMode="auto">
              <a:xfrm>
                <a:off x="4698" y="72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2</a:t>
                </a:r>
                <a:endParaRPr lang="en-US" altLang="en-US" sz="700">
                  <a:latin typeface="Times" panose="02020603050405020304" pitchFamily="18" charset="0"/>
                </a:endParaRPr>
              </a:p>
            </p:txBody>
          </p:sp>
          <p:sp>
            <p:nvSpPr>
              <p:cNvPr id="32827" name="Oval 40"/>
              <p:cNvSpPr>
                <a:spLocks noChangeArrowheads="1"/>
              </p:cNvSpPr>
              <p:nvPr/>
            </p:nvSpPr>
            <p:spPr bwMode="auto">
              <a:xfrm>
                <a:off x="4672" y="722"/>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794" name="Text Box 41"/>
            <p:cNvSpPr txBox="1">
              <a:spLocks noChangeArrowheads="1"/>
            </p:cNvSpPr>
            <p:nvPr/>
          </p:nvSpPr>
          <p:spPr bwMode="auto">
            <a:xfrm>
              <a:off x="1696" y="302"/>
              <a:ext cx="6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Overall Concept</a:t>
              </a:r>
            </a:p>
          </p:txBody>
        </p:sp>
        <p:grpSp>
          <p:nvGrpSpPr>
            <p:cNvPr id="32795" name="Group 42"/>
            <p:cNvGrpSpPr>
              <a:grpSpLocks/>
            </p:cNvGrpSpPr>
            <p:nvPr/>
          </p:nvGrpSpPr>
          <p:grpSpPr bwMode="auto">
            <a:xfrm>
              <a:off x="942" y="1302"/>
              <a:ext cx="76" cy="76"/>
              <a:chOff x="3966" y="1694"/>
              <a:chExt cx="76" cy="76"/>
            </a:xfrm>
          </p:grpSpPr>
          <p:sp>
            <p:nvSpPr>
              <p:cNvPr id="32824" name="Rectangle 43"/>
              <p:cNvSpPr>
                <a:spLocks noChangeArrowheads="1"/>
              </p:cNvSpPr>
              <p:nvPr/>
            </p:nvSpPr>
            <p:spPr bwMode="auto">
              <a:xfrm>
                <a:off x="3991"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2825" name="Oval 44"/>
              <p:cNvSpPr>
                <a:spLocks noChangeArrowheads="1"/>
              </p:cNvSpPr>
              <p:nvPr/>
            </p:nvSpPr>
            <p:spPr bwMode="auto">
              <a:xfrm>
                <a:off x="3966" y="1694"/>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796" name="Text Box 45"/>
            <p:cNvSpPr txBox="1">
              <a:spLocks noChangeArrowheads="1"/>
            </p:cNvSpPr>
            <p:nvPr/>
          </p:nvSpPr>
          <p:spPr bwMode="auto">
            <a:xfrm>
              <a:off x="990" y="1273"/>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2797" name="Group 46"/>
            <p:cNvGrpSpPr>
              <a:grpSpLocks/>
            </p:cNvGrpSpPr>
            <p:nvPr/>
          </p:nvGrpSpPr>
          <p:grpSpPr bwMode="auto">
            <a:xfrm>
              <a:off x="2288" y="1302"/>
              <a:ext cx="75" cy="76"/>
              <a:chOff x="5312" y="1694"/>
              <a:chExt cx="75" cy="76"/>
            </a:xfrm>
          </p:grpSpPr>
          <p:sp>
            <p:nvSpPr>
              <p:cNvPr id="32822" name="Rectangle 47"/>
              <p:cNvSpPr>
                <a:spLocks noChangeArrowheads="1"/>
              </p:cNvSpPr>
              <p:nvPr/>
            </p:nvSpPr>
            <p:spPr bwMode="auto">
              <a:xfrm>
                <a:off x="5336"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2823" name="Oval 48"/>
              <p:cNvSpPr>
                <a:spLocks noChangeArrowheads="1"/>
              </p:cNvSpPr>
              <p:nvPr/>
            </p:nvSpPr>
            <p:spPr bwMode="auto">
              <a:xfrm>
                <a:off x="5312" y="1694"/>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798" name="Text Box 49"/>
            <p:cNvSpPr txBox="1">
              <a:spLocks noChangeArrowheads="1"/>
            </p:cNvSpPr>
            <p:nvPr/>
          </p:nvSpPr>
          <p:spPr bwMode="auto">
            <a:xfrm>
              <a:off x="2336" y="1273"/>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2799" name="Group 50"/>
            <p:cNvGrpSpPr>
              <a:grpSpLocks/>
            </p:cNvGrpSpPr>
            <p:nvPr/>
          </p:nvGrpSpPr>
          <p:grpSpPr bwMode="auto">
            <a:xfrm>
              <a:off x="1633" y="2704"/>
              <a:ext cx="76" cy="76"/>
              <a:chOff x="4657" y="3096"/>
              <a:chExt cx="76" cy="76"/>
            </a:xfrm>
          </p:grpSpPr>
          <p:sp>
            <p:nvSpPr>
              <p:cNvPr id="32820" name="Rectangle 51"/>
              <p:cNvSpPr>
                <a:spLocks noChangeArrowheads="1"/>
              </p:cNvSpPr>
              <p:nvPr/>
            </p:nvSpPr>
            <p:spPr bwMode="auto">
              <a:xfrm>
                <a:off x="4682" y="310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4</a:t>
                </a:r>
                <a:endParaRPr lang="en-US" altLang="en-US" sz="700">
                  <a:latin typeface="Times" panose="02020603050405020304" pitchFamily="18" charset="0"/>
                </a:endParaRPr>
              </a:p>
            </p:txBody>
          </p:sp>
          <p:sp>
            <p:nvSpPr>
              <p:cNvPr id="32821" name="Oval 52"/>
              <p:cNvSpPr>
                <a:spLocks noChangeArrowheads="1"/>
              </p:cNvSpPr>
              <p:nvPr/>
            </p:nvSpPr>
            <p:spPr bwMode="auto">
              <a:xfrm>
                <a:off x="4657" y="309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800" name="Text Box 53"/>
            <p:cNvSpPr txBox="1">
              <a:spLocks noChangeArrowheads="1"/>
            </p:cNvSpPr>
            <p:nvPr/>
          </p:nvSpPr>
          <p:spPr bwMode="auto">
            <a:xfrm>
              <a:off x="1691" y="2675"/>
              <a:ext cx="7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Characteristics</a:t>
              </a:r>
            </a:p>
          </p:txBody>
        </p:sp>
        <p:grpSp>
          <p:nvGrpSpPr>
            <p:cNvPr id="32801" name="Group 54"/>
            <p:cNvGrpSpPr>
              <a:grpSpLocks/>
            </p:cNvGrpSpPr>
            <p:nvPr/>
          </p:nvGrpSpPr>
          <p:grpSpPr bwMode="auto">
            <a:xfrm>
              <a:off x="3751" y="1310"/>
              <a:ext cx="75" cy="76"/>
              <a:chOff x="6775" y="1702"/>
              <a:chExt cx="75" cy="76"/>
            </a:xfrm>
          </p:grpSpPr>
          <p:sp>
            <p:nvSpPr>
              <p:cNvPr id="32818" name="Rectangle 55"/>
              <p:cNvSpPr>
                <a:spLocks noChangeArrowheads="1"/>
              </p:cNvSpPr>
              <p:nvPr/>
            </p:nvSpPr>
            <p:spPr bwMode="auto">
              <a:xfrm>
                <a:off x="6799" y="170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9</a:t>
                </a:r>
                <a:endParaRPr lang="en-US" altLang="en-US" sz="700">
                  <a:latin typeface="Times" panose="02020603050405020304" pitchFamily="18" charset="0"/>
                </a:endParaRPr>
              </a:p>
            </p:txBody>
          </p:sp>
          <p:sp>
            <p:nvSpPr>
              <p:cNvPr id="32819" name="Oval 56"/>
              <p:cNvSpPr>
                <a:spLocks noChangeArrowheads="1"/>
              </p:cNvSpPr>
              <p:nvPr/>
            </p:nvSpPr>
            <p:spPr bwMode="auto">
              <a:xfrm>
                <a:off x="6775" y="1702"/>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802" name="Text Box 57"/>
            <p:cNvSpPr txBox="1">
              <a:spLocks noChangeArrowheads="1"/>
            </p:cNvSpPr>
            <p:nvPr/>
          </p:nvSpPr>
          <p:spPr bwMode="auto">
            <a:xfrm>
              <a:off x="3815" y="1281"/>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Extensions</a:t>
              </a:r>
            </a:p>
          </p:txBody>
        </p:sp>
        <p:sp>
          <p:nvSpPr>
            <p:cNvPr id="32803" name="Text Box 58"/>
            <p:cNvSpPr txBox="1">
              <a:spLocks noChangeArrowheads="1"/>
            </p:cNvSpPr>
            <p:nvPr/>
          </p:nvSpPr>
          <p:spPr bwMode="auto">
            <a:xfrm>
              <a:off x="3457" y="259"/>
              <a:ext cx="137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1000">
                  <a:latin typeface="Times" panose="02020603050405020304" pitchFamily="18" charset="0"/>
                </a:rPr>
                <a:t>Communicate Targeted Concepts</a:t>
              </a:r>
            </a:p>
            <a:p>
              <a:pPr>
                <a:lnSpc>
                  <a:spcPct val="60000"/>
                </a:lnSpc>
                <a:spcBef>
                  <a:spcPct val="50000"/>
                </a:spcBef>
              </a:pPr>
              <a:r>
                <a:rPr lang="en-US" altLang="en-US" sz="1000">
                  <a:latin typeface="Times" panose="02020603050405020304" pitchFamily="18" charset="0"/>
                </a:rPr>
                <a:t>Obtain the Overall Concepts</a:t>
              </a:r>
            </a:p>
            <a:p>
              <a:pPr>
                <a:lnSpc>
                  <a:spcPct val="60000"/>
                </a:lnSpc>
                <a:spcBef>
                  <a:spcPct val="50000"/>
                </a:spcBef>
              </a:pPr>
              <a:r>
                <a:rPr lang="en-US" altLang="en-US" sz="1000">
                  <a:latin typeface="Times" panose="02020603050405020304" pitchFamily="18" charset="0"/>
                </a:rPr>
                <a:t>Make lists of Known Characteristics</a:t>
              </a:r>
            </a:p>
            <a:p>
              <a:pPr>
                <a:lnSpc>
                  <a:spcPct val="60000"/>
                </a:lnSpc>
                <a:spcBef>
                  <a:spcPct val="50000"/>
                </a:spcBef>
              </a:pPr>
              <a:r>
                <a:rPr lang="en-US" altLang="en-US" sz="1000">
                  <a:latin typeface="Times" panose="02020603050405020304" pitchFamily="18" charset="0"/>
                </a:rPr>
                <a:t>Pin down Like Characteristics</a:t>
              </a:r>
            </a:p>
            <a:p>
              <a:pPr>
                <a:lnSpc>
                  <a:spcPct val="60000"/>
                </a:lnSpc>
                <a:spcBef>
                  <a:spcPct val="50000"/>
                </a:spcBef>
              </a:pPr>
              <a:r>
                <a:rPr lang="en-US" altLang="en-US" sz="1000">
                  <a:latin typeface="Times" panose="02020603050405020304" pitchFamily="18" charset="0"/>
                </a:rPr>
                <a:t>Assemble Like Categories</a:t>
              </a:r>
            </a:p>
            <a:p>
              <a:pPr>
                <a:lnSpc>
                  <a:spcPct val="60000"/>
                </a:lnSpc>
                <a:spcBef>
                  <a:spcPct val="50000"/>
                </a:spcBef>
              </a:pPr>
              <a:r>
                <a:rPr lang="en-US" altLang="en-US" sz="1000">
                  <a:latin typeface="Times" panose="02020603050405020304" pitchFamily="18" charset="0"/>
                </a:rPr>
                <a:t>Record Unlike Characteristics</a:t>
              </a:r>
            </a:p>
            <a:p>
              <a:pPr>
                <a:lnSpc>
                  <a:spcPct val="60000"/>
                </a:lnSpc>
                <a:spcBef>
                  <a:spcPct val="50000"/>
                </a:spcBef>
              </a:pPr>
              <a:r>
                <a:rPr lang="en-US" altLang="en-US" sz="1000">
                  <a:latin typeface="Times" panose="02020603050405020304" pitchFamily="18" charset="0"/>
                </a:rPr>
                <a:t>Identify Unlike Categories</a:t>
              </a:r>
            </a:p>
            <a:p>
              <a:pPr>
                <a:lnSpc>
                  <a:spcPct val="60000"/>
                </a:lnSpc>
                <a:spcBef>
                  <a:spcPct val="50000"/>
                </a:spcBef>
              </a:pPr>
              <a:r>
                <a:rPr lang="en-US" altLang="en-US" sz="1000">
                  <a:latin typeface="Times" panose="02020603050405020304" pitchFamily="18" charset="0"/>
                </a:rPr>
                <a:t>Nail Down a Summary</a:t>
              </a:r>
            </a:p>
            <a:p>
              <a:pPr>
                <a:lnSpc>
                  <a:spcPct val="60000"/>
                </a:lnSpc>
                <a:spcBef>
                  <a:spcPct val="50000"/>
                </a:spcBef>
              </a:pPr>
              <a:r>
                <a:rPr lang="en-US" altLang="en-US" sz="1000">
                  <a:latin typeface="Times" panose="02020603050405020304" pitchFamily="18" charset="0"/>
                </a:rPr>
                <a:t>Go Beyond the Basics</a:t>
              </a:r>
            </a:p>
          </p:txBody>
        </p:sp>
        <p:sp>
          <p:nvSpPr>
            <p:cNvPr id="32804" name="Text Box 59"/>
            <p:cNvSpPr txBox="1">
              <a:spLocks noChangeArrowheads="1"/>
            </p:cNvSpPr>
            <p:nvPr/>
          </p:nvSpPr>
          <p:spPr bwMode="auto">
            <a:xfrm>
              <a:off x="3309" y="212"/>
              <a:ext cx="22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sz="1400" b="1">
                  <a:latin typeface="Times" panose="02020603050405020304" pitchFamily="18" charset="0"/>
                </a:rPr>
                <a:t>C</a:t>
              </a:r>
            </a:p>
            <a:p>
              <a:pPr>
                <a:lnSpc>
                  <a:spcPct val="80000"/>
                </a:lnSpc>
              </a:pPr>
              <a:r>
                <a:rPr lang="en-US" altLang="en-US" sz="1400" b="1">
                  <a:latin typeface="Times" panose="02020603050405020304" pitchFamily="18" charset="0"/>
                </a:rPr>
                <a:t>O</a:t>
              </a:r>
            </a:p>
            <a:p>
              <a:pPr>
                <a:lnSpc>
                  <a:spcPct val="80000"/>
                </a:lnSpc>
              </a:pPr>
              <a:r>
                <a:rPr lang="en-US" altLang="en-US" sz="1400" b="1">
                  <a:latin typeface="Times" panose="02020603050405020304" pitchFamily="18" charset="0"/>
                </a:rPr>
                <a:t>M</a:t>
              </a:r>
            </a:p>
            <a:p>
              <a:pPr>
                <a:lnSpc>
                  <a:spcPct val="80000"/>
                </a:lnSpc>
              </a:pPr>
              <a:r>
                <a:rPr lang="en-US" altLang="en-US" sz="1400" b="1">
                  <a:latin typeface="Times" panose="02020603050405020304" pitchFamily="18" charset="0"/>
                </a:rPr>
                <a:t>P</a:t>
              </a:r>
            </a:p>
            <a:p>
              <a:pPr>
                <a:lnSpc>
                  <a:spcPct val="80000"/>
                </a:lnSpc>
              </a:pPr>
              <a:r>
                <a:rPr lang="en-US" altLang="en-US" sz="1400" b="1">
                  <a:latin typeface="Times" panose="02020603050405020304" pitchFamily="18" charset="0"/>
                </a:rPr>
                <a:t>A</a:t>
              </a:r>
            </a:p>
            <a:p>
              <a:pPr>
                <a:lnSpc>
                  <a:spcPct val="80000"/>
                </a:lnSpc>
              </a:pPr>
              <a:r>
                <a:rPr lang="en-US" altLang="en-US" sz="1400" b="1">
                  <a:latin typeface="Times" panose="02020603050405020304" pitchFamily="18" charset="0"/>
                </a:rPr>
                <a:t>R</a:t>
              </a:r>
            </a:p>
            <a:p>
              <a:pPr>
                <a:lnSpc>
                  <a:spcPct val="80000"/>
                </a:lnSpc>
              </a:pPr>
              <a:r>
                <a:rPr lang="en-US" altLang="en-US" sz="1400" b="1">
                  <a:latin typeface="Times" panose="02020603050405020304" pitchFamily="18" charset="0"/>
                </a:rPr>
                <a:t>I</a:t>
              </a:r>
            </a:p>
            <a:p>
              <a:pPr>
                <a:lnSpc>
                  <a:spcPct val="80000"/>
                </a:lnSpc>
              </a:pPr>
              <a:r>
                <a:rPr lang="en-US" altLang="en-US" sz="1400" b="1">
                  <a:latin typeface="Times" panose="02020603050405020304" pitchFamily="18" charset="0"/>
                </a:rPr>
                <a:t>N</a:t>
              </a:r>
            </a:p>
            <a:p>
              <a:pPr>
                <a:lnSpc>
                  <a:spcPct val="80000"/>
                </a:lnSpc>
              </a:pPr>
              <a:r>
                <a:rPr lang="en-US" altLang="en-US" sz="1400" b="1">
                  <a:latin typeface="Times" panose="02020603050405020304" pitchFamily="18" charset="0"/>
                </a:rPr>
                <a:t>G</a:t>
              </a:r>
            </a:p>
          </p:txBody>
        </p:sp>
        <p:grpSp>
          <p:nvGrpSpPr>
            <p:cNvPr id="32805" name="Group 60"/>
            <p:cNvGrpSpPr>
              <a:grpSpLocks/>
            </p:cNvGrpSpPr>
            <p:nvPr/>
          </p:nvGrpSpPr>
          <p:grpSpPr bwMode="auto">
            <a:xfrm>
              <a:off x="3733" y="2714"/>
              <a:ext cx="76" cy="76"/>
              <a:chOff x="6757" y="3106"/>
              <a:chExt cx="76" cy="76"/>
            </a:xfrm>
          </p:grpSpPr>
          <p:sp>
            <p:nvSpPr>
              <p:cNvPr id="32816" name="Rectangle 61"/>
              <p:cNvSpPr>
                <a:spLocks noChangeArrowheads="1"/>
              </p:cNvSpPr>
              <p:nvPr/>
            </p:nvSpPr>
            <p:spPr bwMode="auto">
              <a:xfrm>
                <a:off x="6778" y="311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5</a:t>
                </a:r>
                <a:endParaRPr lang="en-US" altLang="en-US" sz="700">
                  <a:latin typeface="Times" panose="02020603050405020304" pitchFamily="18" charset="0"/>
                </a:endParaRPr>
              </a:p>
            </p:txBody>
          </p:sp>
          <p:sp>
            <p:nvSpPr>
              <p:cNvPr id="32817" name="Oval 62"/>
              <p:cNvSpPr>
                <a:spLocks noChangeArrowheads="1"/>
              </p:cNvSpPr>
              <p:nvPr/>
            </p:nvSpPr>
            <p:spPr bwMode="auto">
              <a:xfrm>
                <a:off x="6757" y="310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2806" name="Text Box 63"/>
            <p:cNvSpPr txBox="1">
              <a:spLocks noChangeArrowheads="1"/>
            </p:cNvSpPr>
            <p:nvPr/>
          </p:nvSpPr>
          <p:spPr bwMode="auto">
            <a:xfrm>
              <a:off x="3797" y="2685"/>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Categories</a:t>
              </a:r>
            </a:p>
          </p:txBody>
        </p:sp>
        <p:sp>
          <p:nvSpPr>
            <p:cNvPr id="32807" name="AutoShape 80"/>
            <p:cNvSpPr>
              <a:spLocks noChangeArrowheads="1"/>
            </p:cNvSpPr>
            <p:nvPr/>
          </p:nvSpPr>
          <p:spPr bwMode="auto">
            <a:xfrm flipH="1" flipV="1">
              <a:off x="1838" y="3657"/>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808" name="Text Box 82"/>
            <p:cNvSpPr txBox="1">
              <a:spLocks noChangeArrowheads="1"/>
            </p:cNvSpPr>
            <p:nvPr/>
          </p:nvSpPr>
          <p:spPr bwMode="auto">
            <a:xfrm>
              <a:off x="1463" y="401"/>
              <a:ext cx="8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VERTEBRATES</a:t>
              </a:r>
            </a:p>
          </p:txBody>
        </p:sp>
        <p:sp>
          <p:nvSpPr>
            <p:cNvPr id="32809" name="Text Box 83"/>
            <p:cNvSpPr txBox="1">
              <a:spLocks noChangeArrowheads="1"/>
            </p:cNvSpPr>
            <p:nvPr/>
          </p:nvSpPr>
          <p:spPr bwMode="auto">
            <a:xfrm>
              <a:off x="2302" y="825"/>
              <a:ext cx="6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Mammals</a:t>
              </a:r>
            </a:p>
          </p:txBody>
        </p:sp>
        <p:sp>
          <p:nvSpPr>
            <p:cNvPr id="32810" name="Text Box 84"/>
            <p:cNvSpPr txBox="1">
              <a:spLocks noChangeArrowheads="1"/>
            </p:cNvSpPr>
            <p:nvPr/>
          </p:nvSpPr>
          <p:spPr bwMode="auto">
            <a:xfrm>
              <a:off x="1045" y="812"/>
              <a:ext cx="4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Birds</a:t>
              </a:r>
            </a:p>
          </p:txBody>
        </p:sp>
        <p:sp>
          <p:nvSpPr>
            <p:cNvPr id="32811" name="Text Box 85"/>
            <p:cNvSpPr txBox="1">
              <a:spLocks noChangeArrowheads="1"/>
            </p:cNvSpPr>
            <p:nvPr/>
          </p:nvSpPr>
          <p:spPr bwMode="auto">
            <a:xfrm>
              <a:off x="662" y="1375"/>
              <a:ext cx="125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Feathers</a:t>
              </a:r>
            </a:p>
            <a:p>
              <a:r>
                <a:rPr lang="en-US" altLang="en-US" sz="1400">
                  <a:latin typeface="Sand" pitchFamily="-48" charset="0"/>
                </a:rPr>
                <a:t>Backbone</a:t>
              </a:r>
            </a:p>
            <a:p>
              <a:r>
                <a:rPr lang="en-US" altLang="en-US" sz="1400">
                  <a:latin typeface="Sand" pitchFamily="-48" charset="0"/>
                </a:rPr>
                <a:t>Young hatch from </a:t>
              </a:r>
            </a:p>
            <a:p>
              <a:r>
                <a:rPr lang="en-US" altLang="en-US" sz="1400">
                  <a:latin typeface="Sand" pitchFamily="-48" charset="0"/>
                </a:rPr>
                <a:t>  eggs</a:t>
              </a:r>
            </a:p>
          </p:txBody>
        </p:sp>
        <p:sp>
          <p:nvSpPr>
            <p:cNvPr id="32812" name="Text Box 86"/>
            <p:cNvSpPr txBox="1">
              <a:spLocks noChangeArrowheads="1"/>
            </p:cNvSpPr>
            <p:nvPr/>
          </p:nvSpPr>
          <p:spPr bwMode="auto">
            <a:xfrm>
              <a:off x="1920" y="1375"/>
              <a:ext cx="1320"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Hair</a:t>
              </a:r>
            </a:p>
            <a:p>
              <a:r>
                <a:rPr lang="en-US" altLang="en-US" sz="1400">
                  <a:latin typeface="Sand" pitchFamily="-48" charset="0"/>
                </a:rPr>
                <a:t>Backbone</a:t>
              </a:r>
            </a:p>
            <a:p>
              <a:r>
                <a:rPr lang="en-US" altLang="en-US" sz="1400">
                  <a:latin typeface="Sand" pitchFamily="-48" charset="0"/>
                </a:rPr>
                <a:t>Most young born </a:t>
              </a:r>
            </a:p>
            <a:p>
              <a:r>
                <a:rPr lang="en-US" altLang="en-US" sz="1400">
                  <a:latin typeface="Sand" pitchFamily="-48" charset="0"/>
                </a:rPr>
                <a:t>  live</a:t>
              </a:r>
            </a:p>
          </p:txBody>
        </p:sp>
        <p:sp>
          <p:nvSpPr>
            <p:cNvPr id="32813" name="Text Box 87"/>
            <p:cNvSpPr txBox="1">
              <a:spLocks noChangeArrowheads="1"/>
            </p:cNvSpPr>
            <p:nvPr/>
          </p:nvSpPr>
          <p:spPr bwMode="auto">
            <a:xfrm>
              <a:off x="3420" y="1389"/>
              <a:ext cx="1125"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Explore how many heart chambers birds and mammals have, and enter the information on the table</a:t>
              </a:r>
            </a:p>
          </p:txBody>
        </p:sp>
        <p:sp>
          <p:nvSpPr>
            <p:cNvPr id="32814" name="Text Box 88"/>
            <p:cNvSpPr txBox="1">
              <a:spLocks noChangeArrowheads="1"/>
            </p:cNvSpPr>
            <p:nvPr/>
          </p:nvSpPr>
          <p:spPr bwMode="auto">
            <a:xfrm>
              <a:off x="1418" y="2847"/>
              <a:ext cx="10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400">
                  <a:latin typeface="Sand" pitchFamily="-48" charset="0"/>
                </a:rPr>
                <a:t>Warm-blooded</a:t>
              </a:r>
            </a:p>
            <a:p>
              <a:pPr algn="ctr"/>
              <a:r>
                <a:rPr lang="en-US" altLang="en-US" sz="1400">
                  <a:latin typeface="Sand" pitchFamily="-48" charset="0"/>
                </a:rPr>
                <a:t>Live worldwide</a:t>
              </a:r>
            </a:p>
            <a:p>
              <a:pPr algn="ctr"/>
              <a:r>
                <a:rPr lang="en-US" altLang="en-US" sz="1400">
                  <a:latin typeface="Sand" pitchFamily="-48" charset="0"/>
                </a:rPr>
                <a:t>Backbone</a:t>
              </a:r>
            </a:p>
          </p:txBody>
        </p:sp>
        <p:sp>
          <p:nvSpPr>
            <p:cNvPr id="32815" name="Text Box 89"/>
            <p:cNvSpPr txBox="1">
              <a:spLocks noChangeArrowheads="1"/>
            </p:cNvSpPr>
            <p:nvPr/>
          </p:nvSpPr>
          <p:spPr bwMode="auto">
            <a:xfrm>
              <a:off x="3417" y="2777"/>
              <a:ext cx="130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400">
                  <a:latin typeface="Sand" pitchFamily="-48" charset="0"/>
                </a:rPr>
                <a:t>How body temperature is regulated.</a:t>
              </a:r>
            </a:p>
            <a:p>
              <a:pPr>
                <a:lnSpc>
                  <a:spcPct val="90000"/>
                </a:lnSpc>
              </a:pPr>
              <a:r>
                <a:rPr lang="en-US" altLang="en-US" sz="1400">
                  <a:latin typeface="Sand" pitchFamily="-48" charset="0"/>
                </a:rPr>
                <a:t>Where they live.</a:t>
              </a:r>
            </a:p>
            <a:p>
              <a:pPr>
                <a:lnSpc>
                  <a:spcPct val="90000"/>
                </a:lnSpc>
              </a:pPr>
              <a:r>
                <a:rPr lang="en-US" altLang="en-US" sz="1400">
                  <a:latin typeface="Sand" pitchFamily="-48" charset="0"/>
                </a:rPr>
                <a:t>How their bodies are supported.</a:t>
              </a:r>
            </a:p>
          </p:txBody>
        </p:sp>
      </p:grpSp>
      <p:grpSp>
        <p:nvGrpSpPr>
          <p:cNvPr id="32773" name="Group 100"/>
          <p:cNvGrpSpPr>
            <a:grpSpLocks/>
          </p:cNvGrpSpPr>
          <p:nvPr/>
        </p:nvGrpSpPr>
        <p:grpSpPr bwMode="auto">
          <a:xfrm>
            <a:off x="1289181" y="1654208"/>
            <a:ext cx="6721475" cy="4495800"/>
            <a:chOff x="628" y="852"/>
            <a:chExt cx="4234" cy="2832"/>
          </a:xfrm>
        </p:grpSpPr>
        <p:sp>
          <p:nvSpPr>
            <p:cNvPr id="32775" name="Rectangle 101"/>
            <p:cNvSpPr>
              <a:spLocks noChangeArrowheads="1"/>
            </p:cNvSpPr>
            <p:nvPr/>
          </p:nvSpPr>
          <p:spPr bwMode="auto">
            <a:xfrm>
              <a:off x="628" y="2649"/>
              <a:ext cx="2627" cy="103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2776" name="Line 102"/>
            <p:cNvSpPr>
              <a:spLocks noChangeShapeType="1"/>
            </p:cNvSpPr>
            <p:nvPr/>
          </p:nvSpPr>
          <p:spPr bwMode="auto">
            <a:xfrm flipH="1">
              <a:off x="2368" y="1793"/>
              <a:ext cx="972" cy="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7" name="Rectangle 103"/>
            <p:cNvSpPr>
              <a:spLocks noChangeArrowheads="1"/>
            </p:cNvSpPr>
            <p:nvPr/>
          </p:nvSpPr>
          <p:spPr bwMode="auto">
            <a:xfrm>
              <a:off x="2689" y="852"/>
              <a:ext cx="2173" cy="1176"/>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4.  Like Characteristics</a:t>
              </a:r>
            </a:p>
            <a:p>
              <a:endParaRPr lang="en-US" altLang="en-US" sz="2000">
                <a:latin typeface="Arial" panose="020B0604020202020204" pitchFamily="34" charset="0"/>
              </a:endParaRPr>
            </a:p>
            <a:p>
              <a:r>
                <a:rPr lang="en-US" altLang="en-US" sz="2000">
                  <a:latin typeface="Arial" panose="020B0604020202020204" pitchFamily="34" charset="0"/>
                </a:rPr>
                <a:t>Those qualities or attributes</a:t>
              </a:r>
            </a:p>
            <a:p>
              <a:r>
                <a:rPr lang="en-US" altLang="en-US" sz="2000">
                  <a:latin typeface="Arial" panose="020B0604020202020204" pitchFamily="34" charset="0"/>
                </a:rPr>
                <a:t>that the targeted concepts</a:t>
              </a:r>
            </a:p>
            <a:p>
              <a:r>
                <a:rPr lang="en-US" altLang="en-US" sz="2000">
                  <a:latin typeface="Arial" panose="020B0604020202020204" pitchFamily="34" charset="0"/>
                </a:rPr>
                <a:t>have in common.</a:t>
              </a:r>
            </a:p>
          </p:txBody>
        </p:sp>
      </p:grpSp>
      <p:pic>
        <p:nvPicPr>
          <p:cNvPr id="32774" name="Picture 6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460396" y="4798244"/>
            <a:ext cx="1885361" cy="85783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33794"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2CD3B971-955D-481D-B438-48ED810F7966}" type="slidenum">
              <a:rPr lang="en-US" altLang="en-US" sz="1000" smtClean="0">
                <a:solidFill>
                  <a:schemeClr val="tx2"/>
                </a:solidFill>
                <a:latin typeface="Arial" panose="020B0604020202020204" pitchFamily="34" charset="0"/>
              </a:rPr>
              <a:pPr/>
              <a:t>24</a:t>
            </a:fld>
            <a:endParaRPr lang="en-US" altLang="en-US" sz="1000" smtClean="0">
              <a:solidFill>
                <a:schemeClr val="tx2"/>
              </a:solidFill>
              <a:latin typeface="Arial" panose="020B0604020202020204" pitchFamily="34" charset="0"/>
            </a:endParaRPr>
          </a:p>
        </p:txBody>
      </p:sp>
      <p:grpSp>
        <p:nvGrpSpPr>
          <p:cNvPr id="33796" name="Group 159"/>
          <p:cNvGrpSpPr>
            <a:grpSpLocks/>
          </p:cNvGrpSpPr>
          <p:nvPr/>
        </p:nvGrpSpPr>
        <p:grpSpPr bwMode="auto">
          <a:xfrm>
            <a:off x="1023938" y="336550"/>
            <a:ext cx="6646862" cy="5724525"/>
            <a:chOff x="645" y="212"/>
            <a:chExt cx="4187" cy="3606"/>
          </a:xfrm>
        </p:grpSpPr>
        <p:sp>
          <p:nvSpPr>
            <p:cNvPr id="33802" name="Rectangle 160"/>
            <p:cNvSpPr>
              <a:spLocks noChangeArrowheads="1"/>
            </p:cNvSpPr>
            <p:nvPr/>
          </p:nvSpPr>
          <p:spPr bwMode="auto">
            <a:xfrm>
              <a:off x="645" y="298"/>
              <a:ext cx="2566" cy="33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03" name="AutoShape 161"/>
            <p:cNvSpPr>
              <a:spLocks noChangeArrowheads="1"/>
            </p:cNvSpPr>
            <p:nvPr/>
          </p:nvSpPr>
          <p:spPr bwMode="auto">
            <a:xfrm>
              <a:off x="652" y="730"/>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04" name="AutoShape 162"/>
            <p:cNvSpPr>
              <a:spLocks noChangeArrowheads="1"/>
            </p:cNvSpPr>
            <p:nvPr/>
          </p:nvSpPr>
          <p:spPr bwMode="auto">
            <a:xfrm>
              <a:off x="1981" y="730"/>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05" name="AutoShape 163"/>
            <p:cNvSpPr>
              <a:spLocks noChangeArrowheads="1"/>
            </p:cNvSpPr>
            <p:nvPr/>
          </p:nvSpPr>
          <p:spPr bwMode="auto">
            <a:xfrm flipH="1" flipV="1">
              <a:off x="1142" y="1084"/>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06" name="AutoShape 164"/>
            <p:cNvSpPr>
              <a:spLocks noChangeArrowheads="1"/>
            </p:cNvSpPr>
            <p:nvPr/>
          </p:nvSpPr>
          <p:spPr bwMode="auto">
            <a:xfrm flipH="1" flipV="1">
              <a:off x="2536" y="1091"/>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07" name="Rectangle 165"/>
            <p:cNvSpPr>
              <a:spLocks noChangeArrowheads="1"/>
            </p:cNvSpPr>
            <p:nvPr/>
          </p:nvSpPr>
          <p:spPr bwMode="auto">
            <a:xfrm>
              <a:off x="645" y="1265"/>
              <a:ext cx="2579" cy="12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08" name="Line 166"/>
            <p:cNvSpPr>
              <a:spLocks noChangeShapeType="1"/>
            </p:cNvSpPr>
            <p:nvPr/>
          </p:nvSpPr>
          <p:spPr bwMode="auto">
            <a:xfrm>
              <a:off x="1935" y="1291"/>
              <a:ext cx="0" cy="11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9" name="Rectangle 167"/>
            <p:cNvSpPr>
              <a:spLocks noChangeArrowheads="1"/>
            </p:cNvSpPr>
            <p:nvPr/>
          </p:nvSpPr>
          <p:spPr bwMode="auto">
            <a:xfrm>
              <a:off x="3385" y="1268"/>
              <a:ext cx="1238" cy="1225"/>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10" name="Rectangle 168"/>
            <p:cNvSpPr>
              <a:spLocks noChangeArrowheads="1"/>
            </p:cNvSpPr>
            <p:nvPr/>
          </p:nvSpPr>
          <p:spPr bwMode="auto">
            <a:xfrm>
              <a:off x="645" y="2671"/>
              <a:ext cx="2579" cy="9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11" name="AutoShape 169"/>
            <p:cNvSpPr>
              <a:spLocks noChangeArrowheads="1"/>
            </p:cNvSpPr>
            <p:nvPr/>
          </p:nvSpPr>
          <p:spPr bwMode="auto">
            <a:xfrm flipH="1" flipV="1">
              <a:off x="1838" y="2496"/>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12" name="AutoShape 170"/>
            <p:cNvSpPr>
              <a:spLocks noChangeArrowheads="1"/>
            </p:cNvSpPr>
            <p:nvPr/>
          </p:nvSpPr>
          <p:spPr bwMode="auto">
            <a:xfrm rot="16200000" flipV="1">
              <a:off x="3211" y="3070"/>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13" name="Rectangle 171"/>
            <p:cNvSpPr>
              <a:spLocks noChangeArrowheads="1"/>
            </p:cNvSpPr>
            <p:nvPr/>
          </p:nvSpPr>
          <p:spPr bwMode="auto">
            <a:xfrm>
              <a:off x="3398" y="2671"/>
              <a:ext cx="1250" cy="9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14" name="Text Box 172"/>
            <p:cNvSpPr txBox="1">
              <a:spLocks noChangeArrowheads="1"/>
            </p:cNvSpPr>
            <p:nvPr/>
          </p:nvSpPr>
          <p:spPr bwMode="auto">
            <a:xfrm>
              <a:off x="1330" y="767"/>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sz="1400">
                <a:latin typeface="Times" panose="02020603050405020304" pitchFamily="18" charset="0"/>
              </a:endParaRPr>
            </a:p>
          </p:txBody>
        </p:sp>
        <p:grpSp>
          <p:nvGrpSpPr>
            <p:cNvPr id="33815" name="Group 173"/>
            <p:cNvGrpSpPr>
              <a:grpSpLocks/>
            </p:cNvGrpSpPr>
            <p:nvPr/>
          </p:nvGrpSpPr>
          <p:grpSpPr bwMode="auto">
            <a:xfrm>
              <a:off x="1011" y="733"/>
              <a:ext cx="452" cy="154"/>
              <a:chOff x="4035" y="1125"/>
              <a:chExt cx="452" cy="154"/>
            </a:xfrm>
          </p:grpSpPr>
          <p:grpSp>
            <p:nvGrpSpPr>
              <p:cNvPr id="33856" name="Group 174"/>
              <p:cNvGrpSpPr>
                <a:grpSpLocks/>
              </p:cNvGrpSpPr>
              <p:nvPr/>
            </p:nvGrpSpPr>
            <p:grpSpPr bwMode="auto">
              <a:xfrm>
                <a:off x="4035" y="1154"/>
                <a:ext cx="76" cy="75"/>
                <a:chOff x="4035" y="1154"/>
                <a:chExt cx="76" cy="75"/>
              </a:xfrm>
            </p:grpSpPr>
            <p:sp>
              <p:nvSpPr>
                <p:cNvPr id="33858" name="Rectangle 175"/>
                <p:cNvSpPr>
                  <a:spLocks noChangeArrowheads="1"/>
                </p:cNvSpPr>
                <p:nvPr/>
              </p:nvSpPr>
              <p:spPr bwMode="auto">
                <a:xfrm>
                  <a:off x="4060"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3859" name="Oval 176"/>
                <p:cNvSpPr>
                  <a:spLocks noChangeArrowheads="1"/>
                </p:cNvSpPr>
                <p:nvPr/>
              </p:nvSpPr>
              <p:spPr bwMode="auto">
                <a:xfrm>
                  <a:off x="4035"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57" name="Text Box 177"/>
              <p:cNvSpPr txBox="1">
                <a:spLocks noChangeArrowheads="1"/>
              </p:cNvSpPr>
              <p:nvPr/>
            </p:nvSpPr>
            <p:spPr bwMode="auto">
              <a:xfrm>
                <a:off x="4104"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3816" name="Group 178"/>
            <p:cNvGrpSpPr>
              <a:grpSpLocks/>
            </p:cNvGrpSpPr>
            <p:nvPr/>
          </p:nvGrpSpPr>
          <p:grpSpPr bwMode="auto">
            <a:xfrm>
              <a:off x="2379" y="733"/>
              <a:ext cx="467" cy="154"/>
              <a:chOff x="5403" y="1125"/>
              <a:chExt cx="467" cy="154"/>
            </a:xfrm>
          </p:grpSpPr>
          <p:grpSp>
            <p:nvGrpSpPr>
              <p:cNvPr id="33852" name="Group 179"/>
              <p:cNvGrpSpPr>
                <a:grpSpLocks/>
              </p:cNvGrpSpPr>
              <p:nvPr/>
            </p:nvGrpSpPr>
            <p:grpSpPr bwMode="auto">
              <a:xfrm>
                <a:off x="5403" y="1154"/>
                <a:ext cx="76" cy="75"/>
                <a:chOff x="5403" y="1154"/>
                <a:chExt cx="76" cy="75"/>
              </a:xfrm>
            </p:grpSpPr>
            <p:sp>
              <p:nvSpPr>
                <p:cNvPr id="33854" name="Rectangle 180"/>
                <p:cNvSpPr>
                  <a:spLocks noChangeArrowheads="1"/>
                </p:cNvSpPr>
                <p:nvPr/>
              </p:nvSpPr>
              <p:spPr bwMode="auto">
                <a:xfrm>
                  <a:off x="5429" y="116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1</a:t>
                  </a:r>
                  <a:endParaRPr lang="en-US" altLang="en-US" sz="700">
                    <a:latin typeface="Times" panose="02020603050405020304" pitchFamily="18" charset="0"/>
                  </a:endParaRPr>
                </a:p>
              </p:txBody>
            </p:sp>
            <p:sp>
              <p:nvSpPr>
                <p:cNvPr id="33855" name="Oval 181"/>
                <p:cNvSpPr>
                  <a:spLocks noChangeArrowheads="1"/>
                </p:cNvSpPr>
                <p:nvPr/>
              </p:nvSpPr>
              <p:spPr bwMode="auto">
                <a:xfrm>
                  <a:off x="5403"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53" name="Text Box 182"/>
              <p:cNvSpPr txBox="1">
                <a:spLocks noChangeArrowheads="1"/>
              </p:cNvSpPr>
              <p:nvPr/>
            </p:nvSpPr>
            <p:spPr bwMode="auto">
              <a:xfrm>
                <a:off x="5487"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3817" name="Group 183"/>
            <p:cNvGrpSpPr>
              <a:grpSpLocks/>
            </p:cNvGrpSpPr>
            <p:nvPr/>
          </p:nvGrpSpPr>
          <p:grpSpPr bwMode="auto">
            <a:xfrm>
              <a:off x="1648" y="330"/>
              <a:ext cx="76" cy="76"/>
              <a:chOff x="4672" y="722"/>
              <a:chExt cx="76" cy="76"/>
            </a:xfrm>
          </p:grpSpPr>
          <p:sp>
            <p:nvSpPr>
              <p:cNvPr id="33850" name="Rectangle 184"/>
              <p:cNvSpPr>
                <a:spLocks noChangeArrowheads="1"/>
              </p:cNvSpPr>
              <p:nvPr/>
            </p:nvSpPr>
            <p:spPr bwMode="auto">
              <a:xfrm>
                <a:off x="4698" y="72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2</a:t>
                </a:r>
                <a:endParaRPr lang="en-US" altLang="en-US" sz="700">
                  <a:latin typeface="Times" panose="02020603050405020304" pitchFamily="18" charset="0"/>
                </a:endParaRPr>
              </a:p>
            </p:txBody>
          </p:sp>
          <p:sp>
            <p:nvSpPr>
              <p:cNvPr id="33851" name="Oval 185"/>
              <p:cNvSpPr>
                <a:spLocks noChangeArrowheads="1"/>
              </p:cNvSpPr>
              <p:nvPr/>
            </p:nvSpPr>
            <p:spPr bwMode="auto">
              <a:xfrm>
                <a:off x="4672" y="722"/>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18" name="Text Box 186"/>
            <p:cNvSpPr txBox="1">
              <a:spLocks noChangeArrowheads="1"/>
            </p:cNvSpPr>
            <p:nvPr/>
          </p:nvSpPr>
          <p:spPr bwMode="auto">
            <a:xfrm>
              <a:off x="1696" y="302"/>
              <a:ext cx="6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Overall Concept</a:t>
              </a:r>
            </a:p>
          </p:txBody>
        </p:sp>
        <p:grpSp>
          <p:nvGrpSpPr>
            <p:cNvPr id="33819" name="Group 187"/>
            <p:cNvGrpSpPr>
              <a:grpSpLocks/>
            </p:cNvGrpSpPr>
            <p:nvPr/>
          </p:nvGrpSpPr>
          <p:grpSpPr bwMode="auto">
            <a:xfrm>
              <a:off x="942" y="1302"/>
              <a:ext cx="76" cy="76"/>
              <a:chOff x="3966" y="1694"/>
              <a:chExt cx="76" cy="76"/>
            </a:xfrm>
          </p:grpSpPr>
          <p:sp>
            <p:nvSpPr>
              <p:cNvPr id="33848" name="Rectangle 188"/>
              <p:cNvSpPr>
                <a:spLocks noChangeArrowheads="1"/>
              </p:cNvSpPr>
              <p:nvPr/>
            </p:nvSpPr>
            <p:spPr bwMode="auto">
              <a:xfrm>
                <a:off x="3991"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3849" name="Oval 189"/>
              <p:cNvSpPr>
                <a:spLocks noChangeArrowheads="1"/>
              </p:cNvSpPr>
              <p:nvPr/>
            </p:nvSpPr>
            <p:spPr bwMode="auto">
              <a:xfrm>
                <a:off x="3966" y="1694"/>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20" name="Text Box 190"/>
            <p:cNvSpPr txBox="1">
              <a:spLocks noChangeArrowheads="1"/>
            </p:cNvSpPr>
            <p:nvPr/>
          </p:nvSpPr>
          <p:spPr bwMode="auto">
            <a:xfrm>
              <a:off x="990" y="1273"/>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3821" name="Group 191"/>
            <p:cNvGrpSpPr>
              <a:grpSpLocks/>
            </p:cNvGrpSpPr>
            <p:nvPr/>
          </p:nvGrpSpPr>
          <p:grpSpPr bwMode="auto">
            <a:xfrm>
              <a:off x="2288" y="1302"/>
              <a:ext cx="75" cy="76"/>
              <a:chOff x="5312" y="1694"/>
              <a:chExt cx="75" cy="76"/>
            </a:xfrm>
          </p:grpSpPr>
          <p:sp>
            <p:nvSpPr>
              <p:cNvPr id="33846" name="Rectangle 192"/>
              <p:cNvSpPr>
                <a:spLocks noChangeArrowheads="1"/>
              </p:cNvSpPr>
              <p:nvPr/>
            </p:nvSpPr>
            <p:spPr bwMode="auto">
              <a:xfrm>
                <a:off x="5336" y="170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3</a:t>
                </a:r>
                <a:endParaRPr lang="en-US" altLang="en-US" sz="700">
                  <a:latin typeface="Times" panose="02020603050405020304" pitchFamily="18" charset="0"/>
                </a:endParaRPr>
              </a:p>
            </p:txBody>
          </p:sp>
          <p:sp>
            <p:nvSpPr>
              <p:cNvPr id="33847" name="Oval 193"/>
              <p:cNvSpPr>
                <a:spLocks noChangeArrowheads="1"/>
              </p:cNvSpPr>
              <p:nvPr/>
            </p:nvSpPr>
            <p:spPr bwMode="auto">
              <a:xfrm>
                <a:off x="5312" y="1694"/>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22" name="Text Box 194"/>
            <p:cNvSpPr txBox="1">
              <a:spLocks noChangeArrowheads="1"/>
            </p:cNvSpPr>
            <p:nvPr/>
          </p:nvSpPr>
          <p:spPr bwMode="auto">
            <a:xfrm>
              <a:off x="2336" y="1273"/>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3823" name="Group 195"/>
            <p:cNvGrpSpPr>
              <a:grpSpLocks/>
            </p:cNvGrpSpPr>
            <p:nvPr/>
          </p:nvGrpSpPr>
          <p:grpSpPr bwMode="auto">
            <a:xfrm>
              <a:off x="1633" y="2704"/>
              <a:ext cx="76" cy="76"/>
              <a:chOff x="4657" y="3096"/>
              <a:chExt cx="76" cy="76"/>
            </a:xfrm>
          </p:grpSpPr>
          <p:sp>
            <p:nvSpPr>
              <p:cNvPr id="33844" name="Rectangle 196"/>
              <p:cNvSpPr>
                <a:spLocks noChangeArrowheads="1"/>
              </p:cNvSpPr>
              <p:nvPr/>
            </p:nvSpPr>
            <p:spPr bwMode="auto">
              <a:xfrm>
                <a:off x="4682" y="310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4</a:t>
                </a:r>
                <a:endParaRPr lang="en-US" altLang="en-US" sz="700">
                  <a:latin typeface="Times" panose="02020603050405020304" pitchFamily="18" charset="0"/>
                </a:endParaRPr>
              </a:p>
            </p:txBody>
          </p:sp>
          <p:sp>
            <p:nvSpPr>
              <p:cNvPr id="33845" name="Oval 197"/>
              <p:cNvSpPr>
                <a:spLocks noChangeArrowheads="1"/>
              </p:cNvSpPr>
              <p:nvPr/>
            </p:nvSpPr>
            <p:spPr bwMode="auto">
              <a:xfrm>
                <a:off x="4657" y="309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24" name="Text Box 198"/>
            <p:cNvSpPr txBox="1">
              <a:spLocks noChangeArrowheads="1"/>
            </p:cNvSpPr>
            <p:nvPr/>
          </p:nvSpPr>
          <p:spPr bwMode="auto">
            <a:xfrm>
              <a:off x="1691" y="2675"/>
              <a:ext cx="7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Characteristics</a:t>
              </a:r>
            </a:p>
          </p:txBody>
        </p:sp>
        <p:grpSp>
          <p:nvGrpSpPr>
            <p:cNvPr id="33825" name="Group 199"/>
            <p:cNvGrpSpPr>
              <a:grpSpLocks/>
            </p:cNvGrpSpPr>
            <p:nvPr/>
          </p:nvGrpSpPr>
          <p:grpSpPr bwMode="auto">
            <a:xfrm>
              <a:off x="3751" y="1310"/>
              <a:ext cx="75" cy="76"/>
              <a:chOff x="6775" y="1702"/>
              <a:chExt cx="75" cy="76"/>
            </a:xfrm>
          </p:grpSpPr>
          <p:sp>
            <p:nvSpPr>
              <p:cNvPr id="33842" name="Rectangle 200"/>
              <p:cNvSpPr>
                <a:spLocks noChangeArrowheads="1"/>
              </p:cNvSpPr>
              <p:nvPr/>
            </p:nvSpPr>
            <p:spPr bwMode="auto">
              <a:xfrm>
                <a:off x="6799" y="170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9</a:t>
                </a:r>
                <a:endParaRPr lang="en-US" altLang="en-US" sz="700">
                  <a:latin typeface="Times" panose="02020603050405020304" pitchFamily="18" charset="0"/>
                </a:endParaRPr>
              </a:p>
            </p:txBody>
          </p:sp>
          <p:sp>
            <p:nvSpPr>
              <p:cNvPr id="33843" name="Oval 201"/>
              <p:cNvSpPr>
                <a:spLocks noChangeArrowheads="1"/>
              </p:cNvSpPr>
              <p:nvPr/>
            </p:nvSpPr>
            <p:spPr bwMode="auto">
              <a:xfrm>
                <a:off x="6775" y="1702"/>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26" name="Text Box 202"/>
            <p:cNvSpPr txBox="1">
              <a:spLocks noChangeArrowheads="1"/>
            </p:cNvSpPr>
            <p:nvPr/>
          </p:nvSpPr>
          <p:spPr bwMode="auto">
            <a:xfrm>
              <a:off x="3815" y="1281"/>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Extensions</a:t>
              </a:r>
            </a:p>
          </p:txBody>
        </p:sp>
        <p:sp>
          <p:nvSpPr>
            <p:cNvPr id="33827" name="Text Box 203"/>
            <p:cNvSpPr txBox="1">
              <a:spLocks noChangeArrowheads="1"/>
            </p:cNvSpPr>
            <p:nvPr/>
          </p:nvSpPr>
          <p:spPr bwMode="auto">
            <a:xfrm>
              <a:off x="3457" y="259"/>
              <a:ext cx="137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1000">
                  <a:latin typeface="Times" panose="02020603050405020304" pitchFamily="18" charset="0"/>
                </a:rPr>
                <a:t>Communicate Targeted Concepts</a:t>
              </a:r>
            </a:p>
            <a:p>
              <a:pPr>
                <a:lnSpc>
                  <a:spcPct val="60000"/>
                </a:lnSpc>
                <a:spcBef>
                  <a:spcPct val="50000"/>
                </a:spcBef>
              </a:pPr>
              <a:r>
                <a:rPr lang="en-US" altLang="en-US" sz="1000">
                  <a:latin typeface="Times" panose="02020603050405020304" pitchFamily="18" charset="0"/>
                </a:rPr>
                <a:t>Obtain the Overall Concepts</a:t>
              </a:r>
            </a:p>
            <a:p>
              <a:pPr>
                <a:lnSpc>
                  <a:spcPct val="60000"/>
                </a:lnSpc>
                <a:spcBef>
                  <a:spcPct val="50000"/>
                </a:spcBef>
              </a:pPr>
              <a:r>
                <a:rPr lang="en-US" altLang="en-US" sz="1000">
                  <a:latin typeface="Times" panose="02020603050405020304" pitchFamily="18" charset="0"/>
                </a:rPr>
                <a:t>Make lists of Known Characteristics</a:t>
              </a:r>
            </a:p>
            <a:p>
              <a:pPr>
                <a:lnSpc>
                  <a:spcPct val="60000"/>
                </a:lnSpc>
                <a:spcBef>
                  <a:spcPct val="50000"/>
                </a:spcBef>
              </a:pPr>
              <a:r>
                <a:rPr lang="en-US" altLang="en-US" sz="1000">
                  <a:latin typeface="Times" panose="02020603050405020304" pitchFamily="18" charset="0"/>
                </a:rPr>
                <a:t>Pin down Like Characteristics</a:t>
              </a:r>
            </a:p>
            <a:p>
              <a:pPr>
                <a:lnSpc>
                  <a:spcPct val="60000"/>
                </a:lnSpc>
                <a:spcBef>
                  <a:spcPct val="50000"/>
                </a:spcBef>
              </a:pPr>
              <a:r>
                <a:rPr lang="en-US" altLang="en-US" sz="1000">
                  <a:latin typeface="Times" panose="02020603050405020304" pitchFamily="18" charset="0"/>
                </a:rPr>
                <a:t>Assemble Like Categories</a:t>
              </a:r>
            </a:p>
            <a:p>
              <a:pPr>
                <a:lnSpc>
                  <a:spcPct val="60000"/>
                </a:lnSpc>
                <a:spcBef>
                  <a:spcPct val="50000"/>
                </a:spcBef>
              </a:pPr>
              <a:r>
                <a:rPr lang="en-US" altLang="en-US" sz="1000">
                  <a:latin typeface="Times" panose="02020603050405020304" pitchFamily="18" charset="0"/>
                </a:rPr>
                <a:t>Record Unlike Characteristics</a:t>
              </a:r>
            </a:p>
            <a:p>
              <a:pPr>
                <a:lnSpc>
                  <a:spcPct val="60000"/>
                </a:lnSpc>
                <a:spcBef>
                  <a:spcPct val="50000"/>
                </a:spcBef>
              </a:pPr>
              <a:r>
                <a:rPr lang="en-US" altLang="en-US" sz="1000">
                  <a:latin typeface="Times" panose="02020603050405020304" pitchFamily="18" charset="0"/>
                </a:rPr>
                <a:t>Identify Unlike Categories</a:t>
              </a:r>
            </a:p>
            <a:p>
              <a:pPr>
                <a:lnSpc>
                  <a:spcPct val="60000"/>
                </a:lnSpc>
                <a:spcBef>
                  <a:spcPct val="50000"/>
                </a:spcBef>
              </a:pPr>
              <a:r>
                <a:rPr lang="en-US" altLang="en-US" sz="1000">
                  <a:latin typeface="Times" panose="02020603050405020304" pitchFamily="18" charset="0"/>
                </a:rPr>
                <a:t>Nail Down a Summary</a:t>
              </a:r>
            </a:p>
            <a:p>
              <a:pPr>
                <a:lnSpc>
                  <a:spcPct val="60000"/>
                </a:lnSpc>
                <a:spcBef>
                  <a:spcPct val="50000"/>
                </a:spcBef>
              </a:pPr>
              <a:r>
                <a:rPr lang="en-US" altLang="en-US" sz="1000">
                  <a:latin typeface="Times" panose="02020603050405020304" pitchFamily="18" charset="0"/>
                </a:rPr>
                <a:t>Go Beyond the Basics</a:t>
              </a:r>
            </a:p>
          </p:txBody>
        </p:sp>
        <p:sp>
          <p:nvSpPr>
            <p:cNvPr id="33828" name="Text Box 204"/>
            <p:cNvSpPr txBox="1">
              <a:spLocks noChangeArrowheads="1"/>
            </p:cNvSpPr>
            <p:nvPr/>
          </p:nvSpPr>
          <p:spPr bwMode="auto">
            <a:xfrm>
              <a:off x="3309" y="212"/>
              <a:ext cx="22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sz="1400" b="1">
                  <a:latin typeface="Times" panose="02020603050405020304" pitchFamily="18" charset="0"/>
                </a:rPr>
                <a:t>C</a:t>
              </a:r>
            </a:p>
            <a:p>
              <a:pPr>
                <a:lnSpc>
                  <a:spcPct val="80000"/>
                </a:lnSpc>
              </a:pPr>
              <a:r>
                <a:rPr lang="en-US" altLang="en-US" sz="1400" b="1">
                  <a:latin typeface="Times" panose="02020603050405020304" pitchFamily="18" charset="0"/>
                </a:rPr>
                <a:t>O</a:t>
              </a:r>
            </a:p>
            <a:p>
              <a:pPr>
                <a:lnSpc>
                  <a:spcPct val="80000"/>
                </a:lnSpc>
              </a:pPr>
              <a:r>
                <a:rPr lang="en-US" altLang="en-US" sz="1400" b="1">
                  <a:latin typeface="Times" panose="02020603050405020304" pitchFamily="18" charset="0"/>
                </a:rPr>
                <a:t>M</a:t>
              </a:r>
            </a:p>
            <a:p>
              <a:pPr>
                <a:lnSpc>
                  <a:spcPct val="80000"/>
                </a:lnSpc>
              </a:pPr>
              <a:r>
                <a:rPr lang="en-US" altLang="en-US" sz="1400" b="1">
                  <a:latin typeface="Times" panose="02020603050405020304" pitchFamily="18" charset="0"/>
                </a:rPr>
                <a:t>P</a:t>
              </a:r>
            </a:p>
            <a:p>
              <a:pPr>
                <a:lnSpc>
                  <a:spcPct val="80000"/>
                </a:lnSpc>
              </a:pPr>
              <a:r>
                <a:rPr lang="en-US" altLang="en-US" sz="1400" b="1">
                  <a:latin typeface="Times" panose="02020603050405020304" pitchFamily="18" charset="0"/>
                </a:rPr>
                <a:t>A</a:t>
              </a:r>
            </a:p>
            <a:p>
              <a:pPr>
                <a:lnSpc>
                  <a:spcPct val="80000"/>
                </a:lnSpc>
              </a:pPr>
              <a:r>
                <a:rPr lang="en-US" altLang="en-US" sz="1400" b="1">
                  <a:latin typeface="Times" panose="02020603050405020304" pitchFamily="18" charset="0"/>
                </a:rPr>
                <a:t>R</a:t>
              </a:r>
            </a:p>
            <a:p>
              <a:pPr>
                <a:lnSpc>
                  <a:spcPct val="80000"/>
                </a:lnSpc>
              </a:pPr>
              <a:r>
                <a:rPr lang="en-US" altLang="en-US" sz="1400" b="1">
                  <a:latin typeface="Times" panose="02020603050405020304" pitchFamily="18" charset="0"/>
                </a:rPr>
                <a:t>I</a:t>
              </a:r>
            </a:p>
            <a:p>
              <a:pPr>
                <a:lnSpc>
                  <a:spcPct val="80000"/>
                </a:lnSpc>
              </a:pPr>
              <a:r>
                <a:rPr lang="en-US" altLang="en-US" sz="1400" b="1">
                  <a:latin typeface="Times" panose="02020603050405020304" pitchFamily="18" charset="0"/>
                </a:rPr>
                <a:t>N</a:t>
              </a:r>
            </a:p>
            <a:p>
              <a:pPr>
                <a:lnSpc>
                  <a:spcPct val="80000"/>
                </a:lnSpc>
              </a:pPr>
              <a:r>
                <a:rPr lang="en-US" altLang="en-US" sz="1400" b="1">
                  <a:latin typeface="Times" panose="02020603050405020304" pitchFamily="18" charset="0"/>
                </a:rPr>
                <a:t>G</a:t>
              </a:r>
            </a:p>
          </p:txBody>
        </p:sp>
        <p:grpSp>
          <p:nvGrpSpPr>
            <p:cNvPr id="33829" name="Group 205"/>
            <p:cNvGrpSpPr>
              <a:grpSpLocks/>
            </p:cNvGrpSpPr>
            <p:nvPr/>
          </p:nvGrpSpPr>
          <p:grpSpPr bwMode="auto">
            <a:xfrm>
              <a:off x="3733" y="2714"/>
              <a:ext cx="76" cy="76"/>
              <a:chOff x="6757" y="3106"/>
              <a:chExt cx="76" cy="76"/>
            </a:xfrm>
          </p:grpSpPr>
          <p:sp>
            <p:nvSpPr>
              <p:cNvPr id="33840" name="Rectangle 206"/>
              <p:cNvSpPr>
                <a:spLocks noChangeArrowheads="1"/>
              </p:cNvSpPr>
              <p:nvPr/>
            </p:nvSpPr>
            <p:spPr bwMode="auto">
              <a:xfrm>
                <a:off x="6778" y="311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5</a:t>
                </a:r>
                <a:endParaRPr lang="en-US" altLang="en-US" sz="700">
                  <a:latin typeface="Times" panose="02020603050405020304" pitchFamily="18" charset="0"/>
                </a:endParaRPr>
              </a:p>
            </p:txBody>
          </p:sp>
          <p:sp>
            <p:nvSpPr>
              <p:cNvPr id="33841" name="Oval 207"/>
              <p:cNvSpPr>
                <a:spLocks noChangeArrowheads="1"/>
              </p:cNvSpPr>
              <p:nvPr/>
            </p:nvSpPr>
            <p:spPr bwMode="auto">
              <a:xfrm>
                <a:off x="6757" y="310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3830" name="Text Box 208"/>
            <p:cNvSpPr txBox="1">
              <a:spLocks noChangeArrowheads="1"/>
            </p:cNvSpPr>
            <p:nvPr/>
          </p:nvSpPr>
          <p:spPr bwMode="auto">
            <a:xfrm>
              <a:off x="3797" y="2685"/>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Categories</a:t>
              </a:r>
            </a:p>
          </p:txBody>
        </p:sp>
        <p:sp>
          <p:nvSpPr>
            <p:cNvPr id="33831" name="AutoShape 209"/>
            <p:cNvSpPr>
              <a:spLocks noChangeArrowheads="1"/>
            </p:cNvSpPr>
            <p:nvPr/>
          </p:nvSpPr>
          <p:spPr bwMode="auto">
            <a:xfrm flipH="1" flipV="1">
              <a:off x="1838" y="3657"/>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32" name="Text Box 210"/>
            <p:cNvSpPr txBox="1">
              <a:spLocks noChangeArrowheads="1"/>
            </p:cNvSpPr>
            <p:nvPr/>
          </p:nvSpPr>
          <p:spPr bwMode="auto">
            <a:xfrm>
              <a:off x="1463" y="401"/>
              <a:ext cx="8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VERTEBRATES</a:t>
              </a:r>
            </a:p>
          </p:txBody>
        </p:sp>
        <p:sp>
          <p:nvSpPr>
            <p:cNvPr id="33833" name="Text Box 211"/>
            <p:cNvSpPr txBox="1">
              <a:spLocks noChangeArrowheads="1"/>
            </p:cNvSpPr>
            <p:nvPr/>
          </p:nvSpPr>
          <p:spPr bwMode="auto">
            <a:xfrm>
              <a:off x="2302" y="825"/>
              <a:ext cx="6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Mammals</a:t>
              </a:r>
            </a:p>
          </p:txBody>
        </p:sp>
        <p:sp>
          <p:nvSpPr>
            <p:cNvPr id="33834" name="Text Box 212"/>
            <p:cNvSpPr txBox="1">
              <a:spLocks noChangeArrowheads="1"/>
            </p:cNvSpPr>
            <p:nvPr/>
          </p:nvSpPr>
          <p:spPr bwMode="auto">
            <a:xfrm>
              <a:off x="1045" y="812"/>
              <a:ext cx="4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Birds</a:t>
              </a:r>
            </a:p>
          </p:txBody>
        </p:sp>
        <p:sp>
          <p:nvSpPr>
            <p:cNvPr id="33835" name="Text Box 213"/>
            <p:cNvSpPr txBox="1">
              <a:spLocks noChangeArrowheads="1"/>
            </p:cNvSpPr>
            <p:nvPr/>
          </p:nvSpPr>
          <p:spPr bwMode="auto">
            <a:xfrm>
              <a:off x="662" y="1375"/>
              <a:ext cx="125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Feathers</a:t>
              </a:r>
            </a:p>
            <a:p>
              <a:r>
                <a:rPr lang="en-US" altLang="en-US" sz="1400">
                  <a:latin typeface="Sand" pitchFamily="-48" charset="0"/>
                </a:rPr>
                <a:t>Backbone</a:t>
              </a:r>
            </a:p>
            <a:p>
              <a:r>
                <a:rPr lang="en-US" altLang="en-US" sz="1400">
                  <a:latin typeface="Sand" pitchFamily="-48" charset="0"/>
                </a:rPr>
                <a:t>Young hatch from </a:t>
              </a:r>
            </a:p>
            <a:p>
              <a:r>
                <a:rPr lang="en-US" altLang="en-US" sz="1400">
                  <a:latin typeface="Sand" pitchFamily="-48" charset="0"/>
                </a:rPr>
                <a:t>  eggs</a:t>
              </a:r>
            </a:p>
          </p:txBody>
        </p:sp>
        <p:sp>
          <p:nvSpPr>
            <p:cNvPr id="33836" name="Text Box 214"/>
            <p:cNvSpPr txBox="1">
              <a:spLocks noChangeArrowheads="1"/>
            </p:cNvSpPr>
            <p:nvPr/>
          </p:nvSpPr>
          <p:spPr bwMode="auto">
            <a:xfrm>
              <a:off x="1920" y="1375"/>
              <a:ext cx="1320"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Hair</a:t>
              </a:r>
            </a:p>
            <a:p>
              <a:r>
                <a:rPr lang="en-US" altLang="en-US" sz="1400">
                  <a:latin typeface="Sand" pitchFamily="-48" charset="0"/>
                </a:rPr>
                <a:t>Backbone</a:t>
              </a:r>
            </a:p>
            <a:p>
              <a:r>
                <a:rPr lang="en-US" altLang="en-US" sz="1400">
                  <a:latin typeface="Sand" pitchFamily="-48" charset="0"/>
                </a:rPr>
                <a:t>Most young born </a:t>
              </a:r>
            </a:p>
            <a:p>
              <a:r>
                <a:rPr lang="en-US" altLang="en-US" sz="1400">
                  <a:latin typeface="Sand" pitchFamily="-48" charset="0"/>
                </a:rPr>
                <a:t>  live</a:t>
              </a:r>
            </a:p>
          </p:txBody>
        </p:sp>
        <p:sp>
          <p:nvSpPr>
            <p:cNvPr id="33837" name="Text Box 215"/>
            <p:cNvSpPr txBox="1">
              <a:spLocks noChangeArrowheads="1"/>
            </p:cNvSpPr>
            <p:nvPr/>
          </p:nvSpPr>
          <p:spPr bwMode="auto">
            <a:xfrm>
              <a:off x="3420" y="1389"/>
              <a:ext cx="1125"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Explore how many heart chambers birds and mammals have, and enter the information on the table</a:t>
              </a:r>
            </a:p>
          </p:txBody>
        </p:sp>
        <p:sp>
          <p:nvSpPr>
            <p:cNvPr id="33838" name="Text Box 216"/>
            <p:cNvSpPr txBox="1">
              <a:spLocks noChangeArrowheads="1"/>
            </p:cNvSpPr>
            <p:nvPr/>
          </p:nvSpPr>
          <p:spPr bwMode="auto">
            <a:xfrm>
              <a:off x="1418" y="2847"/>
              <a:ext cx="10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400">
                  <a:latin typeface="Sand" pitchFamily="-48" charset="0"/>
                </a:rPr>
                <a:t>Warm-blooded</a:t>
              </a:r>
            </a:p>
            <a:p>
              <a:pPr algn="ctr"/>
              <a:r>
                <a:rPr lang="en-US" altLang="en-US" sz="1400">
                  <a:latin typeface="Sand" pitchFamily="-48" charset="0"/>
                </a:rPr>
                <a:t>Live worldwide</a:t>
              </a:r>
            </a:p>
            <a:p>
              <a:pPr algn="ctr"/>
              <a:r>
                <a:rPr lang="en-US" altLang="en-US" sz="1400">
                  <a:latin typeface="Sand" pitchFamily="-48" charset="0"/>
                </a:rPr>
                <a:t>Backbone</a:t>
              </a:r>
            </a:p>
          </p:txBody>
        </p:sp>
        <p:sp>
          <p:nvSpPr>
            <p:cNvPr id="33839" name="Text Box 217"/>
            <p:cNvSpPr txBox="1">
              <a:spLocks noChangeArrowheads="1"/>
            </p:cNvSpPr>
            <p:nvPr/>
          </p:nvSpPr>
          <p:spPr bwMode="auto">
            <a:xfrm>
              <a:off x="3417" y="2777"/>
              <a:ext cx="130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400">
                  <a:latin typeface="Sand" pitchFamily="-48" charset="0"/>
                </a:rPr>
                <a:t>How body temperature is regulated.</a:t>
              </a:r>
            </a:p>
            <a:p>
              <a:pPr>
                <a:lnSpc>
                  <a:spcPct val="90000"/>
                </a:lnSpc>
              </a:pPr>
              <a:r>
                <a:rPr lang="en-US" altLang="en-US" sz="1400">
                  <a:latin typeface="Sand" pitchFamily="-48" charset="0"/>
                </a:rPr>
                <a:t>Where they live.</a:t>
              </a:r>
            </a:p>
            <a:p>
              <a:pPr>
                <a:lnSpc>
                  <a:spcPct val="90000"/>
                </a:lnSpc>
              </a:pPr>
              <a:r>
                <a:rPr lang="en-US" altLang="en-US" sz="1400">
                  <a:latin typeface="Sand" pitchFamily="-48" charset="0"/>
                </a:rPr>
                <a:t>How their bodies are supported.</a:t>
              </a:r>
            </a:p>
          </p:txBody>
        </p:sp>
      </p:grpSp>
      <p:grpSp>
        <p:nvGrpSpPr>
          <p:cNvPr id="33797" name="Group 96"/>
          <p:cNvGrpSpPr>
            <a:grpSpLocks/>
          </p:cNvGrpSpPr>
          <p:nvPr/>
        </p:nvGrpSpPr>
        <p:grpSpPr bwMode="auto">
          <a:xfrm>
            <a:off x="1704975" y="1387475"/>
            <a:ext cx="5730875" cy="4459288"/>
            <a:chOff x="1206" y="922"/>
            <a:chExt cx="3610" cy="2809"/>
          </a:xfrm>
        </p:grpSpPr>
        <p:sp>
          <p:nvSpPr>
            <p:cNvPr id="33799" name="Rectangle 97"/>
            <p:cNvSpPr>
              <a:spLocks noChangeArrowheads="1"/>
            </p:cNvSpPr>
            <p:nvPr/>
          </p:nvSpPr>
          <p:spPr bwMode="auto">
            <a:xfrm>
              <a:off x="3499" y="2688"/>
              <a:ext cx="1317" cy="104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3800" name="Line 98"/>
            <p:cNvSpPr>
              <a:spLocks noChangeShapeType="1"/>
            </p:cNvSpPr>
            <p:nvPr/>
          </p:nvSpPr>
          <p:spPr bwMode="auto">
            <a:xfrm>
              <a:off x="2382" y="2028"/>
              <a:ext cx="1178" cy="64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Rectangle 99"/>
            <p:cNvSpPr>
              <a:spLocks noChangeArrowheads="1"/>
            </p:cNvSpPr>
            <p:nvPr/>
          </p:nvSpPr>
          <p:spPr bwMode="auto">
            <a:xfrm>
              <a:off x="1206" y="922"/>
              <a:ext cx="2173" cy="1176"/>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5.  Like Categories</a:t>
              </a:r>
            </a:p>
            <a:p>
              <a:endParaRPr lang="en-US" altLang="en-US" sz="2000">
                <a:latin typeface="Arial" panose="020B0604020202020204" pitchFamily="34" charset="0"/>
              </a:endParaRPr>
            </a:p>
            <a:p>
              <a:r>
                <a:rPr lang="en-US" altLang="en-US" sz="2000">
                  <a:latin typeface="Arial" panose="020B0604020202020204" pitchFamily="34" charset="0"/>
                </a:rPr>
                <a:t>The larger groups or</a:t>
              </a:r>
            </a:p>
            <a:p>
              <a:r>
                <a:rPr lang="en-US" altLang="en-US" sz="2000">
                  <a:latin typeface="Arial" panose="020B0604020202020204" pitchFamily="34" charset="0"/>
                </a:rPr>
                <a:t>categories to which the Like</a:t>
              </a:r>
            </a:p>
            <a:p>
              <a:r>
                <a:rPr lang="en-US" altLang="en-US" sz="2000">
                  <a:latin typeface="Arial" panose="020B0604020202020204" pitchFamily="34" charset="0"/>
                </a:rPr>
                <a:t>Characteristics belong</a:t>
              </a:r>
            </a:p>
          </p:txBody>
        </p:sp>
      </p:grpSp>
      <p:pic>
        <p:nvPicPr>
          <p:cNvPr id="33798" name="Picture 6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420412" y="4854804"/>
            <a:ext cx="1894788" cy="6504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
        <p:nvSpPr>
          <p:cNvPr id="69" name="Rectangle 68"/>
          <p:cNvSpPr/>
          <p:nvPr/>
        </p:nvSpPr>
        <p:spPr bwMode="auto">
          <a:xfrm>
            <a:off x="5431408" y="4469876"/>
            <a:ext cx="1894788" cy="105580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34818"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C1AF1662-8EA1-4BCA-A02C-900CE0603E61}" type="slidenum">
              <a:rPr lang="en-US" altLang="en-US" sz="1000" smtClean="0">
                <a:solidFill>
                  <a:schemeClr val="tx2"/>
                </a:solidFill>
                <a:latin typeface="Arial" panose="020B0604020202020204" pitchFamily="34" charset="0"/>
              </a:rPr>
              <a:pPr/>
              <a:t>25</a:t>
            </a:fld>
            <a:endParaRPr lang="en-US" altLang="en-US" sz="1000" smtClean="0">
              <a:solidFill>
                <a:schemeClr val="tx2"/>
              </a:solidFill>
              <a:latin typeface="Arial" panose="020B0604020202020204" pitchFamily="34" charset="0"/>
            </a:endParaRPr>
          </a:p>
        </p:txBody>
      </p:sp>
      <p:grpSp>
        <p:nvGrpSpPr>
          <p:cNvPr id="34820" name="Group 99"/>
          <p:cNvGrpSpPr>
            <a:grpSpLocks/>
          </p:cNvGrpSpPr>
          <p:nvPr/>
        </p:nvGrpSpPr>
        <p:grpSpPr bwMode="auto">
          <a:xfrm>
            <a:off x="795338" y="1255713"/>
            <a:ext cx="6400800" cy="4697412"/>
            <a:chOff x="501" y="791"/>
            <a:chExt cx="4032" cy="2959"/>
          </a:xfrm>
        </p:grpSpPr>
        <p:sp>
          <p:nvSpPr>
            <p:cNvPr id="34826" name="Rectangle 17"/>
            <p:cNvSpPr>
              <a:spLocks noChangeArrowheads="1"/>
            </p:cNvSpPr>
            <p:nvPr/>
          </p:nvSpPr>
          <p:spPr bwMode="auto">
            <a:xfrm>
              <a:off x="501" y="791"/>
              <a:ext cx="2579" cy="9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27" name="AutoShape 19"/>
            <p:cNvSpPr>
              <a:spLocks noChangeArrowheads="1"/>
            </p:cNvSpPr>
            <p:nvPr/>
          </p:nvSpPr>
          <p:spPr bwMode="auto">
            <a:xfrm rot="16200000" flipV="1">
              <a:off x="3067" y="1190"/>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28" name="Rectangle 20"/>
            <p:cNvSpPr>
              <a:spLocks noChangeArrowheads="1"/>
            </p:cNvSpPr>
            <p:nvPr/>
          </p:nvSpPr>
          <p:spPr bwMode="auto">
            <a:xfrm>
              <a:off x="3254" y="791"/>
              <a:ext cx="1250" cy="9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29" name="Rectangle 21"/>
            <p:cNvSpPr>
              <a:spLocks noChangeArrowheads="1"/>
            </p:cNvSpPr>
            <p:nvPr/>
          </p:nvSpPr>
          <p:spPr bwMode="auto">
            <a:xfrm>
              <a:off x="3254" y="1938"/>
              <a:ext cx="1250" cy="10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30" name="AutoShape 22"/>
            <p:cNvSpPr>
              <a:spLocks noChangeArrowheads="1"/>
            </p:cNvSpPr>
            <p:nvPr/>
          </p:nvSpPr>
          <p:spPr bwMode="auto">
            <a:xfrm rot="16200000" flipV="1">
              <a:off x="3067" y="2396"/>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31" name="Rectangle 23"/>
            <p:cNvSpPr>
              <a:spLocks noChangeArrowheads="1"/>
            </p:cNvSpPr>
            <p:nvPr/>
          </p:nvSpPr>
          <p:spPr bwMode="auto">
            <a:xfrm>
              <a:off x="501" y="1925"/>
              <a:ext cx="2579" cy="10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32" name="Line 24"/>
            <p:cNvSpPr>
              <a:spLocks noChangeShapeType="1"/>
            </p:cNvSpPr>
            <p:nvPr/>
          </p:nvSpPr>
          <p:spPr bwMode="auto">
            <a:xfrm>
              <a:off x="1791" y="1964"/>
              <a:ext cx="0" cy="97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3" name="Rectangle 25"/>
            <p:cNvSpPr>
              <a:spLocks noChangeArrowheads="1"/>
            </p:cNvSpPr>
            <p:nvPr/>
          </p:nvSpPr>
          <p:spPr bwMode="auto">
            <a:xfrm>
              <a:off x="508" y="3189"/>
              <a:ext cx="3996" cy="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34834" name="Group 50"/>
            <p:cNvGrpSpPr>
              <a:grpSpLocks/>
            </p:cNvGrpSpPr>
            <p:nvPr/>
          </p:nvGrpSpPr>
          <p:grpSpPr bwMode="auto">
            <a:xfrm>
              <a:off x="1489" y="824"/>
              <a:ext cx="76" cy="76"/>
              <a:chOff x="4657" y="3096"/>
              <a:chExt cx="76" cy="76"/>
            </a:xfrm>
          </p:grpSpPr>
          <p:sp>
            <p:nvSpPr>
              <p:cNvPr id="34863" name="Rectangle 51"/>
              <p:cNvSpPr>
                <a:spLocks noChangeArrowheads="1"/>
              </p:cNvSpPr>
              <p:nvPr/>
            </p:nvSpPr>
            <p:spPr bwMode="auto">
              <a:xfrm>
                <a:off x="4682" y="310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4</a:t>
                </a:r>
                <a:endParaRPr lang="en-US" altLang="en-US" sz="700">
                  <a:latin typeface="Times" panose="02020603050405020304" pitchFamily="18" charset="0"/>
                </a:endParaRPr>
              </a:p>
            </p:txBody>
          </p:sp>
          <p:sp>
            <p:nvSpPr>
              <p:cNvPr id="34864" name="Oval 52"/>
              <p:cNvSpPr>
                <a:spLocks noChangeArrowheads="1"/>
              </p:cNvSpPr>
              <p:nvPr/>
            </p:nvSpPr>
            <p:spPr bwMode="auto">
              <a:xfrm>
                <a:off x="4657" y="309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4835" name="Text Box 53"/>
            <p:cNvSpPr txBox="1">
              <a:spLocks noChangeArrowheads="1"/>
            </p:cNvSpPr>
            <p:nvPr/>
          </p:nvSpPr>
          <p:spPr bwMode="auto">
            <a:xfrm>
              <a:off x="1547" y="795"/>
              <a:ext cx="7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Characteristics</a:t>
              </a:r>
            </a:p>
          </p:txBody>
        </p:sp>
        <p:grpSp>
          <p:nvGrpSpPr>
            <p:cNvPr id="34836" name="Group 60"/>
            <p:cNvGrpSpPr>
              <a:grpSpLocks/>
            </p:cNvGrpSpPr>
            <p:nvPr/>
          </p:nvGrpSpPr>
          <p:grpSpPr bwMode="auto">
            <a:xfrm>
              <a:off x="3589" y="834"/>
              <a:ext cx="76" cy="76"/>
              <a:chOff x="6757" y="3106"/>
              <a:chExt cx="76" cy="76"/>
            </a:xfrm>
          </p:grpSpPr>
          <p:sp>
            <p:nvSpPr>
              <p:cNvPr id="34861" name="Rectangle 61"/>
              <p:cNvSpPr>
                <a:spLocks noChangeArrowheads="1"/>
              </p:cNvSpPr>
              <p:nvPr/>
            </p:nvSpPr>
            <p:spPr bwMode="auto">
              <a:xfrm>
                <a:off x="6778" y="311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5</a:t>
                </a:r>
                <a:endParaRPr lang="en-US" altLang="en-US" sz="700">
                  <a:latin typeface="Times" panose="02020603050405020304" pitchFamily="18" charset="0"/>
                </a:endParaRPr>
              </a:p>
            </p:txBody>
          </p:sp>
          <p:sp>
            <p:nvSpPr>
              <p:cNvPr id="34862" name="Oval 62"/>
              <p:cNvSpPr>
                <a:spLocks noChangeArrowheads="1"/>
              </p:cNvSpPr>
              <p:nvPr/>
            </p:nvSpPr>
            <p:spPr bwMode="auto">
              <a:xfrm>
                <a:off x="6757" y="310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4837" name="Text Box 63"/>
            <p:cNvSpPr txBox="1">
              <a:spLocks noChangeArrowheads="1"/>
            </p:cNvSpPr>
            <p:nvPr/>
          </p:nvSpPr>
          <p:spPr bwMode="auto">
            <a:xfrm>
              <a:off x="3653" y="805"/>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Categories</a:t>
              </a:r>
            </a:p>
          </p:txBody>
        </p:sp>
        <p:grpSp>
          <p:nvGrpSpPr>
            <p:cNvPr id="34838" name="Group 64"/>
            <p:cNvGrpSpPr>
              <a:grpSpLocks/>
            </p:cNvGrpSpPr>
            <p:nvPr/>
          </p:nvGrpSpPr>
          <p:grpSpPr bwMode="auto">
            <a:xfrm>
              <a:off x="3579" y="1987"/>
              <a:ext cx="76" cy="75"/>
              <a:chOff x="6747" y="4259"/>
              <a:chExt cx="76" cy="75"/>
            </a:xfrm>
          </p:grpSpPr>
          <p:sp>
            <p:nvSpPr>
              <p:cNvPr id="34859" name="Rectangle 65"/>
              <p:cNvSpPr>
                <a:spLocks noChangeArrowheads="1"/>
              </p:cNvSpPr>
              <p:nvPr/>
            </p:nvSpPr>
            <p:spPr bwMode="auto">
              <a:xfrm>
                <a:off x="6770" y="426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7</a:t>
                </a:r>
                <a:endParaRPr lang="en-US" altLang="en-US" sz="700">
                  <a:latin typeface="Times" panose="02020603050405020304" pitchFamily="18" charset="0"/>
                </a:endParaRPr>
              </a:p>
            </p:txBody>
          </p:sp>
          <p:sp>
            <p:nvSpPr>
              <p:cNvPr id="34860" name="Oval 66"/>
              <p:cNvSpPr>
                <a:spLocks noChangeArrowheads="1"/>
              </p:cNvSpPr>
              <p:nvPr/>
            </p:nvSpPr>
            <p:spPr bwMode="auto">
              <a:xfrm>
                <a:off x="6747" y="4259"/>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4839" name="Text Box 67"/>
            <p:cNvSpPr txBox="1">
              <a:spLocks noChangeArrowheads="1"/>
            </p:cNvSpPr>
            <p:nvPr/>
          </p:nvSpPr>
          <p:spPr bwMode="auto">
            <a:xfrm>
              <a:off x="3643" y="1957"/>
              <a:ext cx="6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Categories</a:t>
              </a:r>
            </a:p>
          </p:txBody>
        </p:sp>
        <p:grpSp>
          <p:nvGrpSpPr>
            <p:cNvPr id="34840" name="Group 68"/>
            <p:cNvGrpSpPr>
              <a:grpSpLocks/>
            </p:cNvGrpSpPr>
            <p:nvPr/>
          </p:nvGrpSpPr>
          <p:grpSpPr bwMode="auto">
            <a:xfrm>
              <a:off x="788" y="1961"/>
              <a:ext cx="76" cy="76"/>
              <a:chOff x="3956" y="4233"/>
              <a:chExt cx="76" cy="76"/>
            </a:xfrm>
          </p:grpSpPr>
          <p:sp>
            <p:nvSpPr>
              <p:cNvPr id="34857" name="Rectangle 69"/>
              <p:cNvSpPr>
                <a:spLocks noChangeArrowheads="1"/>
              </p:cNvSpPr>
              <p:nvPr/>
            </p:nvSpPr>
            <p:spPr bwMode="auto">
              <a:xfrm>
                <a:off x="3981"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4858" name="Oval 70"/>
              <p:cNvSpPr>
                <a:spLocks noChangeArrowheads="1"/>
              </p:cNvSpPr>
              <p:nvPr/>
            </p:nvSpPr>
            <p:spPr bwMode="auto">
              <a:xfrm>
                <a:off x="3956"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4841" name="Text Box 71"/>
            <p:cNvSpPr txBox="1">
              <a:spLocks noChangeArrowheads="1"/>
            </p:cNvSpPr>
            <p:nvPr/>
          </p:nvSpPr>
          <p:spPr bwMode="auto">
            <a:xfrm>
              <a:off x="846"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4842" name="Group 72"/>
            <p:cNvGrpSpPr>
              <a:grpSpLocks/>
            </p:cNvGrpSpPr>
            <p:nvPr/>
          </p:nvGrpSpPr>
          <p:grpSpPr bwMode="auto">
            <a:xfrm>
              <a:off x="2047" y="1961"/>
              <a:ext cx="76" cy="76"/>
              <a:chOff x="5215" y="4233"/>
              <a:chExt cx="76" cy="76"/>
            </a:xfrm>
          </p:grpSpPr>
          <p:sp>
            <p:nvSpPr>
              <p:cNvPr id="34855" name="Rectangle 73"/>
              <p:cNvSpPr>
                <a:spLocks noChangeArrowheads="1"/>
              </p:cNvSpPr>
              <p:nvPr/>
            </p:nvSpPr>
            <p:spPr bwMode="auto">
              <a:xfrm>
                <a:off x="5240"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4856" name="Oval 74"/>
              <p:cNvSpPr>
                <a:spLocks noChangeArrowheads="1"/>
              </p:cNvSpPr>
              <p:nvPr/>
            </p:nvSpPr>
            <p:spPr bwMode="auto">
              <a:xfrm>
                <a:off x="5215"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4843" name="Text Box 75"/>
            <p:cNvSpPr txBox="1">
              <a:spLocks noChangeArrowheads="1"/>
            </p:cNvSpPr>
            <p:nvPr/>
          </p:nvSpPr>
          <p:spPr bwMode="auto">
            <a:xfrm>
              <a:off x="2105"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4844" name="Group 76"/>
            <p:cNvGrpSpPr>
              <a:grpSpLocks/>
            </p:cNvGrpSpPr>
            <p:nvPr/>
          </p:nvGrpSpPr>
          <p:grpSpPr bwMode="auto">
            <a:xfrm>
              <a:off x="2293" y="3233"/>
              <a:ext cx="76" cy="75"/>
              <a:chOff x="5461" y="5505"/>
              <a:chExt cx="76" cy="75"/>
            </a:xfrm>
          </p:grpSpPr>
          <p:sp>
            <p:nvSpPr>
              <p:cNvPr id="34853" name="Rectangle 77"/>
              <p:cNvSpPr>
                <a:spLocks noChangeArrowheads="1"/>
              </p:cNvSpPr>
              <p:nvPr/>
            </p:nvSpPr>
            <p:spPr bwMode="auto">
              <a:xfrm>
                <a:off x="5484" y="551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8</a:t>
                </a:r>
                <a:endParaRPr lang="en-US" altLang="en-US" sz="700">
                  <a:latin typeface="Times" panose="02020603050405020304" pitchFamily="18" charset="0"/>
                </a:endParaRPr>
              </a:p>
            </p:txBody>
          </p:sp>
          <p:sp>
            <p:nvSpPr>
              <p:cNvPr id="34854" name="Oval 78"/>
              <p:cNvSpPr>
                <a:spLocks noChangeArrowheads="1"/>
              </p:cNvSpPr>
              <p:nvPr/>
            </p:nvSpPr>
            <p:spPr bwMode="auto">
              <a:xfrm>
                <a:off x="5461" y="5505"/>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4845" name="Text Box 79"/>
            <p:cNvSpPr txBox="1">
              <a:spLocks noChangeArrowheads="1"/>
            </p:cNvSpPr>
            <p:nvPr/>
          </p:nvSpPr>
          <p:spPr bwMode="auto">
            <a:xfrm>
              <a:off x="2349" y="3195"/>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Summary</a:t>
              </a:r>
            </a:p>
          </p:txBody>
        </p:sp>
        <p:sp>
          <p:nvSpPr>
            <p:cNvPr id="34846" name="AutoShape 80"/>
            <p:cNvSpPr>
              <a:spLocks noChangeArrowheads="1"/>
            </p:cNvSpPr>
            <p:nvPr/>
          </p:nvSpPr>
          <p:spPr bwMode="auto">
            <a:xfrm flipH="1" flipV="1">
              <a:off x="1694" y="1777"/>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47" name="Text Box 88"/>
            <p:cNvSpPr txBox="1">
              <a:spLocks noChangeArrowheads="1"/>
            </p:cNvSpPr>
            <p:nvPr/>
          </p:nvSpPr>
          <p:spPr bwMode="auto">
            <a:xfrm>
              <a:off x="1274" y="967"/>
              <a:ext cx="10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400">
                  <a:latin typeface="Sand" pitchFamily="-48" charset="0"/>
                </a:rPr>
                <a:t>Warm-blooded</a:t>
              </a:r>
            </a:p>
            <a:p>
              <a:pPr algn="ctr"/>
              <a:r>
                <a:rPr lang="en-US" altLang="en-US" sz="1400">
                  <a:latin typeface="Sand" pitchFamily="-48" charset="0"/>
                </a:rPr>
                <a:t>Live worldwide</a:t>
              </a:r>
            </a:p>
            <a:p>
              <a:pPr algn="ctr"/>
              <a:r>
                <a:rPr lang="en-US" altLang="en-US" sz="1400">
                  <a:latin typeface="Sand" pitchFamily="-48" charset="0"/>
                </a:rPr>
                <a:t>Backbone</a:t>
              </a:r>
            </a:p>
          </p:txBody>
        </p:sp>
        <p:sp>
          <p:nvSpPr>
            <p:cNvPr id="34848" name="Text Box 89"/>
            <p:cNvSpPr txBox="1">
              <a:spLocks noChangeArrowheads="1"/>
            </p:cNvSpPr>
            <p:nvPr/>
          </p:nvSpPr>
          <p:spPr bwMode="auto">
            <a:xfrm>
              <a:off x="3233" y="899"/>
              <a:ext cx="130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400">
                  <a:latin typeface="Sand" pitchFamily="-48" charset="0"/>
                </a:rPr>
                <a:t>How body temperature is regulated.</a:t>
              </a:r>
            </a:p>
            <a:p>
              <a:pPr>
                <a:lnSpc>
                  <a:spcPct val="90000"/>
                </a:lnSpc>
              </a:pPr>
              <a:r>
                <a:rPr lang="en-US" altLang="en-US" sz="1400">
                  <a:latin typeface="Sand" pitchFamily="-48" charset="0"/>
                </a:rPr>
                <a:t>Where they live.</a:t>
              </a:r>
            </a:p>
            <a:p>
              <a:pPr>
                <a:lnSpc>
                  <a:spcPct val="90000"/>
                </a:lnSpc>
              </a:pPr>
              <a:r>
                <a:rPr lang="en-US" altLang="en-US" sz="1400">
                  <a:latin typeface="Sand" pitchFamily="-48" charset="0"/>
                </a:rPr>
                <a:t>How their bodies are supported.</a:t>
              </a:r>
            </a:p>
          </p:txBody>
        </p:sp>
        <p:sp>
          <p:nvSpPr>
            <p:cNvPr id="34849" name="Text Box 90"/>
            <p:cNvSpPr txBox="1">
              <a:spLocks noChangeArrowheads="1"/>
            </p:cNvSpPr>
            <p:nvPr/>
          </p:nvSpPr>
          <p:spPr bwMode="auto">
            <a:xfrm>
              <a:off x="518" y="2147"/>
              <a:ext cx="125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Feathers</a:t>
              </a:r>
            </a:p>
            <a:p>
              <a:r>
                <a:rPr lang="en-US" altLang="en-US" sz="1400">
                  <a:latin typeface="Sand" pitchFamily="-48" charset="0"/>
                </a:rPr>
                <a:t>Young hatch from </a:t>
              </a:r>
            </a:p>
            <a:p>
              <a:r>
                <a:rPr lang="en-US" altLang="en-US" sz="1400">
                  <a:latin typeface="Sand" pitchFamily="-48" charset="0"/>
                </a:rPr>
                <a:t>  eggs</a:t>
              </a:r>
            </a:p>
          </p:txBody>
        </p:sp>
        <p:sp>
          <p:nvSpPr>
            <p:cNvPr id="34850" name="Text Box 91"/>
            <p:cNvSpPr txBox="1">
              <a:spLocks noChangeArrowheads="1"/>
            </p:cNvSpPr>
            <p:nvPr/>
          </p:nvSpPr>
          <p:spPr bwMode="auto">
            <a:xfrm>
              <a:off x="1815" y="2132"/>
              <a:ext cx="132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Hair</a:t>
              </a:r>
            </a:p>
            <a:p>
              <a:r>
                <a:rPr lang="en-US" altLang="en-US" sz="1400">
                  <a:latin typeface="Sand" pitchFamily="-48" charset="0"/>
                </a:rPr>
                <a:t>Most young born </a:t>
              </a:r>
            </a:p>
            <a:p>
              <a:r>
                <a:rPr lang="en-US" altLang="en-US" sz="1400">
                  <a:latin typeface="Sand" pitchFamily="-48" charset="0"/>
                </a:rPr>
                <a:t>  live</a:t>
              </a:r>
            </a:p>
          </p:txBody>
        </p:sp>
        <p:sp>
          <p:nvSpPr>
            <p:cNvPr id="34851" name="Text Box 92"/>
            <p:cNvSpPr txBox="1">
              <a:spLocks noChangeArrowheads="1"/>
            </p:cNvSpPr>
            <p:nvPr/>
          </p:nvSpPr>
          <p:spPr bwMode="auto">
            <a:xfrm>
              <a:off x="3309" y="2119"/>
              <a:ext cx="1211"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How they travel.</a:t>
              </a:r>
            </a:p>
            <a:p>
              <a:r>
                <a:rPr lang="en-US" altLang="en-US" sz="1400">
                  <a:latin typeface="Sand" pitchFamily="-48" charset="0"/>
                </a:rPr>
                <a:t>What covers their bodies.</a:t>
              </a:r>
            </a:p>
            <a:p>
              <a:r>
                <a:rPr lang="en-US" altLang="en-US" sz="1400">
                  <a:latin typeface="Sand" pitchFamily="-48" charset="0"/>
                </a:rPr>
                <a:t>How young are born.</a:t>
              </a:r>
            </a:p>
          </p:txBody>
        </p:sp>
        <p:sp>
          <p:nvSpPr>
            <p:cNvPr id="34852" name="Text Box 93"/>
            <p:cNvSpPr txBox="1">
              <a:spLocks noChangeArrowheads="1"/>
            </p:cNvSpPr>
            <p:nvPr/>
          </p:nvSpPr>
          <p:spPr bwMode="auto">
            <a:xfrm>
              <a:off x="545" y="3274"/>
              <a:ext cx="393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000">
                  <a:latin typeface="Sand" pitchFamily="-48" charset="0"/>
                </a:rPr>
                <a:t>Birds and mammals are two vertebrates that are alike with regard to how their body temperature is regulated, where the live and how their bodies are supported.  They are different in terms of what covers their bodies and how they travel from one place to another.  They are also different in terms of how their young are born.</a:t>
              </a:r>
            </a:p>
          </p:txBody>
        </p:sp>
      </p:grpSp>
      <p:grpSp>
        <p:nvGrpSpPr>
          <p:cNvPr id="34821" name="Group 104"/>
          <p:cNvGrpSpPr>
            <a:grpSpLocks/>
          </p:cNvGrpSpPr>
          <p:nvPr/>
        </p:nvGrpSpPr>
        <p:grpSpPr bwMode="auto">
          <a:xfrm>
            <a:off x="784225" y="463550"/>
            <a:ext cx="7915275" cy="4321175"/>
            <a:chOff x="494" y="292"/>
            <a:chExt cx="4986" cy="2722"/>
          </a:xfrm>
        </p:grpSpPr>
        <p:sp>
          <p:nvSpPr>
            <p:cNvPr id="34823" name="Rectangle 105"/>
            <p:cNvSpPr>
              <a:spLocks noChangeArrowheads="1"/>
            </p:cNvSpPr>
            <p:nvPr/>
          </p:nvSpPr>
          <p:spPr bwMode="auto">
            <a:xfrm>
              <a:off x="494" y="1924"/>
              <a:ext cx="2611" cy="109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4824" name="Line 106"/>
            <p:cNvSpPr>
              <a:spLocks noChangeShapeType="1"/>
            </p:cNvSpPr>
            <p:nvPr/>
          </p:nvSpPr>
          <p:spPr bwMode="auto">
            <a:xfrm flipH="1">
              <a:off x="3096" y="1398"/>
              <a:ext cx="1081" cy="69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5" name="Rectangle 107"/>
            <p:cNvSpPr>
              <a:spLocks noChangeArrowheads="1"/>
            </p:cNvSpPr>
            <p:nvPr/>
          </p:nvSpPr>
          <p:spPr bwMode="auto">
            <a:xfrm>
              <a:off x="3001" y="292"/>
              <a:ext cx="2479" cy="1246"/>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6.  Unlike Characteristics</a:t>
              </a:r>
            </a:p>
            <a:p>
              <a:endParaRPr lang="en-US" altLang="en-US" sz="2000">
                <a:latin typeface="Arial" panose="020B0604020202020204" pitchFamily="34" charset="0"/>
              </a:endParaRPr>
            </a:p>
            <a:p>
              <a:r>
                <a:rPr lang="en-US" altLang="en-US" sz="2000">
                  <a:latin typeface="Arial" panose="020B0604020202020204" pitchFamily="34" charset="0"/>
                </a:rPr>
                <a:t>Characteristics of the targeted</a:t>
              </a:r>
            </a:p>
            <a:p>
              <a:r>
                <a:rPr lang="en-US" altLang="en-US" sz="2000">
                  <a:latin typeface="Arial" panose="020B0604020202020204" pitchFamily="34" charset="0"/>
                </a:rPr>
                <a:t>concepts that are related yet</a:t>
              </a:r>
            </a:p>
            <a:p>
              <a:r>
                <a:rPr lang="en-US" altLang="en-US" sz="2000">
                  <a:latin typeface="Arial" panose="020B0604020202020204" pitchFamily="34" charset="0"/>
                </a:rPr>
                <a:t>not shared</a:t>
              </a:r>
            </a:p>
          </p:txBody>
        </p:sp>
      </p:grpSp>
      <p:pic>
        <p:nvPicPr>
          <p:cNvPr id="34822"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279010" y="3384223"/>
            <a:ext cx="1800520" cy="9898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35842"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4EF82375-7B1C-474E-9D2F-4F7EC3B1F809}" type="slidenum">
              <a:rPr lang="en-US" altLang="en-US" sz="1000" smtClean="0">
                <a:solidFill>
                  <a:schemeClr val="tx2"/>
                </a:solidFill>
                <a:latin typeface="Arial" panose="020B0604020202020204" pitchFamily="34" charset="0"/>
              </a:rPr>
              <a:pPr/>
              <a:t>26</a:t>
            </a:fld>
            <a:endParaRPr lang="en-US" altLang="en-US" sz="1000" smtClean="0">
              <a:solidFill>
                <a:schemeClr val="tx2"/>
              </a:solidFill>
              <a:latin typeface="Arial" panose="020B0604020202020204" pitchFamily="34" charset="0"/>
            </a:endParaRPr>
          </a:p>
        </p:txBody>
      </p:sp>
      <p:grpSp>
        <p:nvGrpSpPr>
          <p:cNvPr id="35844" name="Group 140"/>
          <p:cNvGrpSpPr>
            <a:grpSpLocks/>
          </p:cNvGrpSpPr>
          <p:nvPr/>
        </p:nvGrpSpPr>
        <p:grpSpPr bwMode="auto">
          <a:xfrm>
            <a:off x="1500188" y="890588"/>
            <a:ext cx="6400800" cy="4697412"/>
            <a:chOff x="501" y="791"/>
            <a:chExt cx="4032" cy="2959"/>
          </a:xfrm>
        </p:grpSpPr>
        <p:sp>
          <p:nvSpPr>
            <p:cNvPr id="35850" name="Rectangle 141"/>
            <p:cNvSpPr>
              <a:spLocks noChangeArrowheads="1"/>
            </p:cNvSpPr>
            <p:nvPr/>
          </p:nvSpPr>
          <p:spPr bwMode="auto">
            <a:xfrm>
              <a:off x="501" y="791"/>
              <a:ext cx="2579" cy="9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51" name="AutoShape 142"/>
            <p:cNvSpPr>
              <a:spLocks noChangeArrowheads="1"/>
            </p:cNvSpPr>
            <p:nvPr/>
          </p:nvSpPr>
          <p:spPr bwMode="auto">
            <a:xfrm rot="16200000" flipV="1">
              <a:off x="3067" y="1190"/>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52" name="Rectangle 143"/>
            <p:cNvSpPr>
              <a:spLocks noChangeArrowheads="1"/>
            </p:cNvSpPr>
            <p:nvPr/>
          </p:nvSpPr>
          <p:spPr bwMode="auto">
            <a:xfrm>
              <a:off x="3254" y="791"/>
              <a:ext cx="1250" cy="9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53" name="Rectangle 144"/>
            <p:cNvSpPr>
              <a:spLocks noChangeArrowheads="1"/>
            </p:cNvSpPr>
            <p:nvPr/>
          </p:nvSpPr>
          <p:spPr bwMode="auto">
            <a:xfrm>
              <a:off x="3254" y="1938"/>
              <a:ext cx="1250" cy="10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54" name="AutoShape 145"/>
            <p:cNvSpPr>
              <a:spLocks noChangeArrowheads="1"/>
            </p:cNvSpPr>
            <p:nvPr/>
          </p:nvSpPr>
          <p:spPr bwMode="auto">
            <a:xfrm rot="16200000" flipV="1">
              <a:off x="3067" y="2396"/>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55" name="Rectangle 146"/>
            <p:cNvSpPr>
              <a:spLocks noChangeArrowheads="1"/>
            </p:cNvSpPr>
            <p:nvPr/>
          </p:nvSpPr>
          <p:spPr bwMode="auto">
            <a:xfrm>
              <a:off x="501" y="1925"/>
              <a:ext cx="2579" cy="10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56" name="Line 147"/>
            <p:cNvSpPr>
              <a:spLocks noChangeShapeType="1"/>
            </p:cNvSpPr>
            <p:nvPr/>
          </p:nvSpPr>
          <p:spPr bwMode="auto">
            <a:xfrm>
              <a:off x="1791" y="1964"/>
              <a:ext cx="0" cy="97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Rectangle 148"/>
            <p:cNvSpPr>
              <a:spLocks noChangeArrowheads="1"/>
            </p:cNvSpPr>
            <p:nvPr/>
          </p:nvSpPr>
          <p:spPr bwMode="auto">
            <a:xfrm>
              <a:off x="508" y="3189"/>
              <a:ext cx="3996" cy="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35858" name="Group 149"/>
            <p:cNvGrpSpPr>
              <a:grpSpLocks/>
            </p:cNvGrpSpPr>
            <p:nvPr/>
          </p:nvGrpSpPr>
          <p:grpSpPr bwMode="auto">
            <a:xfrm>
              <a:off x="1489" y="824"/>
              <a:ext cx="76" cy="76"/>
              <a:chOff x="4657" y="3096"/>
              <a:chExt cx="76" cy="76"/>
            </a:xfrm>
          </p:grpSpPr>
          <p:sp>
            <p:nvSpPr>
              <p:cNvPr id="35887" name="Rectangle 150"/>
              <p:cNvSpPr>
                <a:spLocks noChangeArrowheads="1"/>
              </p:cNvSpPr>
              <p:nvPr/>
            </p:nvSpPr>
            <p:spPr bwMode="auto">
              <a:xfrm>
                <a:off x="4682" y="310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4</a:t>
                </a:r>
                <a:endParaRPr lang="en-US" altLang="en-US" sz="700">
                  <a:latin typeface="Times" panose="02020603050405020304" pitchFamily="18" charset="0"/>
                </a:endParaRPr>
              </a:p>
            </p:txBody>
          </p:sp>
          <p:sp>
            <p:nvSpPr>
              <p:cNvPr id="35888" name="Oval 151"/>
              <p:cNvSpPr>
                <a:spLocks noChangeArrowheads="1"/>
              </p:cNvSpPr>
              <p:nvPr/>
            </p:nvSpPr>
            <p:spPr bwMode="auto">
              <a:xfrm>
                <a:off x="4657" y="309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5859" name="Text Box 152"/>
            <p:cNvSpPr txBox="1">
              <a:spLocks noChangeArrowheads="1"/>
            </p:cNvSpPr>
            <p:nvPr/>
          </p:nvSpPr>
          <p:spPr bwMode="auto">
            <a:xfrm>
              <a:off x="1547" y="795"/>
              <a:ext cx="7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Characteristics</a:t>
              </a:r>
            </a:p>
          </p:txBody>
        </p:sp>
        <p:grpSp>
          <p:nvGrpSpPr>
            <p:cNvPr id="35860" name="Group 153"/>
            <p:cNvGrpSpPr>
              <a:grpSpLocks/>
            </p:cNvGrpSpPr>
            <p:nvPr/>
          </p:nvGrpSpPr>
          <p:grpSpPr bwMode="auto">
            <a:xfrm>
              <a:off x="3589" y="834"/>
              <a:ext cx="76" cy="76"/>
              <a:chOff x="6757" y="3106"/>
              <a:chExt cx="76" cy="76"/>
            </a:xfrm>
          </p:grpSpPr>
          <p:sp>
            <p:nvSpPr>
              <p:cNvPr id="35885" name="Rectangle 154"/>
              <p:cNvSpPr>
                <a:spLocks noChangeArrowheads="1"/>
              </p:cNvSpPr>
              <p:nvPr/>
            </p:nvSpPr>
            <p:spPr bwMode="auto">
              <a:xfrm>
                <a:off x="6778" y="311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5</a:t>
                </a:r>
                <a:endParaRPr lang="en-US" altLang="en-US" sz="700">
                  <a:latin typeface="Times" panose="02020603050405020304" pitchFamily="18" charset="0"/>
                </a:endParaRPr>
              </a:p>
            </p:txBody>
          </p:sp>
          <p:sp>
            <p:nvSpPr>
              <p:cNvPr id="35886" name="Oval 155"/>
              <p:cNvSpPr>
                <a:spLocks noChangeArrowheads="1"/>
              </p:cNvSpPr>
              <p:nvPr/>
            </p:nvSpPr>
            <p:spPr bwMode="auto">
              <a:xfrm>
                <a:off x="6757" y="310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5861" name="Text Box 156"/>
            <p:cNvSpPr txBox="1">
              <a:spLocks noChangeArrowheads="1"/>
            </p:cNvSpPr>
            <p:nvPr/>
          </p:nvSpPr>
          <p:spPr bwMode="auto">
            <a:xfrm>
              <a:off x="3653" y="805"/>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Categories</a:t>
              </a:r>
            </a:p>
          </p:txBody>
        </p:sp>
        <p:grpSp>
          <p:nvGrpSpPr>
            <p:cNvPr id="35862" name="Group 157"/>
            <p:cNvGrpSpPr>
              <a:grpSpLocks/>
            </p:cNvGrpSpPr>
            <p:nvPr/>
          </p:nvGrpSpPr>
          <p:grpSpPr bwMode="auto">
            <a:xfrm>
              <a:off x="3579" y="1987"/>
              <a:ext cx="76" cy="75"/>
              <a:chOff x="6747" y="4259"/>
              <a:chExt cx="76" cy="75"/>
            </a:xfrm>
          </p:grpSpPr>
          <p:sp>
            <p:nvSpPr>
              <p:cNvPr id="35883" name="Rectangle 158"/>
              <p:cNvSpPr>
                <a:spLocks noChangeArrowheads="1"/>
              </p:cNvSpPr>
              <p:nvPr/>
            </p:nvSpPr>
            <p:spPr bwMode="auto">
              <a:xfrm>
                <a:off x="6770" y="426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7</a:t>
                </a:r>
                <a:endParaRPr lang="en-US" altLang="en-US" sz="700">
                  <a:latin typeface="Times" panose="02020603050405020304" pitchFamily="18" charset="0"/>
                </a:endParaRPr>
              </a:p>
            </p:txBody>
          </p:sp>
          <p:sp>
            <p:nvSpPr>
              <p:cNvPr id="35884" name="Oval 159"/>
              <p:cNvSpPr>
                <a:spLocks noChangeArrowheads="1"/>
              </p:cNvSpPr>
              <p:nvPr/>
            </p:nvSpPr>
            <p:spPr bwMode="auto">
              <a:xfrm>
                <a:off x="6747" y="4259"/>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5863" name="Text Box 160"/>
            <p:cNvSpPr txBox="1">
              <a:spLocks noChangeArrowheads="1"/>
            </p:cNvSpPr>
            <p:nvPr/>
          </p:nvSpPr>
          <p:spPr bwMode="auto">
            <a:xfrm>
              <a:off x="3643" y="1957"/>
              <a:ext cx="6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Categories</a:t>
              </a:r>
            </a:p>
          </p:txBody>
        </p:sp>
        <p:grpSp>
          <p:nvGrpSpPr>
            <p:cNvPr id="35864" name="Group 161"/>
            <p:cNvGrpSpPr>
              <a:grpSpLocks/>
            </p:cNvGrpSpPr>
            <p:nvPr/>
          </p:nvGrpSpPr>
          <p:grpSpPr bwMode="auto">
            <a:xfrm>
              <a:off x="788" y="1961"/>
              <a:ext cx="76" cy="76"/>
              <a:chOff x="3956" y="4233"/>
              <a:chExt cx="76" cy="76"/>
            </a:xfrm>
          </p:grpSpPr>
          <p:sp>
            <p:nvSpPr>
              <p:cNvPr id="35881" name="Rectangle 162"/>
              <p:cNvSpPr>
                <a:spLocks noChangeArrowheads="1"/>
              </p:cNvSpPr>
              <p:nvPr/>
            </p:nvSpPr>
            <p:spPr bwMode="auto">
              <a:xfrm>
                <a:off x="3981"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5882" name="Oval 163"/>
              <p:cNvSpPr>
                <a:spLocks noChangeArrowheads="1"/>
              </p:cNvSpPr>
              <p:nvPr/>
            </p:nvSpPr>
            <p:spPr bwMode="auto">
              <a:xfrm>
                <a:off x="3956"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5865" name="Text Box 164"/>
            <p:cNvSpPr txBox="1">
              <a:spLocks noChangeArrowheads="1"/>
            </p:cNvSpPr>
            <p:nvPr/>
          </p:nvSpPr>
          <p:spPr bwMode="auto">
            <a:xfrm>
              <a:off x="846"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5866" name="Group 165"/>
            <p:cNvGrpSpPr>
              <a:grpSpLocks/>
            </p:cNvGrpSpPr>
            <p:nvPr/>
          </p:nvGrpSpPr>
          <p:grpSpPr bwMode="auto">
            <a:xfrm>
              <a:off x="2047" y="1961"/>
              <a:ext cx="76" cy="76"/>
              <a:chOff x="5215" y="4233"/>
              <a:chExt cx="76" cy="76"/>
            </a:xfrm>
          </p:grpSpPr>
          <p:sp>
            <p:nvSpPr>
              <p:cNvPr id="35879" name="Rectangle 166"/>
              <p:cNvSpPr>
                <a:spLocks noChangeArrowheads="1"/>
              </p:cNvSpPr>
              <p:nvPr/>
            </p:nvSpPr>
            <p:spPr bwMode="auto">
              <a:xfrm>
                <a:off x="5240"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5880" name="Oval 167"/>
              <p:cNvSpPr>
                <a:spLocks noChangeArrowheads="1"/>
              </p:cNvSpPr>
              <p:nvPr/>
            </p:nvSpPr>
            <p:spPr bwMode="auto">
              <a:xfrm>
                <a:off x="5215"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5867" name="Text Box 168"/>
            <p:cNvSpPr txBox="1">
              <a:spLocks noChangeArrowheads="1"/>
            </p:cNvSpPr>
            <p:nvPr/>
          </p:nvSpPr>
          <p:spPr bwMode="auto">
            <a:xfrm>
              <a:off x="2105"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5868" name="Group 169"/>
            <p:cNvGrpSpPr>
              <a:grpSpLocks/>
            </p:cNvGrpSpPr>
            <p:nvPr/>
          </p:nvGrpSpPr>
          <p:grpSpPr bwMode="auto">
            <a:xfrm>
              <a:off x="2293" y="3233"/>
              <a:ext cx="76" cy="75"/>
              <a:chOff x="5461" y="5505"/>
              <a:chExt cx="76" cy="75"/>
            </a:xfrm>
          </p:grpSpPr>
          <p:sp>
            <p:nvSpPr>
              <p:cNvPr id="35877" name="Rectangle 170"/>
              <p:cNvSpPr>
                <a:spLocks noChangeArrowheads="1"/>
              </p:cNvSpPr>
              <p:nvPr/>
            </p:nvSpPr>
            <p:spPr bwMode="auto">
              <a:xfrm>
                <a:off x="5484" y="551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8</a:t>
                </a:r>
                <a:endParaRPr lang="en-US" altLang="en-US" sz="700">
                  <a:latin typeface="Times" panose="02020603050405020304" pitchFamily="18" charset="0"/>
                </a:endParaRPr>
              </a:p>
            </p:txBody>
          </p:sp>
          <p:sp>
            <p:nvSpPr>
              <p:cNvPr id="35878" name="Oval 171"/>
              <p:cNvSpPr>
                <a:spLocks noChangeArrowheads="1"/>
              </p:cNvSpPr>
              <p:nvPr/>
            </p:nvSpPr>
            <p:spPr bwMode="auto">
              <a:xfrm>
                <a:off x="5461" y="5505"/>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5869" name="Text Box 172"/>
            <p:cNvSpPr txBox="1">
              <a:spLocks noChangeArrowheads="1"/>
            </p:cNvSpPr>
            <p:nvPr/>
          </p:nvSpPr>
          <p:spPr bwMode="auto">
            <a:xfrm>
              <a:off x="2349" y="3195"/>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Summary</a:t>
              </a:r>
            </a:p>
          </p:txBody>
        </p:sp>
        <p:sp>
          <p:nvSpPr>
            <p:cNvPr id="35870" name="AutoShape 173"/>
            <p:cNvSpPr>
              <a:spLocks noChangeArrowheads="1"/>
            </p:cNvSpPr>
            <p:nvPr/>
          </p:nvSpPr>
          <p:spPr bwMode="auto">
            <a:xfrm flipH="1" flipV="1">
              <a:off x="1694" y="1777"/>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71" name="Text Box 174"/>
            <p:cNvSpPr txBox="1">
              <a:spLocks noChangeArrowheads="1"/>
            </p:cNvSpPr>
            <p:nvPr/>
          </p:nvSpPr>
          <p:spPr bwMode="auto">
            <a:xfrm>
              <a:off x="1274" y="967"/>
              <a:ext cx="10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400">
                  <a:latin typeface="Sand" pitchFamily="-48" charset="0"/>
                </a:rPr>
                <a:t>Warm-blooded</a:t>
              </a:r>
            </a:p>
            <a:p>
              <a:pPr algn="ctr"/>
              <a:r>
                <a:rPr lang="en-US" altLang="en-US" sz="1400">
                  <a:latin typeface="Sand" pitchFamily="-48" charset="0"/>
                </a:rPr>
                <a:t>Live worldwide</a:t>
              </a:r>
            </a:p>
            <a:p>
              <a:pPr algn="ctr"/>
              <a:r>
                <a:rPr lang="en-US" altLang="en-US" sz="1400">
                  <a:latin typeface="Sand" pitchFamily="-48" charset="0"/>
                </a:rPr>
                <a:t>Backbone</a:t>
              </a:r>
            </a:p>
          </p:txBody>
        </p:sp>
        <p:sp>
          <p:nvSpPr>
            <p:cNvPr id="35872" name="Text Box 175"/>
            <p:cNvSpPr txBox="1">
              <a:spLocks noChangeArrowheads="1"/>
            </p:cNvSpPr>
            <p:nvPr/>
          </p:nvSpPr>
          <p:spPr bwMode="auto">
            <a:xfrm>
              <a:off x="3233" y="899"/>
              <a:ext cx="130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400">
                  <a:latin typeface="Sand" pitchFamily="-48" charset="0"/>
                </a:rPr>
                <a:t>How body temperature is regulated.</a:t>
              </a:r>
            </a:p>
            <a:p>
              <a:pPr>
                <a:lnSpc>
                  <a:spcPct val="90000"/>
                </a:lnSpc>
              </a:pPr>
              <a:r>
                <a:rPr lang="en-US" altLang="en-US" sz="1400">
                  <a:latin typeface="Sand" pitchFamily="-48" charset="0"/>
                </a:rPr>
                <a:t>Where they live.</a:t>
              </a:r>
            </a:p>
            <a:p>
              <a:pPr>
                <a:lnSpc>
                  <a:spcPct val="90000"/>
                </a:lnSpc>
              </a:pPr>
              <a:r>
                <a:rPr lang="en-US" altLang="en-US" sz="1400">
                  <a:latin typeface="Sand" pitchFamily="-48" charset="0"/>
                </a:rPr>
                <a:t>How their bodies are supported.</a:t>
              </a:r>
            </a:p>
          </p:txBody>
        </p:sp>
        <p:sp>
          <p:nvSpPr>
            <p:cNvPr id="35873" name="Text Box 176"/>
            <p:cNvSpPr txBox="1">
              <a:spLocks noChangeArrowheads="1"/>
            </p:cNvSpPr>
            <p:nvPr/>
          </p:nvSpPr>
          <p:spPr bwMode="auto">
            <a:xfrm>
              <a:off x="518" y="2147"/>
              <a:ext cx="125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Feathers</a:t>
              </a:r>
            </a:p>
            <a:p>
              <a:r>
                <a:rPr lang="en-US" altLang="en-US" sz="1400">
                  <a:latin typeface="Sand" pitchFamily="-48" charset="0"/>
                </a:rPr>
                <a:t>Young hatch from </a:t>
              </a:r>
            </a:p>
            <a:p>
              <a:r>
                <a:rPr lang="en-US" altLang="en-US" sz="1400">
                  <a:latin typeface="Sand" pitchFamily="-48" charset="0"/>
                </a:rPr>
                <a:t>  eggs</a:t>
              </a:r>
            </a:p>
          </p:txBody>
        </p:sp>
        <p:sp>
          <p:nvSpPr>
            <p:cNvPr id="35874" name="Text Box 177"/>
            <p:cNvSpPr txBox="1">
              <a:spLocks noChangeArrowheads="1"/>
            </p:cNvSpPr>
            <p:nvPr/>
          </p:nvSpPr>
          <p:spPr bwMode="auto">
            <a:xfrm>
              <a:off x="1815" y="2132"/>
              <a:ext cx="132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Hair</a:t>
              </a:r>
            </a:p>
            <a:p>
              <a:r>
                <a:rPr lang="en-US" altLang="en-US" sz="1400">
                  <a:latin typeface="Sand" pitchFamily="-48" charset="0"/>
                </a:rPr>
                <a:t>Most young born </a:t>
              </a:r>
            </a:p>
            <a:p>
              <a:r>
                <a:rPr lang="en-US" altLang="en-US" sz="1400">
                  <a:latin typeface="Sand" pitchFamily="-48" charset="0"/>
                </a:rPr>
                <a:t>  live</a:t>
              </a:r>
            </a:p>
          </p:txBody>
        </p:sp>
        <p:sp>
          <p:nvSpPr>
            <p:cNvPr id="35875" name="Text Box 178"/>
            <p:cNvSpPr txBox="1">
              <a:spLocks noChangeArrowheads="1"/>
            </p:cNvSpPr>
            <p:nvPr/>
          </p:nvSpPr>
          <p:spPr bwMode="auto">
            <a:xfrm>
              <a:off x="3309" y="2119"/>
              <a:ext cx="1211"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How they travel.</a:t>
              </a:r>
            </a:p>
            <a:p>
              <a:r>
                <a:rPr lang="en-US" altLang="en-US" sz="1400">
                  <a:latin typeface="Sand" pitchFamily="-48" charset="0"/>
                </a:rPr>
                <a:t>What covers their bodies.</a:t>
              </a:r>
            </a:p>
            <a:p>
              <a:r>
                <a:rPr lang="en-US" altLang="en-US" sz="1400">
                  <a:latin typeface="Sand" pitchFamily="-48" charset="0"/>
                </a:rPr>
                <a:t>How young are born.</a:t>
              </a:r>
            </a:p>
          </p:txBody>
        </p:sp>
        <p:sp>
          <p:nvSpPr>
            <p:cNvPr id="35876" name="Text Box 179"/>
            <p:cNvSpPr txBox="1">
              <a:spLocks noChangeArrowheads="1"/>
            </p:cNvSpPr>
            <p:nvPr/>
          </p:nvSpPr>
          <p:spPr bwMode="auto">
            <a:xfrm>
              <a:off x="545" y="3274"/>
              <a:ext cx="393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000">
                  <a:latin typeface="Sand" pitchFamily="-48" charset="0"/>
                </a:rPr>
                <a:t>Birds and mammals are two vertebrates that are alike with regard to how their body temperature is regulated, where the live and how their bodies are supported.  They are different in terms of what covers their bodies and how they travel from one place to another.  They are also different in terms of how their young are born.</a:t>
              </a:r>
            </a:p>
          </p:txBody>
        </p:sp>
      </p:grpSp>
      <p:grpSp>
        <p:nvGrpSpPr>
          <p:cNvPr id="35845" name="Group 96"/>
          <p:cNvGrpSpPr>
            <a:grpSpLocks/>
          </p:cNvGrpSpPr>
          <p:nvPr/>
        </p:nvGrpSpPr>
        <p:grpSpPr bwMode="auto">
          <a:xfrm>
            <a:off x="1149350" y="327025"/>
            <a:ext cx="6726238" cy="4084638"/>
            <a:chOff x="724" y="206"/>
            <a:chExt cx="4237" cy="2573"/>
          </a:xfrm>
        </p:grpSpPr>
        <p:sp>
          <p:nvSpPr>
            <p:cNvPr id="35847" name="Rectangle 97"/>
            <p:cNvSpPr>
              <a:spLocks noChangeArrowheads="1"/>
            </p:cNvSpPr>
            <p:nvPr/>
          </p:nvSpPr>
          <p:spPr bwMode="auto">
            <a:xfrm>
              <a:off x="3676" y="1689"/>
              <a:ext cx="1285" cy="109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5848" name="Line 98"/>
            <p:cNvSpPr>
              <a:spLocks noChangeShapeType="1"/>
            </p:cNvSpPr>
            <p:nvPr/>
          </p:nvSpPr>
          <p:spPr bwMode="auto">
            <a:xfrm>
              <a:off x="2739" y="1336"/>
              <a:ext cx="942" cy="68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Rectangle 99"/>
            <p:cNvSpPr>
              <a:spLocks noChangeArrowheads="1"/>
            </p:cNvSpPr>
            <p:nvPr/>
          </p:nvSpPr>
          <p:spPr bwMode="auto">
            <a:xfrm>
              <a:off x="724" y="206"/>
              <a:ext cx="2479" cy="1246"/>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7.  Unlike Categories</a:t>
              </a:r>
            </a:p>
            <a:p>
              <a:endParaRPr lang="en-US" altLang="en-US" sz="2000">
                <a:latin typeface="Arial" panose="020B0604020202020204" pitchFamily="34" charset="0"/>
              </a:endParaRPr>
            </a:p>
            <a:p>
              <a:r>
                <a:rPr lang="en-US" altLang="en-US" sz="2000">
                  <a:latin typeface="Arial" panose="020B0604020202020204" pitchFamily="34" charset="0"/>
                </a:rPr>
                <a:t>Larger groups or categories to</a:t>
              </a:r>
            </a:p>
            <a:p>
              <a:r>
                <a:rPr lang="en-US" altLang="en-US" sz="2000">
                  <a:latin typeface="Arial" panose="020B0604020202020204" pitchFamily="34" charset="0"/>
                </a:rPr>
                <a:t>which the Unlike</a:t>
              </a:r>
            </a:p>
            <a:p>
              <a:r>
                <a:rPr lang="en-US" altLang="en-US" sz="2000">
                  <a:latin typeface="Arial" panose="020B0604020202020204" pitchFamily="34" charset="0"/>
                </a:rPr>
                <a:t>Characteristics belong.</a:t>
              </a:r>
            </a:p>
          </p:txBody>
        </p:sp>
      </p:grpSp>
      <p:pic>
        <p:nvPicPr>
          <p:cNvPr id="35846"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976594" y="3026004"/>
            <a:ext cx="1800519" cy="9803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36866"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5132E006-344B-478F-833C-DF1DEC117067}" type="slidenum">
              <a:rPr lang="en-US" altLang="en-US" sz="1000" smtClean="0">
                <a:solidFill>
                  <a:schemeClr val="tx2"/>
                </a:solidFill>
                <a:latin typeface="Arial" panose="020B0604020202020204" pitchFamily="34" charset="0"/>
              </a:rPr>
              <a:pPr/>
              <a:t>27</a:t>
            </a:fld>
            <a:endParaRPr lang="en-US" altLang="en-US" sz="1000" smtClean="0">
              <a:solidFill>
                <a:schemeClr val="tx2"/>
              </a:solidFill>
              <a:latin typeface="Arial" panose="020B0604020202020204" pitchFamily="34" charset="0"/>
            </a:endParaRPr>
          </a:p>
        </p:txBody>
      </p:sp>
      <p:grpSp>
        <p:nvGrpSpPr>
          <p:cNvPr id="36868" name="Group 100"/>
          <p:cNvGrpSpPr>
            <a:grpSpLocks/>
          </p:cNvGrpSpPr>
          <p:nvPr/>
        </p:nvGrpSpPr>
        <p:grpSpPr bwMode="auto">
          <a:xfrm>
            <a:off x="184150" y="1425575"/>
            <a:ext cx="6400800" cy="4697413"/>
            <a:chOff x="501" y="791"/>
            <a:chExt cx="4032" cy="2959"/>
          </a:xfrm>
        </p:grpSpPr>
        <p:sp>
          <p:nvSpPr>
            <p:cNvPr id="36874" name="Rectangle 101"/>
            <p:cNvSpPr>
              <a:spLocks noChangeArrowheads="1"/>
            </p:cNvSpPr>
            <p:nvPr/>
          </p:nvSpPr>
          <p:spPr bwMode="auto">
            <a:xfrm>
              <a:off x="501" y="791"/>
              <a:ext cx="2579" cy="9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5" name="AutoShape 102"/>
            <p:cNvSpPr>
              <a:spLocks noChangeArrowheads="1"/>
            </p:cNvSpPr>
            <p:nvPr/>
          </p:nvSpPr>
          <p:spPr bwMode="auto">
            <a:xfrm rot="16200000" flipV="1">
              <a:off x="3067" y="1190"/>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6" name="Rectangle 103"/>
            <p:cNvSpPr>
              <a:spLocks noChangeArrowheads="1"/>
            </p:cNvSpPr>
            <p:nvPr/>
          </p:nvSpPr>
          <p:spPr bwMode="auto">
            <a:xfrm>
              <a:off x="3254" y="791"/>
              <a:ext cx="1250" cy="9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7" name="Rectangle 104"/>
            <p:cNvSpPr>
              <a:spLocks noChangeArrowheads="1"/>
            </p:cNvSpPr>
            <p:nvPr/>
          </p:nvSpPr>
          <p:spPr bwMode="auto">
            <a:xfrm>
              <a:off x="3254" y="1938"/>
              <a:ext cx="1250" cy="10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8" name="AutoShape 105"/>
            <p:cNvSpPr>
              <a:spLocks noChangeArrowheads="1"/>
            </p:cNvSpPr>
            <p:nvPr/>
          </p:nvSpPr>
          <p:spPr bwMode="auto">
            <a:xfrm rot="16200000" flipV="1">
              <a:off x="3067" y="2396"/>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9" name="Rectangle 106"/>
            <p:cNvSpPr>
              <a:spLocks noChangeArrowheads="1"/>
            </p:cNvSpPr>
            <p:nvPr/>
          </p:nvSpPr>
          <p:spPr bwMode="auto">
            <a:xfrm>
              <a:off x="501" y="1925"/>
              <a:ext cx="2579" cy="10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80" name="Line 107"/>
            <p:cNvSpPr>
              <a:spLocks noChangeShapeType="1"/>
            </p:cNvSpPr>
            <p:nvPr/>
          </p:nvSpPr>
          <p:spPr bwMode="auto">
            <a:xfrm>
              <a:off x="1791" y="1964"/>
              <a:ext cx="0" cy="97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1" name="Rectangle 108"/>
            <p:cNvSpPr>
              <a:spLocks noChangeArrowheads="1"/>
            </p:cNvSpPr>
            <p:nvPr/>
          </p:nvSpPr>
          <p:spPr bwMode="auto">
            <a:xfrm>
              <a:off x="508" y="3189"/>
              <a:ext cx="3996" cy="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36882" name="Group 109"/>
            <p:cNvGrpSpPr>
              <a:grpSpLocks/>
            </p:cNvGrpSpPr>
            <p:nvPr/>
          </p:nvGrpSpPr>
          <p:grpSpPr bwMode="auto">
            <a:xfrm>
              <a:off x="1489" y="824"/>
              <a:ext cx="76" cy="76"/>
              <a:chOff x="4657" y="3096"/>
              <a:chExt cx="76" cy="76"/>
            </a:xfrm>
          </p:grpSpPr>
          <p:sp>
            <p:nvSpPr>
              <p:cNvPr id="36911" name="Rectangle 110"/>
              <p:cNvSpPr>
                <a:spLocks noChangeArrowheads="1"/>
              </p:cNvSpPr>
              <p:nvPr/>
            </p:nvSpPr>
            <p:spPr bwMode="auto">
              <a:xfrm>
                <a:off x="4682" y="310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4</a:t>
                </a:r>
                <a:endParaRPr lang="en-US" altLang="en-US" sz="700">
                  <a:latin typeface="Times" panose="02020603050405020304" pitchFamily="18" charset="0"/>
                </a:endParaRPr>
              </a:p>
            </p:txBody>
          </p:sp>
          <p:sp>
            <p:nvSpPr>
              <p:cNvPr id="36912" name="Oval 111"/>
              <p:cNvSpPr>
                <a:spLocks noChangeArrowheads="1"/>
              </p:cNvSpPr>
              <p:nvPr/>
            </p:nvSpPr>
            <p:spPr bwMode="auto">
              <a:xfrm>
                <a:off x="4657" y="309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3" name="Text Box 112"/>
            <p:cNvSpPr txBox="1">
              <a:spLocks noChangeArrowheads="1"/>
            </p:cNvSpPr>
            <p:nvPr/>
          </p:nvSpPr>
          <p:spPr bwMode="auto">
            <a:xfrm>
              <a:off x="1547" y="795"/>
              <a:ext cx="7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Characteristics</a:t>
              </a:r>
            </a:p>
          </p:txBody>
        </p:sp>
        <p:grpSp>
          <p:nvGrpSpPr>
            <p:cNvPr id="36884" name="Group 113"/>
            <p:cNvGrpSpPr>
              <a:grpSpLocks/>
            </p:cNvGrpSpPr>
            <p:nvPr/>
          </p:nvGrpSpPr>
          <p:grpSpPr bwMode="auto">
            <a:xfrm>
              <a:off x="3589" y="834"/>
              <a:ext cx="76" cy="76"/>
              <a:chOff x="6757" y="3106"/>
              <a:chExt cx="76" cy="76"/>
            </a:xfrm>
          </p:grpSpPr>
          <p:sp>
            <p:nvSpPr>
              <p:cNvPr id="36909" name="Rectangle 114"/>
              <p:cNvSpPr>
                <a:spLocks noChangeArrowheads="1"/>
              </p:cNvSpPr>
              <p:nvPr/>
            </p:nvSpPr>
            <p:spPr bwMode="auto">
              <a:xfrm>
                <a:off x="6778" y="311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5</a:t>
                </a:r>
                <a:endParaRPr lang="en-US" altLang="en-US" sz="700">
                  <a:latin typeface="Times" panose="02020603050405020304" pitchFamily="18" charset="0"/>
                </a:endParaRPr>
              </a:p>
            </p:txBody>
          </p:sp>
          <p:sp>
            <p:nvSpPr>
              <p:cNvPr id="36910" name="Oval 115"/>
              <p:cNvSpPr>
                <a:spLocks noChangeArrowheads="1"/>
              </p:cNvSpPr>
              <p:nvPr/>
            </p:nvSpPr>
            <p:spPr bwMode="auto">
              <a:xfrm>
                <a:off x="6757" y="310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5" name="Text Box 116"/>
            <p:cNvSpPr txBox="1">
              <a:spLocks noChangeArrowheads="1"/>
            </p:cNvSpPr>
            <p:nvPr/>
          </p:nvSpPr>
          <p:spPr bwMode="auto">
            <a:xfrm>
              <a:off x="3653" y="805"/>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Categories</a:t>
              </a:r>
            </a:p>
          </p:txBody>
        </p:sp>
        <p:grpSp>
          <p:nvGrpSpPr>
            <p:cNvPr id="36886" name="Group 117"/>
            <p:cNvGrpSpPr>
              <a:grpSpLocks/>
            </p:cNvGrpSpPr>
            <p:nvPr/>
          </p:nvGrpSpPr>
          <p:grpSpPr bwMode="auto">
            <a:xfrm>
              <a:off x="3579" y="1987"/>
              <a:ext cx="76" cy="75"/>
              <a:chOff x="6747" y="4259"/>
              <a:chExt cx="76" cy="75"/>
            </a:xfrm>
          </p:grpSpPr>
          <p:sp>
            <p:nvSpPr>
              <p:cNvPr id="36907" name="Rectangle 118"/>
              <p:cNvSpPr>
                <a:spLocks noChangeArrowheads="1"/>
              </p:cNvSpPr>
              <p:nvPr/>
            </p:nvSpPr>
            <p:spPr bwMode="auto">
              <a:xfrm>
                <a:off x="6770" y="426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7</a:t>
                </a:r>
                <a:endParaRPr lang="en-US" altLang="en-US" sz="700">
                  <a:latin typeface="Times" panose="02020603050405020304" pitchFamily="18" charset="0"/>
                </a:endParaRPr>
              </a:p>
            </p:txBody>
          </p:sp>
          <p:sp>
            <p:nvSpPr>
              <p:cNvPr id="36908" name="Oval 119"/>
              <p:cNvSpPr>
                <a:spLocks noChangeArrowheads="1"/>
              </p:cNvSpPr>
              <p:nvPr/>
            </p:nvSpPr>
            <p:spPr bwMode="auto">
              <a:xfrm>
                <a:off x="6747" y="4259"/>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7" name="Text Box 120"/>
            <p:cNvSpPr txBox="1">
              <a:spLocks noChangeArrowheads="1"/>
            </p:cNvSpPr>
            <p:nvPr/>
          </p:nvSpPr>
          <p:spPr bwMode="auto">
            <a:xfrm>
              <a:off x="3643" y="1957"/>
              <a:ext cx="6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Categories</a:t>
              </a:r>
            </a:p>
          </p:txBody>
        </p:sp>
        <p:grpSp>
          <p:nvGrpSpPr>
            <p:cNvPr id="36888" name="Group 121"/>
            <p:cNvGrpSpPr>
              <a:grpSpLocks/>
            </p:cNvGrpSpPr>
            <p:nvPr/>
          </p:nvGrpSpPr>
          <p:grpSpPr bwMode="auto">
            <a:xfrm>
              <a:off x="788" y="1961"/>
              <a:ext cx="76" cy="76"/>
              <a:chOff x="3956" y="4233"/>
              <a:chExt cx="76" cy="76"/>
            </a:xfrm>
          </p:grpSpPr>
          <p:sp>
            <p:nvSpPr>
              <p:cNvPr id="36905" name="Rectangle 122"/>
              <p:cNvSpPr>
                <a:spLocks noChangeArrowheads="1"/>
              </p:cNvSpPr>
              <p:nvPr/>
            </p:nvSpPr>
            <p:spPr bwMode="auto">
              <a:xfrm>
                <a:off x="3981"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6906" name="Oval 123"/>
              <p:cNvSpPr>
                <a:spLocks noChangeArrowheads="1"/>
              </p:cNvSpPr>
              <p:nvPr/>
            </p:nvSpPr>
            <p:spPr bwMode="auto">
              <a:xfrm>
                <a:off x="3956"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9" name="Text Box 124"/>
            <p:cNvSpPr txBox="1">
              <a:spLocks noChangeArrowheads="1"/>
            </p:cNvSpPr>
            <p:nvPr/>
          </p:nvSpPr>
          <p:spPr bwMode="auto">
            <a:xfrm>
              <a:off x="846"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6890" name="Group 125"/>
            <p:cNvGrpSpPr>
              <a:grpSpLocks/>
            </p:cNvGrpSpPr>
            <p:nvPr/>
          </p:nvGrpSpPr>
          <p:grpSpPr bwMode="auto">
            <a:xfrm>
              <a:off x="2047" y="1961"/>
              <a:ext cx="76" cy="76"/>
              <a:chOff x="5215" y="4233"/>
              <a:chExt cx="76" cy="76"/>
            </a:xfrm>
          </p:grpSpPr>
          <p:sp>
            <p:nvSpPr>
              <p:cNvPr id="36903" name="Rectangle 126"/>
              <p:cNvSpPr>
                <a:spLocks noChangeArrowheads="1"/>
              </p:cNvSpPr>
              <p:nvPr/>
            </p:nvSpPr>
            <p:spPr bwMode="auto">
              <a:xfrm>
                <a:off x="5240"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6904" name="Oval 127"/>
              <p:cNvSpPr>
                <a:spLocks noChangeArrowheads="1"/>
              </p:cNvSpPr>
              <p:nvPr/>
            </p:nvSpPr>
            <p:spPr bwMode="auto">
              <a:xfrm>
                <a:off x="5215"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91" name="Text Box 128"/>
            <p:cNvSpPr txBox="1">
              <a:spLocks noChangeArrowheads="1"/>
            </p:cNvSpPr>
            <p:nvPr/>
          </p:nvSpPr>
          <p:spPr bwMode="auto">
            <a:xfrm>
              <a:off x="2105"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6892" name="Group 129"/>
            <p:cNvGrpSpPr>
              <a:grpSpLocks/>
            </p:cNvGrpSpPr>
            <p:nvPr/>
          </p:nvGrpSpPr>
          <p:grpSpPr bwMode="auto">
            <a:xfrm>
              <a:off x="2293" y="3233"/>
              <a:ext cx="76" cy="75"/>
              <a:chOff x="5461" y="5505"/>
              <a:chExt cx="76" cy="75"/>
            </a:xfrm>
          </p:grpSpPr>
          <p:sp>
            <p:nvSpPr>
              <p:cNvPr id="36901" name="Rectangle 130"/>
              <p:cNvSpPr>
                <a:spLocks noChangeArrowheads="1"/>
              </p:cNvSpPr>
              <p:nvPr/>
            </p:nvSpPr>
            <p:spPr bwMode="auto">
              <a:xfrm>
                <a:off x="5484" y="551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8</a:t>
                </a:r>
                <a:endParaRPr lang="en-US" altLang="en-US" sz="700">
                  <a:latin typeface="Times" panose="02020603050405020304" pitchFamily="18" charset="0"/>
                </a:endParaRPr>
              </a:p>
            </p:txBody>
          </p:sp>
          <p:sp>
            <p:nvSpPr>
              <p:cNvPr id="36902" name="Oval 131"/>
              <p:cNvSpPr>
                <a:spLocks noChangeArrowheads="1"/>
              </p:cNvSpPr>
              <p:nvPr/>
            </p:nvSpPr>
            <p:spPr bwMode="auto">
              <a:xfrm>
                <a:off x="5461" y="5505"/>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93" name="Text Box 132"/>
            <p:cNvSpPr txBox="1">
              <a:spLocks noChangeArrowheads="1"/>
            </p:cNvSpPr>
            <p:nvPr/>
          </p:nvSpPr>
          <p:spPr bwMode="auto">
            <a:xfrm>
              <a:off x="2349" y="3195"/>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Summary</a:t>
              </a:r>
            </a:p>
          </p:txBody>
        </p:sp>
        <p:sp>
          <p:nvSpPr>
            <p:cNvPr id="36894" name="AutoShape 133"/>
            <p:cNvSpPr>
              <a:spLocks noChangeArrowheads="1"/>
            </p:cNvSpPr>
            <p:nvPr/>
          </p:nvSpPr>
          <p:spPr bwMode="auto">
            <a:xfrm flipH="1" flipV="1">
              <a:off x="1694" y="1777"/>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95" name="Text Box 134"/>
            <p:cNvSpPr txBox="1">
              <a:spLocks noChangeArrowheads="1"/>
            </p:cNvSpPr>
            <p:nvPr/>
          </p:nvSpPr>
          <p:spPr bwMode="auto">
            <a:xfrm>
              <a:off x="1274" y="967"/>
              <a:ext cx="10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400">
                  <a:latin typeface="Sand" pitchFamily="-48" charset="0"/>
                </a:rPr>
                <a:t>Warm-blooded</a:t>
              </a:r>
            </a:p>
            <a:p>
              <a:pPr algn="ctr"/>
              <a:r>
                <a:rPr lang="en-US" altLang="en-US" sz="1400">
                  <a:latin typeface="Sand" pitchFamily="-48" charset="0"/>
                </a:rPr>
                <a:t>Live worldwide</a:t>
              </a:r>
            </a:p>
            <a:p>
              <a:pPr algn="ctr"/>
              <a:r>
                <a:rPr lang="en-US" altLang="en-US" sz="1400">
                  <a:latin typeface="Sand" pitchFamily="-48" charset="0"/>
                </a:rPr>
                <a:t>Backbone</a:t>
              </a:r>
            </a:p>
          </p:txBody>
        </p:sp>
        <p:sp>
          <p:nvSpPr>
            <p:cNvPr id="36896" name="Text Box 135"/>
            <p:cNvSpPr txBox="1">
              <a:spLocks noChangeArrowheads="1"/>
            </p:cNvSpPr>
            <p:nvPr/>
          </p:nvSpPr>
          <p:spPr bwMode="auto">
            <a:xfrm>
              <a:off x="3233" y="899"/>
              <a:ext cx="130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400">
                  <a:latin typeface="Sand" pitchFamily="-48" charset="0"/>
                </a:rPr>
                <a:t>How body temperature is regulated.</a:t>
              </a:r>
            </a:p>
            <a:p>
              <a:pPr>
                <a:lnSpc>
                  <a:spcPct val="90000"/>
                </a:lnSpc>
              </a:pPr>
              <a:r>
                <a:rPr lang="en-US" altLang="en-US" sz="1400">
                  <a:latin typeface="Sand" pitchFamily="-48" charset="0"/>
                </a:rPr>
                <a:t>Where they live.</a:t>
              </a:r>
            </a:p>
            <a:p>
              <a:pPr>
                <a:lnSpc>
                  <a:spcPct val="90000"/>
                </a:lnSpc>
              </a:pPr>
              <a:r>
                <a:rPr lang="en-US" altLang="en-US" sz="1400">
                  <a:latin typeface="Sand" pitchFamily="-48" charset="0"/>
                </a:rPr>
                <a:t>How their bodies are supported.</a:t>
              </a:r>
            </a:p>
          </p:txBody>
        </p:sp>
        <p:sp>
          <p:nvSpPr>
            <p:cNvPr id="36897" name="Text Box 136"/>
            <p:cNvSpPr txBox="1">
              <a:spLocks noChangeArrowheads="1"/>
            </p:cNvSpPr>
            <p:nvPr/>
          </p:nvSpPr>
          <p:spPr bwMode="auto">
            <a:xfrm>
              <a:off x="518" y="2147"/>
              <a:ext cx="125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Feathers</a:t>
              </a:r>
            </a:p>
            <a:p>
              <a:r>
                <a:rPr lang="en-US" altLang="en-US" sz="1400">
                  <a:latin typeface="Sand" pitchFamily="-48" charset="0"/>
                </a:rPr>
                <a:t>Young hatch from </a:t>
              </a:r>
            </a:p>
            <a:p>
              <a:r>
                <a:rPr lang="en-US" altLang="en-US" sz="1400">
                  <a:latin typeface="Sand" pitchFamily="-48" charset="0"/>
                </a:rPr>
                <a:t>  eggs</a:t>
              </a:r>
            </a:p>
          </p:txBody>
        </p:sp>
        <p:sp>
          <p:nvSpPr>
            <p:cNvPr id="36898" name="Text Box 137"/>
            <p:cNvSpPr txBox="1">
              <a:spLocks noChangeArrowheads="1"/>
            </p:cNvSpPr>
            <p:nvPr/>
          </p:nvSpPr>
          <p:spPr bwMode="auto">
            <a:xfrm>
              <a:off x="1815" y="2132"/>
              <a:ext cx="132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Hair</a:t>
              </a:r>
            </a:p>
            <a:p>
              <a:r>
                <a:rPr lang="en-US" altLang="en-US" sz="1400">
                  <a:latin typeface="Sand" pitchFamily="-48" charset="0"/>
                </a:rPr>
                <a:t>Most young born </a:t>
              </a:r>
            </a:p>
            <a:p>
              <a:r>
                <a:rPr lang="en-US" altLang="en-US" sz="1400">
                  <a:latin typeface="Sand" pitchFamily="-48" charset="0"/>
                </a:rPr>
                <a:t>  live</a:t>
              </a:r>
            </a:p>
          </p:txBody>
        </p:sp>
        <p:sp>
          <p:nvSpPr>
            <p:cNvPr id="36899" name="Text Box 138"/>
            <p:cNvSpPr txBox="1">
              <a:spLocks noChangeArrowheads="1"/>
            </p:cNvSpPr>
            <p:nvPr/>
          </p:nvSpPr>
          <p:spPr bwMode="auto">
            <a:xfrm>
              <a:off x="3309" y="2119"/>
              <a:ext cx="1211"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How they travel.</a:t>
              </a:r>
            </a:p>
            <a:p>
              <a:r>
                <a:rPr lang="en-US" altLang="en-US" sz="1400">
                  <a:latin typeface="Sand" pitchFamily="-48" charset="0"/>
                </a:rPr>
                <a:t>What covers their bodies.</a:t>
              </a:r>
            </a:p>
            <a:p>
              <a:r>
                <a:rPr lang="en-US" altLang="en-US" sz="1400">
                  <a:latin typeface="Sand" pitchFamily="-48" charset="0"/>
                </a:rPr>
                <a:t>How young are born.</a:t>
              </a:r>
            </a:p>
          </p:txBody>
        </p:sp>
        <p:sp>
          <p:nvSpPr>
            <p:cNvPr id="36900" name="Text Box 139"/>
            <p:cNvSpPr txBox="1">
              <a:spLocks noChangeArrowheads="1"/>
            </p:cNvSpPr>
            <p:nvPr/>
          </p:nvSpPr>
          <p:spPr bwMode="auto">
            <a:xfrm>
              <a:off x="545" y="3274"/>
              <a:ext cx="393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endParaRPr lang="en-US" altLang="en-US" sz="1000" dirty="0">
                <a:latin typeface="Sand" pitchFamily="-48" charset="0"/>
              </a:endParaRPr>
            </a:p>
          </p:txBody>
        </p:sp>
      </p:grpSp>
      <p:grpSp>
        <p:nvGrpSpPr>
          <p:cNvPr id="36869" name="Group 96"/>
          <p:cNvGrpSpPr>
            <a:grpSpLocks/>
          </p:cNvGrpSpPr>
          <p:nvPr/>
        </p:nvGrpSpPr>
        <p:grpSpPr bwMode="auto">
          <a:xfrm>
            <a:off x="180975" y="165100"/>
            <a:ext cx="8669338" cy="6002338"/>
            <a:chOff x="114" y="104"/>
            <a:chExt cx="5461" cy="3781"/>
          </a:xfrm>
        </p:grpSpPr>
        <p:sp>
          <p:nvSpPr>
            <p:cNvPr id="36871" name="Rectangle 97"/>
            <p:cNvSpPr>
              <a:spLocks noChangeArrowheads="1"/>
            </p:cNvSpPr>
            <p:nvPr/>
          </p:nvSpPr>
          <p:spPr bwMode="auto">
            <a:xfrm>
              <a:off x="114" y="3297"/>
              <a:ext cx="4038" cy="5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2" name="Line 98"/>
            <p:cNvSpPr>
              <a:spLocks noChangeShapeType="1"/>
            </p:cNvSpPr>
            <p:nvPr/>
          </p:nvSpPr>
          <p:spPr bwMode="auto">
            <a:xfrm flipH="1">
              <a:off x="2936" y="2597"/>
              <a:ext cx="1081" cy="69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Rectangle 99"/>
            <p:cNvSpPr>
              <a:spLocks noChangeArrowheads="1"/>
            </p:cNvSpPr>
            <p:nvPr/>
          </p:nvSpPr>
          <p:spPr bwMode="auto">
            <a:xfrm>
              <a:off x="3493" y="104"/>
              <a:ext cx="2082" cy="3128"/>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600">
                  <a:latin typeface="Arial" panose="020B0604020202020204" pitchFamily="34" charset="0"/>
                </a:rPr>
                <a:t>8.  Summary</a:t>
              </a:r>
            </a:p>
            <a:p>
              <a:endParaRPr lang="en-US" altLang="en-US" sz="1600">
                <a:latin typeface="Arial" panose="020B0604020202020204" pitchFamily="34" charset="0"/>
              </a:endParaRPr>
            </a:p>
            <a:p>
              <a:r>
                <a:rPr lang="en-US" altLang="en-US" sz="1600">
                  <a:latin typeface="Arial" panose="020B0604020202020204" pitchFamily="34" charset="0"/>
                </a:rPr>
                <a:t>An understanding of the</a:t>
              </a:r>
            </a:p>
            <a:p>
              <a:r>
                <a:rPr lang="en-US" altLang="en-US" sz="1600">
                  <a:latin typeface="Arial" panose="020B0604020202020204" pitchFamily="34" charset="0"/>
                </a:rPr>
                <a:t>similarities and differences</a:t>
              </a:r>
            </a:p>
            <a:p>
              <a:r>
                <a:rPr lang="en-US" altLang="en-US" sz="1600">
                  <a:latin typeface="Arial" panose="020B0604020202020204" pitchFamily="34" charset="0"/>
                </a:rPr>
                <a:t>between concepts that can</a:t>
              </a:r>
            </a:p>
            <a:p>
              <a:r>
                <a:rPr lang="en-US" altLang="en-US" sz="1600">
                  <a:latin typeface="Arial" panose="020B0604020202020204" pitchFamily="34" charset="0"/>
                </a:rPr>
                <a:t>either:</a:t>
              </a:r>
            </a:p>
            <a:p>
              <a:endParaRPr lang="en-US" altLang="en-US" sz="1600">
                <a:latin typeface="Arial" panose="020B0604020202020204" pitchFamily="34" charset="0"/>
              </a:endParaRPr>
            </a:p>
            <a:p>
              <a:pPr>
                <a:buFontTx/>
                <a:buChar char="•"/>
              </a:pPr>
              <a:r>
                <a:rPr lang="en-US" altLang="en-US" sz="1600">
                  <a:latin typeface="Arial" panose="020B0604020202020204" pitchFamily="34" charset="0"/>
                </a:rPr>
                <a:t>  explain how the concepts are</a:t>
              </a:r>
            </a:p>
            <a:p>
              <a:r>
                <a:rPr lang="en-US" altLang="en-US" sz="1600">
                  <a:latin typeface="Arial" panose="020B0604020202020204" pitchFamily="34" charset="0"/>
                </a:rPr>
                <a:t>    alike or different in terms of</a:t>
              </a:r>
            </a:p>
            <a:p>
              <a:r>
                <a:rPr lang="en-US" altLang="en-US" sz="1600">
                  <a:latin typeface="Arial" panose="020B0604020202020204" pitchFamily="34" charset="0"/>
                </a:rPr>
                <a:t>    named categories,</a:t>
              </a:r>
            </a:p>
            <a:p>
              <a:endParaRPr lang="en-US" altLang="en-US" sz="1600">
                <a:latin typeface="Arial" panose="020B0604020202020204" pitchFamily="34" charset="0"/>
              </a:endParaRPr>
            </a:p>
            <a:p>
              <a:pPr>
                <a:buFontTx/>
                <a:buChar char="•"/>
              </a:pPr>
              <a:r>
                <a:rPr lang="en-US" altLang="en-US" sz="1600">
                  <a:latin typeface="Arial" panose="020B0604020202020204" pitchFamily="34" charset="0"/>
                </a:rPr>
                <a:t>  explain how the concepts are</a:t>
              </a:r>
            </a:p>
            <a:p>
              <a:r>
                <a:rPr lang="en-US" altLang="en-US" sz="1600">
                  <a:latin typeface="Arial" panose="020B0604020202020204" pitchFamily="34" charset="0"/>
                </a:rPr>
                <a:t>   alike or different in terms of both</a:t>
              </a:r>
            </a:p>
            <a:p>
              <a:r>
                <a:rPr lang="en-US" altLang="en-US" sz="1600">
                  <a:latin typeface="Arial" panose="020B0604020202020204" pitchFamily="34" charset="0"/>
                </a:rPr>
                <a:t>   characteristics and categories,</a:t>
              </a:r>
            </a:p>
            <a:p>
              <a:r>
                <a:rPr lang="en-US" altLang="en-US" sz="1600">
                  <a:latin typeface="Arial" panose="020B0604020202020204" pitchFamily="34" charset="0"/>
                </a:rPr>
                <a:t>   or</a:t>
              </a:r>
            </a:p>
            <a:p>
              <a:endParaRPr lang="en-US" altLang="en-US" sz="1600">
                <a:latin typeface="Arial" panose="020B0604020202020204" pitchFamily="34" charset="0"/>
              </a:endParaRPr>
            </a:p>
            <a:p>
              <a:pPr>
                <a:buFontTx/>
                <a:buChar char="•"/>
              </a:pPr>
              <a:r>
                <a:rPr lang="en-US" altLang="en-US" sz="1600">
                  <a:latin typeface="Arial" panose="020B0604020202020204" pitchFamily="34" charset="0"/>
                </a:rPr>
                <a:t>  raise questions or list insights</a:t>
              </a:r>
            </a:p>
            <a:p>
              <a:r>
                <a:rPr lang="en-US" altLang="en-US" sz="1600">
                  <a:latin typeface="Arial" panose="020B0604020202020204" pitchFamily="34" charset="0"/>
                </a:rPr>
                <a:t>   gained from the comparison.</a:t>
              </a:r>
            </a:p>
          </p:txBody>
        </p:sp>
      </p:grpSp>
      <p:pic>
        <p:nvPicPr>
          <p:cNvPr id="36870"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36866"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5132E006-344B-478F-833C-DF1DEC117067}" type="slidenum">
              <a:rPr lang="en-US" altLang="en-US" sz="1000" smtClean="0">
                <a:solidFill>
                  <a:schemeClr val="tx2"/>
                </a:solidFill>
                <a:latin typeface="Arial" panose="020B0604020202020204" pitchFamily="34" charset="0"/>
              </a:rPr>
              <a:pPr/>
              <a:t>28</a:t>
            </a:fld>
            <a:endParaRPr lang="en-US" altLang="en-US" sz="1000" smtClean="0">
              <a:solidFill>
                <a:schemeClr val="tx2"/>
              </a:solidFill>
              <a:latin typeface="Arial" panose="020B0604020202020204" pitchFamily="34" charset="0"/>
            </a:endParaRPr>
          </a:p>
        </p:txBody>
      </p:sp>
      <p:grpSp>
        <p:nvGrpSpPr>
          <p:cNvPr id="36868" name="Group 100"/>
          <p:cNvGrpSpPr>
            <a:grpSpLocks/>
          </p:cNvGrpSpPr>
          <p:nvPr/>
        </p:nvGrpSpPr>
        <p:grpSpPr bwMode="auto">
          <a:xfrm>
            <a:off x="184150" y="1425575"/>
            <a:ext cx="6400800" cy="4697413"/>
            <a:chOff x="501" y="791"/>
            <a:chExt cx="4032" cy="2959"/>
          </a:xfrm>
        </p:grpSpPr>
        <p:sp>
          <p:nvSpPr>
            <p:cNvPr id="36874" name="Rectangle 101"/>
            <p:cNvSpPr>
              <a:spLocks noChangeArrowheads="1"/>
            </p:cNvSpPr>
            <p:nvPr/>
          </p:nvSpPr>
          <p:spPr bwMode="auto">
            <a:xfrm>
              <a:off x="501" y="791"/>
              <a:ext cx="2579" cy="9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5" name="AutoShape 102"/>
            <p:cNvSpPr>
              <a:spLocks noChangeArrowheads="1"/>
            </p:cNvSpPr>
            <p:nvPr/>
          </p:nvSpPr>
          <p:spPr bwMode="auto">
            <a:xfrm rot="16200000" flipV="1">
              <a:off x="3067" y="1190"/>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6" name="Rectangle 103"/>
            <p:cNvSpPr>
              <a:spLocks noChangeArrowheads="1"/>
            </p:cNvSpPr>
            <p:nvPr/>
          </p:nvSpPr>
          <p:spPr bwMode="auto">
            <a:xfrm>
              <a:off x="3254" y="791"/>
              <a:ext cx="1250" cy="9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7" name="Rectangle 104"/>
            <p:cNvSpPr>
              <a:spLocks noChangeArrowheads="1"/>
            </p:cNvSpPr>
            <p:nvPr/>
          </p:nvSpPr>
          <p:spPr bwMode="auto">
            <a:xfrm>
              <a:off x="3254" y="1938"/>
              <a:ext cx="1250" cy="105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8" name="AutoShape 105"/>
            <p:cNvSpPr>
              <a:spLocks noChangeArrowheads="1"/>
            </p:cNvSpPr>
            <p:nvPr/>
          </p:nvSpPr>
          <p:spPr bwMode="auto">
            <a:xfrm rot="16200000" flipV="1">
              <a:off x="3067" y="2396"/>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9" name="Rectangle 106"/>
            <p:cNvSpPr>
              <a:spLocks noChangeArrowheads="1"/>
            </p:cNvSpPr>
            <p:nvPr/>
          </p:nvSpPr>
          <p:spPr bwMode="auto">
            <a:xfrm>
              <a:off x="501" y="1925"/>
              <a:ext cx="2579" cy="107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80" name="Line 107"/>
            <p:cNvSpPr>
              <a:spLocks noChangeShapeType="1"/>
            </p:cNvSpPr>
            <p:nvPr/>
          </p:nvSpPr>
          <p:spPr bwMode="auto">
            <a:xfrm>
              <a:off x="1791" y="1964"/>
              <a:ext cx="0" cy="97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1" name="Rectangle 108"/>
            <p:cNvSpPr>
              <a:spLocks noChangeArrowheads="1"/>
            </p:cNvSpPr>
            <p:nvPr/>
          </p:nvSpPr>
          <p:spPr bwMode="auto">
            <a:xfrm>
              <a:off x="508" y="3189"/>
              <a:ext cx="3996" cy="56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36882" name="Group 109"/>
            <p:cNvGrpSpPr>
              <a:grpSpLocks/>
            </p:cNvGrpSpPr>
            <p:nvPr/>
          </p:nvGrpSpPr>
          <p:grpSpPr bwMode="auto">
            <a:xfrm>
              <a:off x="1489" y="824"/>
              <a:ext cx="76" cy="76"/>
              <a:chOff x="4657" y="3096"/>
              <a:chExt cx="76" cy="76"/>
            </a:xfrm>
          </p:grpSpPr>
          <p:sp>
            <p:nvSpPr>
              <p:cNvPr id="36911" name="Rectangle 110"/>
              <p:cNvSpPr>
                <a:spLocks noChangeArrowheads="1"/>
              </p:cNvSpPr>
              <p:nvPr/>
            </p:nvSpPr>
            <p:spPr bwMode="auto">
              <a:xfrm>
                <a:off x="4682" y="310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4</a:t>
                </a:r>
                <a:endParaRPr lang="en-US" altLang="en-US" sz="700">
                  <a:latin typeface="Times" panose="02020603050405020304" pitchFamily="18" charset="0"/>
                </a:endParaRPr>
              </a:p>
            </p:txBody>
          </p:sp>
          <p:sp>
            <p:nvSpPr>
              <p:cNvPr id="36912" name="Oval 111"/>
              <p:cNvSpPr>
                <a:spLocks noChangeArrowheads="1"/>
              </p:cNvSpPr>
              <p:nvPr/>
            </p:nvSpPr>
            <p:spPr bwMode="auto">
              <a:xfrm>
                <a:off x="4657" y="309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3" name="Text Box 112"/>
            <p:cNvSpPr txBox="1">
              <a:spLocks noChangeArrowheads="1"/>
            </p:cNvSpPr>
            <p:nvPr/>
          </p:nvSpPr>
          <p:spPr bwMode="auto">
            <a:xfrm>
              <a:off x="1547" y="795"/>
              <a:ext cx="7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Characteristics</a:t>
              </a:r>
            </a:p>
          </p:txBody>
        </p:sp>
        <p:grpSp>
          <p:nvGrpSpPr>
            <p:cNvPr id="36884" name="Group 113"/>
            <p:cNvGrpSpPr>
              <a:grpSpLocks/>
            </p:cNvGrpSpPr>
            <p:nvPr/>
          </p:nvGrpSpPr>
          <p:grpSpPr bwMode="auto">
            <a:xfrm>
              <a:off x="3589" y="834"/>
              <a:ext cx="76" cy="76"/>
              <a:chOff x="6757" y="3106"/>
              <a:chExt cx="76" cy="76"/>
            </a:xfrm>
          </p:grpSpPr>
          <p:sp>
            <p:nvSpPr>
              <p:cNvPr id="36909" name="Rectangle 114"/>
              <p:cNvSpPr>
                <a:spLocks noChangeArrowheads="1"/>
              </p:cNvSpPr>
              <p:nvPr/>
            </p:nvSpPr>
            <p:spPr bwMode="auto">
              <a:xfrm>
                <a:off x="6778" y="311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5</a:t>
                </a:r>
                <a:endParaRPr lang="en-US" altLang="en-US" sz="700">
                  <a:latin typeface="Times" panose="02020603050405020304" pitchFamily="18" charset="0"/>
                </a:endParaRPr>
              </a:p>
            </p:txBody>
          </p:sp>
          <p:sp>
            <p:nvSpPr>
              <p:cNvPr id="36910" name="Oval 115"/>
              <p:cNvSpPr>
                <a:spLocks noChangeArrowheads="1"/>
              </p:cNvSpPr>
              <p:nvPr/>
            </p:nvSpPr>
            <p:spPr bwMode="auto">
              <a:xfrm>
                <a:off x="6757" y="310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5" name="Text Box 116"/>
            <p:cNvSpPr txBox="1">
              <a:spLocks noChangeArrowheads="1"/>
            </p:cNvSpPr>
            <p:nvPr/>
          </p:nvSpPr>
          <p:spPr bwMode="auto">
            <a:xfrm>
              <a:off x="3653" y="805"/>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Categories</a:t>
              </a:r>
            </a:p>
          </p:txBody>
        </p:sp>
        <p:grpSp>
          <p:nvGrpSpPr>
            <p:cNvPr id="36886" name="Group 117"/>
            <p:cNvGrpSpPr>
              <a:grpSpLocks/>
            </p:cNvGrpSpPr>
            <p:nvPr/>
          </p:nvGrpSpPr>
          <p:grpSpPr bwMode="auto">
            <a:xfrm>
              <a:off x="3579" y="1987"/>
              <a:ext cx="76" cy="75"/>
              <a:chOff x="6747" y="4259"/>
              <a:chExt cx="76" cy="75"/>
            </a:xfrm>
          </p:grpSpPr>
          <p:sp>
            <p:nvSpPr>
              <p:cNvPr id="36907" name="Rectangle 118"/>
              <p:cNvSpPr>
                <a:spLocks noChangeArrowheads="1"/>
              </p:cNvSpPr>
              <p:nvPr/>
            </p:nvSpPr>
            <p:spPr bwMode="auto">
              <a:xfrm>
                <a:off x="6770" y="426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7</a:t>
                </a:r>
                <a:endParaRPr lang="en-US" altLang="en-US" sz="700">
                  <a:latin typeface="Times" panose="02020603050405020304" pitchFamily="18" charset="0"/>
                </a:endParaRPr>
              </a:p>
            </p:txBody>
          </p:sp>
          <p:sp>
            <p:nvSpPr>
              <p:cNvPr id="36908" name="Oval 119"/>
              <p:cNvSpPr>
                <a:spLocks noChangeArrowheads="1"/>
              </p:cNvSpPr>
              <p:nvPr/>
            </p:nvSpPr>
            <p:spPr bwMode="auto">
              <a:xfrm>
                <a:off x="6747" y="4259"/>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7" name="Text Box 120"/>
            <p:cNvSpPr txBox="1">
              <a:spLocks noChangeArrowheads="1"/>
            </p:cNvSpPr>
            <p:nvPr/>
          </p:nvSpPr>
          <p:spPr bwMode="auto">
            <a:xfrm>
              <a:off x="3643" y="1957"/>
              <a:ext cx="6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Categories</a:t>
              </a:r>
            </a:p>
          </p:txBody>
        </p:sp>
        <p:grpSp>
          <p:nvGrpSpPr>
            <p:cNvPr id="36888" name="Group 121"/>
            <p:cNvGrpSpPr>
              <a:grpSpLocks/>
            </p:cNvGrpSpPr>
            <p:nvPr/>
          </p:nvGrpSpPr>
          <p:grpSpPr bwMode="auto">
            <a:xfrm>
              <a:off x="788" y="1961"/>
              <a:ext cx="76" cy="76"/>
              <a:chOff x="3956" y="4233"/>
              <a:chExt cx="76" cy="76"/>
            </a:xfrm>
          </p:grpSpPr>
          <p:sp>
            <p:nvSpPr>
              <p:cNvPr id="36905" name="Rectangle 122"/>
              <p:cNvSpPr>
                <a:spLocks noChangeArrowheads="1"/>
              </p:cNvSpPr>
              <p:nvPr/>
            </p:nvSpPr>
            <p:spPr bwMode="auto">
              <a:xfrm>
                <a:off x="3981"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6906" name="Oval 123"/>
              <p:cNvSpPr>
                <a:spLocks noChangeArrowheads="1"/>
              </p:cNvSpPr>
              <p:nvPr/>
            </p:nvSpPr>
            <p:spPr bwMode="auto">
              <a:xfrm>
                <a:off x="3956"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89" name="Text Box 124"/>
            <p:cNvSpPr txBox="1">
              <a:spLocks noChangeArrowheads="1"/>
            </p:cNvSpPr>
            <p:nvPr/>
          </p:nvSpPr>
          <p:spPr bwMode="auto">
            <a:xfrm>
              <a:off x="846"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6890" name="Group 125"/>
            <p:cNvGrpSpPr>
              <a:grpSpLocks/>
            </p:cNvGrpSpPr>
            <p:nvPr/>
          </p:nvGrpSpPr>
          <p:grpSpPr bwMode="auto">
            <a:xfrm>
              <a:off x="2047" y="1961"/>
              <a:ext cx="76" cy="76"/>
              <a:chOff x="5215" y="4233"/>
              <a:chExt cx="76" cy="76"/>
            </a:xfrm>
          </p:grpSpPr>
          <p:sp>
            <p:nvSpPr>
              <p:cNvPr id="36903" name="Rectangle 126"/>
              <p:cNvSpPr>
                <a:spLocks noChangeArrowheads="1"/>
              </p:cNvSpPr>
              <p:nvPr/>
            </p:nvSpPr>
            <p:spPr bwMode="auto">
              <a:xfrm>
                <a:off x="5240" y="423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6</a:t>
                </a:r>
                <a:endParaRPr lang="en-US" altLang="en-US" sz="700">
                  <a:latin typeface="Times" panose="02020603050405020304" pitchFamily="18" charset="0"/>
                </a:endParaRPr>
              </a:p>
            </p:txBody>
          </p:sp>
          <p:sp>
            <p:nvSpPr>
              <p:cNvPr id="36904" name="Oval 127"/>
              <p:cNvSpPr>
                <a:spLocks noChangeArrowheads="1"/>
              </p:cNvSpPr>
              <p:nvPr/>
            </p:nvSpPr>
            <p:spPr bwMode="auto">
              <a:xfrm>
                <a:off x="5215" y="4233"/>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91" name="Text Box 128"/>
            <p:cNvSpPr txBox="1">
              <a:spLocks noChangeArrowheads="1"/>
            </p:cNvSpPr>
            <p:nvPr/>
          </p:nvSpPr>
          <p:spPr bwMode="auto">
            <a:xfrm>
              <a:off x="2105" y="1931"/>
              <a:ext cx="8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Unlike Characteristics</a:t>
              </a:r>
            </a:p>
          </p:txBody>
        </p:sp>
        <p:grpSp>
          <p:nvGrpSpPr>
            <p:cNvPr id="36892" name="Group 129"/>
            <p:cNvGrpSpPr>
              <a:grpSpLocks/>
            </p:cNvGrpSpPr>
            <p:nvPr/>
          </p:nvGrpSpPr>
          <p:grpSpPr bwMode="auto">
            <a:xfrm>
              <a:off x="2293" y="3233"/>
              <a:ext cx="76" cy="75"/>
              <a:chOff x="5461" y="5505"/>
              <a:chExt cx="76" cy="75"/>
            </a:xfrm>
          </p:grpSpPr>
          <p:sp>
            <p:nvSpPr>
              <p:cNvPr id="36901" name="Rectangle 130"/>
              <p:cNvSpPr>
                <a:spLocks noChangeArrowheads="1"/>
              </p:cNvSpPr>
              <p:nvPr/>
            </p:nvSpPr>
            <p:spPr bwMode="auto">
              <a:xfrm>
                <a:off x="5484" y="5511"/>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solidFill>
                      <a:srgbClr val="000000"/>
                    </a:solidFill>
                    <a:latin typeface="Times" panose="02020603050405020304" pitchFamily="18" charset="0"/>
                  </a:rPr>
                  <a:t>8</a:t>
                </a:r>
                <a:endParaRPr lang="en-US" altLang="en-US" sz="700">
                  <a:latin typeface="Times" panose="02020603050405020304" pitchFamily="18" charset="0"/>
                </a:endParaRPr>
              </a:p>
            </p:txBody>
          </p:sp>
          <p:sp>
            <p:nvSpPr>
              <p:cNvPr id="36902" name="Oval 131"/>
              <p:cNvSpPr>
                <a:spLocks noChangeArrowheads="1"/>
              </p:cNvSpPr>
              <p:nvPr/>
            </p:nvSpPr>
            <p:spPr bwMode="auto">
              <a:xfrm>
                <a:off x="5461" y="5505"/>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6893" name="Text Box 132"/>
            <p:cNvSpPr txBox="1">
              <a:spLocks noChangeArrowheads="1"/>
            </p:cNvSpPr>
            <p:nvPr/>
          </p:nvSpPr>
          <p:spPr bwMode="auto">
            <a:xfrm>
              <a:off x="2349" y="3195"/>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Summary</a:t>
              </a:r>
            </a:p>
          </p:txBody>
        </p:sp>
        <p:sp>
          <p:nvSpPr>
            <p:cNvPr id="36894" name="AutoShape 133"/>
            <p:cNvSpPr>
              <a:spLocks noChangeArrowheads="1"/>
            </p:cNvSpPr>
            <p:nvPr/>
          </p:nvSpPr>
          <p:spPr bwMode="auto">
            <a:xfrm flipH="1" flipV="1">
              <a:off x="1694" y="1777"/>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95" name="Text Box 134"/>
            <p:cNvSpPr txBox="1">
              <a:spLocks noChangeArrowheads="1"/>
            </p:cNvSpPr>
            <p:nvPr/>
          </p:nvSpPr>
          <p:spPr bwMode="auto">
            <a:xfrm>
              <a:off x="1274" y="967"/>
              <a:ext cx="10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400">
                  <a:latin typeface="Sand" pitchFamily="-48" charset="0"/>
                </a:rPr>
                <a:t>Warm-blooded</a:t>
              </a:r>
            </a:p>
            <a:p>
              <a:pPr algn="ctr"/>
              <a:r>
                <a:rPr lang="en-US" altLang="en-US" sz="1400">
                  <a:latin typeface="Sand" pitchFamily="-48" charset="0"/>
                </a:rPr>
                <a:t>Live worldwide</a:t>
              </a:r>
            </a:p>
            <a:p>
              <a:pPr algn="ctr"/>
              <a:r>
                <a:rPr lang="en-US" altLang="en-US" sz="1400">
                  <a:latin typeface="Sand" pitchFamily="-48" charset="0"/>
                </a:rPr>
                <a:t>Backbone</a:t>
              </a:r>
            </a:p>
          </p:txBody>
        </p:sp>
        <p:sp>
          <p:nvSpPr>
            <p:cNvPr id="36896" name="Text Box 135"/>
            <p:cNvSpPr txBox="1">
              <a:spLocks noChangeArrowheads="1"/>
            </p:cNvSpPr>
            <p:nvPr/>
          </p:nvSpPr>
          <p:spPr bwMode="auto">
            <a:xfrm>
              <a:off x="3233" y="899"/>
              <a:ext cx="130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400">
                  <a:latin typeface="Sand" pitchFamily="-48" charset="0"/>
                </a:rPr>
                <a:t>How body temperature is regulated.</a:t>
              </a:r>
            </a:p>
            <a:p>
              <a:pPr>
                <a:lnSpc>
                  <a:spcPct val="90000"/>
                </a:lnSpc>
              </a:pPr>
              <a:r>
                <a:rPr lang="en-US" altLang="en-US" sz="1400">
                  <a:latin typeface="Sand" pitchFamily="-48" charset="0"/>
                </a:rPr>
                <a:t>Where they live.</a:t>
              </a:r>
            </a:p>
            <a:p>
              <a:pPr>
                <a:lnSpc>
                  <a:spcPct val="90000"/>
                </a:lnSpc>
              </a:pPr>
              <a:r>
                <a:rPr lang="en-US" altLang="en-US" sz="1400">
                  <a:latin typeface="Sand" pitchFamily="-48" charset="0"/>
                </a:rPr>
                <a:t>How their bodies are supported.</a:t>
              </a:r>
            </a:p>
          </p:txBody>
        </p:sp>
        <p:sp>
          <p:nvSpPr>
            <p:cNvPr id="36897" name="Text Box 136"/>
            <p:cNvSpPr txBox="1">
              <a:spLocks noChangeArrowheads="1"/>
            </p:cNvSpPr>
            <p:nvPr/>
          </p:nvSpPr>
          <p:spPr bwMode="auto">
            <a:xfrm>
              <a:off x="518" y="2147"/>
              <a:ext cx="125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Feathers</a:t>
              </a:r>
            </a:p>
            <a:p>
              <a:r>
                <a:rPr lang="en-US" altLang="en-US" sz="1400">
                  <a:latin typeface="Sand" pitchFamily="-48" charset="0"/>
                </a:rPr>
                <a:t>Young hatch from </a:t>
              </a:r>
            </a:p>
            <a:p>
              <a:r>
                <a:rPr lang="en-US" altLang="en-US" sz="1400">
                  <a:latin typeface="Sand" pitchFamily="-48" charset="0"/>
                </a:rPr>
                <a:t>  eggs</a:t>
              </a:r>
            </a:p>
          </p:txBody>
        </p:sp>
        <p:sp>
          <p:nvSpPr>
            <p:cNvPr id="36898" name="Text Box 137"/>
            <p:cNvSpPr txBox="1">
              <a:spLocks noChangeArrowheads="1"/>
            </p:cNvSpPr>
            <p:nvPr/>
          </p:nvSpPr>
          <p:spPr bwMode="auto">
            <a:xfrm>
              <a:off x="1815" y="2132"/>
              <a:ext cx="132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Hair</a:t>
              </a:r>
            </a:p>
            <a:p>
              <a:r>
                <a:rPr lang="en-US" altLang="en-US" sz="1400">
                  <a:latin typeface="Sand" pitchFamily="-48" charset="0"/>
                </a:rPr>
                <a:t>Most young born </a:t>
              </a:r>
            </a:p>
            <a:p>
              <a:r>
                <a:rPr lang="en-US" altLang="en-US" sz="1400">
                  <a:latin typeface="Sand" pitchFamily="-48" charset="0"/>
                </a:rPr>
                <a:t>  live</a:t>
              </a:r>
            </a:p>
          </p:txBody>
        </p:sp>
        <p:sp>
          <p:nvSpPr>
            <p:cNvPr id="36899" name="Text Box 138"/>
            <p:cNvSpPr txBox="1">
              <a:spLocks noChangeArrowheads="1"/>
            </p:cNvSpPr>
            <p:nvPr/>
          </p:nvSpPr>
          <p:spPr bwMode="auto">
            <a:xfrm>
              <a:off x="3309" y="2119"/>
              <a:ext cx="1211"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How they travel.</a:t>
              </a:r>
            </a:p>
            <a:p>
              <a:r>
                <a:rPr lang="en-US" altLang="en-US" sz="1400">
                  <a:latin typeface="Sand" pitchFamily="-48" charset="0"/>
                </a:rPr>
                <a:t>What covers their bodies.</a:t>
              </a:r>
            </a:p>
            <a:p>
              <a:r>
                <a:rPr lang="en-US" altLang="en-US" sz="1400">
                  <a:latin typeface="Sand" pitchFamily="-48" charset="0"/>
                </a:rPr>
                <a:t>How young are born.</a:t>
              </a:r>
            </a:p>
          </p:txBody>
        </p:sp>
        <p:sp>
          <p:nvSpPr>
            <p:cNvPr id="36900" name="Text Box 139"/>
            <p:cNvSpPr txBox="1">
              <a:spLocks noChangeArrowheads="1"/>
            </p:cNvSpPr>
            <p:nvPr/>
          </p:nvSpPr>
          <p:spPr bwMode="auto">
            <a:xfrm>
              <a:off x="545" y="3274"/>
              <a:ext cx="3933"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000" dirty="0" smtClean="0">
                  <a:latin typeface="Sand" pitchFamily="-48" charset="0"/>
                </a:rPr>
                <a:t>Birds and mammals are two vertebrates that are alike with regard to how their body temperature is regulated, where the live and how their bodies are supported.  They are different in terms of what covers their bodies and how they travel from one place to another.  They are also different in terms of how their young are born.</a:t>
              </a:r>
              <a:endParaRPr lang="en-US" altLang="en-US" sz="1000" dirty="0">
                <a:latin typeface="Sand" pitchFamily="-48" charset="0"/>
              </a:endParaRPr>
            </a:p>
          </p:txBody>
        </p:sp>
      </p:grpSp>
      <p:grpSp>
        <p:nvGrpSpPr>
          <p:cNvPr id="36869" name="Group 96"/>
          <p:cNvGrpSpPr>
            <a:grpSpLocks/>
          </p:cNvGrpSpPr>
          <p:nvPr/>
        </p:nvGrpSpPr>
        <p:grpSpPr bwMode="auto">
          <a:xfrm>
            <a:off x="180975" y="165100"/>
            <a:ext cx="8669338" cy="6002338"/>
            <a:chOff x="114" y="104"/>
            <a:chExt cx="5461" cy="3781"/>
          </a:xfrm>
        </p:grpSpPr>
        <p:sp>
          <p:nvSpPr>
            <p:cNvPr id="36871" name="Rectangle 97"/>
            <p:cNvSpPr>
              <a:spLocks noChangeArrowheads="1"/>
            </p:cNvSpPr>
            <p:nvPr/>
          </p:nvSpPr>
          <p:spPr bwMode="auto">
            <a:xfrm>
              <a:off x="114" y="3297"/>
              <a:ext cx="4038" cy="5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6872" name="Line 98"/>
            <p:cNvSpPr>
              <a:spLocks noChangeShapeType="1"/>
            </p:cNvSpPr>
            <p:nvPr/>
          </p:nvSpPr>
          <p:spPr bwMode="auto">
            <a:xfrm flipH="1">
              <a:off x="2936" y="1716"/>
              <a:ext cx="1595" cy="157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3" name="Rectangle 99"/>
            <p:cNvSpPr>
              <a:spLocks noChangeArrowheads="1"/>
            </p:cNvSpPr>
            <p:nvPr/>
          </p:nvSpPr>
          <p:spPr bwMode="auto">
            <a:xfrm>
              <a:off x="3493" y="104"/>
              <a:ext cx="2082" cy="1600"/>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600" dirty="0">
                  <a:latin typeface="Arial" panose="020B0604020202020204" pitchFamily="34" charset="0"/>
                </a:rPr>
                <a:t>8.  Summary</a:t>
              </a:r>
            </a:p>
            <a:p>
              <a:endParaRPr lang="en-US" altLang="en-US" sz="1600" dirty="0">
                <a:latin typeface="Arial" panose="020B0604020202020204" pitchFamily="34" charset="0"/>
              </a:endParaRPr>
            </a:p>
            <a:p>
              <a:r>
                <a:rPr lang="en-US" altLang="en-US" sz="1600" dirty="0" smtClean="0">
                  <a:latin typeface="Arial" panose="020B0604020202020204" pitchFamily="34" charset="0"/>
                </a:rPr>
                <a:t>Includes:</a:t>
              </a:r>
            </a:p>
            <a:p>
              <a:pPr marL="285750" indent="-285750">
                <a:buFont typeface="Arial" panose="020B0604020202020204" pitchFamily="34" charset="0"/>
                <a:buChar char="•"/>
              </a:pPr>
              <a:r>
                <a:rPr lang="en-US" altLang="en-US" sz="1600" dirty="0" smtClean="0">
                  <a:latin typeface="Arial" panose="020B0604020202020204" pitchFamily="34" charset="0"/>
                </a:rPr>
                <a:t>Names of targeted concepts</a:t>
              </a:r>
            </a:p>
            <a:p>
              <a:pPr marL="285750" indent="-285750">
                <a:buFont typeface="Arial" panose="020B0604020202020204" pitchFamily="34" charset="0"/>
                <a:buChar char="•"/>
              </a:pPr>
              <a:r>
                <a:rPr lang="en-US" altLang="en-US" sz="1600" dirty="0" smtClean="0">
                  <a:latin typeface="Arial" panose="020B0604020202020204" pitchFamily="34" charset="0"/>
                </a:rPr>
                <a:t>Name of the overall concept</a:t>
              </a:r>
            </a:p>
            <a:p>
              <a:pPr marL="285750" indent="-285750">
                <a:buFont typeface="Arial" panose="020B0604020202020204" pitchFamily="34" charset="0"/>
                <a:buChar char="•"/>
              </a:pPr>
              <a:r>
                <a:rPr lang="en-US" altLang="en-US" sz="1600" dirty="0" smtClean="0">
                  <a:latin typeface="Arial" panose="020B0604020202020204" pitchFamily="34" charset="0"/>
                </a:rPr>
                <a:t>Names of the like and unlike </a:t>
              </a:r>
              <a:br>
                <a:rPr lang="en-US" altLang="en-US" sz="1600" dirty="0" smtClean="0">
                  <a:latin typeface="Arial" panose="020B0604020202020204" pitchFamily="34" charset="0"/>
                </a:rPr>
              </a:br>
              <a:r>
                <a:rPr lang="en-US" altLang="en-US" sz="1600" dirty="0" smtClean="0">
                  <a:latin typeface="Arial" panose="020B0604020202020204" pitchFamily="34" charset="0"/>
                </a:rPr>
                <a:t>categories</a:t>
              </a:r>
            </a:p>
            <a:p>
              <a:pPr marL="285750" indent="-285750">
                <a:buFont typeface="Arial" panose="020B0604020202020204" pitchFamily="34" charset="0"/>
                <a:buChar char="•"/>
              </a:pPr>
              <a:endParaRPr lang="en-US" altLang="en-US" sz="1600" dirty="0">
                <a:latin typeface="Arial" panose="020B0604020202020204" pitchFamily="34" charset="0"/>
              </a:endParaRPr>
            </a:p>
          </p:txBody>
        </p:sp>
      </p:grpSp>
      <p:pic>
        <p:nvPicPr>
          <p:cNvPr id="36870"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92232" y="5420414"/>
            <a:ext cx="6174557" cy="5938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957840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28674"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5B2C2288-9A54-4FA3-965A-09E7102D4B40}" type="slidenum">
              <a:rPr lang="en-US" altLang="en-US" sz="1000" smtClean="0">
                <a:solidFill>
                  <a:schemeClr val="tx2"/>
                </a:solidFill>
                <a:latin typeface="Arial" panose="020B0604020202020204" pitchFamily="34" charset="0"/>
              </a:rPr>
              <a:pPr/>
              <a:t>29</a:t>
            </a:fld>
            <a:endParaRPr lang="en-US" altLang="en-US" sz="1000" smtClean="0">
              <a:solidFill>
                <a:schemeClr val="tx2"/>
              </a:solidFill>
              <a:latin typeface="Arial" panose="020B0604020202020204" pitchFamily="34" charset="0"/>
            </a:endParaRPr>
          </a:p>
        </p:txBody>
      </p:sp>
      <p:grpSp>
        <p:nvGrpSpPr>
          <p:cNvPr id="28677" name="Group 347"/>
          <p:cNvGrpSpPr>
            <a:grpSpLocks/>
          </p:cNvGrpSpPr>
          <p:nvPr/>
        </p:nvGrpSpPr>
        <p:grpSpPr bwMode="auto">
          <a:xfrm>
            <a:off x="4917603" y="203200"/>
            <a:ext cx="4130675" cy="5810250"/>
            <a:chOff x="2973" y="128"/>
            <a:chExt cx="2602" cy="3660"/>
          </a:xfrm>
        </p:grpSpPr>
        <p:grpSp>
          <p:nvGrpSpPr>
            <p:cNvPr id="28679" name="Group 169"/>
            <p:cNvGrpSpPr>
              <a:grpSpLocks/>
            </p:cNvGrpSpPr>
            <p:nvPr/>
          </p:nvGrpSpPr>
          <p:grpSpPr bwMode="auto">
            <a:xfrm>
              <a:off x="2973" y="128"/>
              <a:ext cx="2602" cy="3660"/>
              <a:chOff x="264" y="76"/>
              <a:chExt cx="2602" cy="3660"/>
            </a:xfrm>
          </p:grpSpPr>
          <p:sp>
            <p:nvSpPr>
              <p:cNvPr id="28692" name="Line 8"/>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3" name="Rectangle 10"/>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694" name="AutoShape 11"/>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695" name="AutoShape 12"/>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696" name="AutoShape 13"/>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697" name="AutoShape 14"/>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698" name="Rectangle 15"/>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699" name="Line 16"/>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0" name="Rectangle 17"/>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1" name="Rectangle 18"/>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2" name="AutoShape 19"/>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3" name="AutoShape 20"/>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4" name="Rectangle 21"/>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5" name="Rectangle 22"/>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6" name="AutoShape 23"/>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7" name="Rectangle 24"/>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08" name="Line 25"/>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09" name="Rectangle 26"/>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8710" name="Text Box 27"/>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28711" name="Text Box 37"/>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28712" name="Group 45"/>
              <p:cNvGrpSpPr>
                <a:grpSpLocks/>
              </p:cNvGrpSpPr>
              <p:nvPr/>
            </p:nvGrpSpPr>
            <p:grpSpPr bwMode="auto">
              <a:xfrm>
                <a:off x="495" y="685"/>
                <a:ext cx="285" cy="116"/>
                <a:chOff x="495" y="685"/>
                <a:chExt cx="285" cy="116"/>
              </a:xfrm>
            </p:grpSpPr>
            <p:grpSp>
              <p:nvGrpSpPr>
                <p:cNvPr id="28761" name="Group 44"/>
                <p:cNvGrpSpPr>
                  <a:grpSpLocks/>
                </p:cNvGrpSpPr>
                <p:nvPr/>
              </p:nvGrpSpPr>
              <p:grpSpPr bwMode="auto">
                <a:xfrm>
                  <a:off x="495" y="716"/>
                  <a:ext cx="47" cy="47"/>
                  <a:chOff x="495" y="716"/>
                  <a:chExt cx="47" cy="47"/>
                </a:xfrm>
              </p:grpSpPr>
              <p:sp>
                <p:nvSpPr>
                  <p:cNvPr id="28763" name="Rectangle 3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28764" name="Oval 3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62" name="Text Box 42"/>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28713" name="Group 46"/>
              <p:cNvGrpSpPr>
                <a:grpSpLocks/>
              </p:cNvGrpSpPr>
              <p:nvPr/>
            </p:nvGrpSpPr>
            <p:grpSpPr bwMode="auto">
              <a:xfrm>
                <a:off x="1344" y="685"/>
                <a:ext cx="285" cy="116"/>
                <a:chOff x="495" y="685"/>
                <a:chExt cx="285" cy="116"/>
              </a:xfrm>
            </p:grpSpPr>
            <p:grpSp>
              <p:nvGrpSpPr>
                <p:cNvPr id="28757" name="Group 47"/>
                <p:cNvGrpSpPr>
                  <a:grpSpLocks/>
                </p:cNvGrpSpPr>
                <p:nvPr/>
              </p:nvGrpSpPr>
              <p:grpSpPr bwMode="auto">
                <a:xfrm>
                  <a:off x="495" y="716"/>
                  <a:ext cx="47" cy="47"/>
                  <a:chOff x="495" y="716"/>
                  <a:chExt cx="47" cy="47"/>
                </a:xfrm>
              </p:grpSpPr>
              <p:sp>
                <p:nvSpPr>
                  <p:cNvPr id="28759" name="Rectangle 4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28760" name="Oval 4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58" name="Text Box 50"/>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28714" name="Group 52"/>
              <p:cNvGrpSpPr>
                <a:grpSpLocks/>
              </p:cNvGrpSpPr>
              <p:nvPr/>
            </p:nvGrpSpPr>
            <p:grpSpPr bwMode="auto">
              <a:xfrm>
                <a:off x="890" y="448"/>
                <a:ext cx="47" cy="47"/>
                <a:chOff x="495" y="716"/>
                <a:chExt cx="47" cy="47"/>
              </a:xfrm>
            </p:grpSpPr>
            <p:sp>
              <p:nvSpPr>
                <p:cNvPr id="28755" name="Rectangle 5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28756" name="Oval 5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15" name="Text Box 55"/>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28716" name="Group 56"/>
              <p:cNvGrpSpPr>
                <a:grpSpLocks/>
              </p:cNvGrpSpPr>
              <p:nvPr/>
            </p:nvGrpSpPr>
            <p:grpSpPr bwMode="auto">
              <a:xfrm>
                <a:off x="452" y="1051"/>
                <a:ext cx="47" cy="47"/>
                <a:chOff x="495" y="716"/>
                <a:chExt cx="47" cy="47"/>
              </a:xfrm>
            </p:grpSpPr>
            <p:sp>
              <p:nvSpPr>
                <p:cNvPr id="28753" name="Rectangle 5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28754" name="Oval 5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17" name="Text Box 59"/>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28718" name="Group 60"/>
              <p:cNvGrpSpPr>
                <a:grpSpLocks/>
              </p:cNvGrpSpPr>
              <p:nvPr/>
            </p:nvGrpSpPr>
            <p:grpSpPr bwMode="auto">
              <a:xfrm>
                <a:off x="1287" y="1051"/>
                <a:ext cx="47" cy="47"/>
                <a:chOff x="495" y="716"/>
                <a:chExt cx="47" cy="47"/>
              </a:xfrm>
            </p:grpSpPr>
            <p:sp>
              <p:nvSpPr>
                <p:cNvPr id="28751" name="Rectangle 6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28752" name="Oval 6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19" name="Text Box 63"/>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28720" name="Group 64"/>
              <p:cNvGrpSpPr>
                <a:grpSpLocks/>
              </p:cNvGrpSpPr>
              <p:nvPr/>
            </p:nvGrpSpPr>
            <p:grpSpPr bwMode="auto">
              <a:xfrm>
                <a:off x="881" y="1921"/>
                <a:ext cx="47" cy="47"/>
                <a:chOff x="495" y="716"/>
                <a:chExt cx="47" cy="47"/>
              </a:xfrm>
            </p:grpSpPr>
            <p:sp>
              <p:nvSpPr>
                <p:cNvPr id="28749" name="Rectangle 6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28750" name="Oval 6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21" name="Text Box 67"/>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28722" name="Group 68"/>
              <p:cNvGrpSpPr>
                <a:grpSpLocks/>
              </p:cNvGrpSpPr>
              <p:nvPr/>
            </p:nvGrpSpPr>
            <p:grpSpPr bwMode="auto">
              <a:xfrm>
                <a:off x="2195" y="1056"/>
                <a:ext cx="47" cy="47"/>
                <a:chOff x="495" y="716"/>
                <a:chExt cx="47" cy="47"/>
              </a:xfrm>
            </p:grpSpPr>
            <p:sp>
              <p:nvSpPr>
                <p:cNvPr id="28747" name="Rectangle 6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28748" name="Oval 7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23" name="Text Box 71"/>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28724" name="Text Box 72"/>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28725" name="Text Box 73"/>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28726" name="Group 74"/>
              <p:cNvGrpSpPr>
                <a:grpSpLocks/>
              </p:cNvGrpSpPr>
              <p:nvPr/>
            </p:nvGrpSpPr>
            <p:grpSpPr bwMode="auto">
              <a:xfrm>
                <a:off x="2184" y="1927"/>
                <a:ext cx="47" cy="47"/>
                <a:chOff x="495" y="716"/>
                <a:chExt cx="47" cy="47"/>
              </a:xfrm>
            </p:grpSpPr>
            <p:sp>
              <p:nvSpPr>
                <p:cNvPr id="28745" name="Rectangle 7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28746" name="Oval 7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27" name="Text Box 77"/>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28728" name="Group 78"/>
              <p:cNvGrpSpPr>
                <a:grpSpLocks/>
              </p:cNvGrpSpPr>
              <p:nvPr/>
            </p:nvGrpSpPr>
            <p:grpSpPr bwMode="auto">
              <a:xfrm>
                <a:off x="2178" y="2642"/>
                <a:ext cx="47" cy="47"/>
                <a:chOff x="495" y="716"/>
                <a:chExt cx="47" cy="47"/>
              </a:xfrm>
            </p:grpSpPr>
            <p:sp>
              <p:nvSpPr>
                <p:cNvPr id="28743" name="Rectangle 7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28744" name="Oval 8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29" name="Text Box 81"/>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28730" name="Group 82"/>
              <p:cNvGrpSpPr>
                <a:grpSpLocks/>
              </p:cNvGrpSpPr>
              <p:nvPr/>
            </p:nvGrpSpPr>
            <p:grpSpPr bwMode="auto">
              <a:xfrm>
                <a:off x="446" y="2626"/>
                <a:ext cx="47" cy="47"/>
                <a:chOff x="495" y="716"/>
                <a:chExt cx="47" cy="47"/>
              </a:xfrm>
            </p:grpSpPr>
            <p:sp>
              <p:nvSpPr>
                <p:cNvPr id="28741" name="Rectangle 8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28742" name="Oval 8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31" name="Text Box 85"/>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28732" name="Group 86"/>
              <p:cNvGrpSpPr>
                <a:grpSpLocks/>
              </p:cNvGrpSpPr>
              <p:nvPr/>
            </p:nvGrpSpPr>
            <p:grpSpPr bwMode="auto">
              <a:xfrm>
                <a:off x="1227" y="2626"/>
                <a:ext cx="47" cy="47"/>
                <a:chOff x="495" y="716"/>
                <a:chExt cx="47" cy="47"/>
              </a:xfrm>
            </p:grpSpPr>
            <p:sp>
              <p:nvSpPr>
                <p:cNvPr id="28739" name="Rectangle 8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28740" name="Oval 8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33" name="Text Box 89"/>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28734" name="Group 90"/>
              <p:cNvGrpSpPr>
                <a:grpSpLocks/>
              </p:cNvGrpSpPr>
              <p:nvPr/>
            </p:nvGrpSpPr>
            <p:grpSpPr bwMode="auto">
              <a:xfrm>
                <a:off x="1380" y="3415"/>
                <a:ext cx="47" cy="47"/>
                <a:chOff x="495" y="716"/>
                <a:chExt cx="47" cy="47"/>
              </a:xfrm>
            </p:grpSpPr>
            <p:sp>
              <p:nvSpPr>
                <p:cNvPr id="28737" name="Rectangle 9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28738" name="Oval 9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735" name="Text Box 93"/>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28736" name="AutoShape 168"/>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28680" name="Text Box 244"/>
            <p:cNvSpPr txBox="1">
              <a:spLocks noChangeArrowheads="1"/>
            </p:cNvSpPr>
            <p:nvPr/>
          </p:nvSpPr>
          <p:spPr bwMode="auto">
            <a:xfrm>
              <a:off x="3483" y="537"/>
              <a:ext cx="58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VERTEBRATES</a:t>
              </a:r>
              <a:endParaRPr lang="en-US" altLang="en-US"/>
            </a:p>
          </p:txBody>
        </p:sp>
        <p:sp>
          <p:nvSpPr>
            <p:cNvPr id="28681" name="Text Box 245"/>
            <p:cNvSpPr txBox="1">
              <a:spLocks noChangeArrowheads="1"/>
            </p:cNvSpPr>
            <p:nvPr/>
          </p:nvSpPr>
          <p:spPr bwMode="auto">
            <a:xfrm>
              <a:off x="3995" y="801"/>
              <a:ext cx="39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Mammals</a:t>
              </a:r>
              <a:endParaRPr lang="en-US" altLang="en-US"/>
            </a:p>
          </p:txBody>
        </p:sp>
        <p:sp>
          <p:nvSpPr>
            <p:cNvPr id="28682" name="Text Box 246"/>
            <p:cNvSpPr txBox="1">
              <a:spLocks noChangeArrowheads="1"/>
            </p:cNvSpPr>
            <p:nvPr/>
          </p:nvSpPr>
          <p:spPr bwMode="auto">
            <a:xfrm>
              <a:off x="3199" y="797"/>
              <a:ext cx="26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Birds</a:t>
              </a:r>
            </a:p>
          </p:txBody>
        </p:sp>
        <p:sp>
          <p:nvSpPr>
            <p:cNvPr id="28683" name="Text Box 247"/>
            <p:cNvSpPr txBox="1">
              <a:spLocks noChangeArrowheads="1"/>
            </p:cNvSpPr>
            <p:nvPr/>
          </p:nvSpPr>
          <p:spPr bwMode="auto">
            <a:xfrm>
              <a:off x="2987" y="1177"/>
              <a:ext cx="639"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fly</a:t>
              </a:r>
            </a:p>
            <a:p>
              <a:r>
                <a:rPr lang="en-US" altLang="en-US">
                  <a:latin typeface="Sand" pitchFamily="-48" charset="0"/>
                </a:rPr>
                <a:t>Warm-blooded</a:t>
              </a:r>
            </a:p>
            <a:p>
              <a:r>
                <a:rPr lang="en-US" altLang="en-US">
                  <a:latin typeface="Sand" pitchFamily="-48" charset="0"/>
                </a:rPr>
                <a:t>Live worldwide</a:t>
              </a:r>
            </a:p>
            <a:p>
              <a:r>
                <a:rPr lang="en-US" altLang="en-US">
                  <a:latin typeface="Sand" pitchFamily="-48" charset="0"/>
                </a:rPr>
                <a:t>Feathers</a:t>
              </a:r>
            </a:p>
            <a:p>
              <a:r>
                <a:rPr lang="en-US" altLang="en-US">
                  <a:latin typeface="Sand" pitchFamily="-48" charset="0"/>
                </a:rPr>
                <a:t>Backbone</a:t>
              </a:r>
            </a:p>
            <a:p>
              <a:r>
                <a:rPr lang="en-US" altLang="en-US">
                  <a:latin typeface="Sand" pitchFamily="-48" charset="0"/>
                </a:rPr>
                <a:t>Young hatch from </a:t>
              </a:r>
            </a:p>
            <a:p>
              <a:r>
                <a:rPr lang="en-US" altLang="en-US">
                  <a:latin typeface="Sand" pitchFamily="-48" charset="0"/>
                </a:rPr>
                <a:t>   eggs</a:t>
              </a:r>
            </a:p>
          </p:txBody>
        </p:sp>
        <p:sp>
          <p:nvSpPr>
            <p:cNvPr id="28684" name="Text Box 248"/>
            <p:cNvSpPr txBox="1">
              <a:spLocks noChangeArrowheads="1"/>
            </p:cNvSpPr>
            <p:nvPr/>
          </p:nvSpPr>
          <p:spPr bwMode="auto">
            <a:xfrm>
              <a:off x="3767" y="1177"/>
              <a:ext cx="639"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travel by foot</a:t>
              </a:r>
            </a:p>
            <a:p>
              <a:r>
                <a:rPr lang="en-US" altLang="en-US">
                  <a:latin typeface="Sand" pitchFamily="-48" charset="0"/>
                </a:rPr>
                <a:t>Warm-blooded</a:t>
              </a:r>
            </a:p>
            <a:p>
              <a:r>
                <a:rPr lang="en-US" altLang="en-US">
                  <a:latin typeface="Sand" pitchFamily="-48" charset="0"/>
                </a:rPr>
                <a:t>Live worldwide</a:t>
              </a:r>
            </a:p>
            <a:p>
              <a:r>
                <a:rPr lang="en-US" altLang="en-US">
                  <a:latin typeface="Sand" pitchFamily="-48" charset="0"/>
                </a:rPr>
                <a:t>Hair</a:t>
              </a:r>
            </a:p>
            <a:p>
              <a:r>
                <a:rPr lang="en-US" altLang="en-US">
                  <a:latin typeface="Sand" pitchFamily="-48" charset="0"/>
                </a:rPr>
                <a:t>Backbone</a:t>
              </a:r>
            </a:p>
            <a:p>
              <a:r>
                <a:rPr lang="en-US" altLang="en-US">
                  <a:latin typeface="Sand" pitchFamily="-48" charset="0"/>
                </a:rPr>
                <a:t>Most young born </a:t>
              </a:r>
            </a:p>
            <a:p>
              <a:r>
                <a:rPr lang="en-US" altLang="en-US">
                  <a:latin typeface="Sand" pitchFamily="-48" charset="0"/>
                </a:rPr>
                <a:t>   live</a:t>
              </a:r>
            </a:p>
          </p:txBody>
        </p:sp>
        <p:sp>
          <p:nvSpPr>
            <p:cNvPr id="28685" name="Text Box 249"/>
            <p:cNvSpPr txBox="1">
              <a:spLocks noChangeArrowheads="1"/>
            </p:cNvSpPr>
            <p:nvPr/>
          </p:nvSpPr>
          <p:spPr bwMode="auto">
            <a:xfrm>
              <a:off x="4699" y="1152"/>
              <a:ext cx="69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Explore how many heart chambers birds and mammals have, and enter the information on the table</a:t>
              </a:r>
            </a:p>
          </p:txBody>
        </p:sp>
        <p:sp>
          <p:nvSpPr>
            <p:cNvPr id="28686" name="Text Box 250"/>
            <p:cNvSpPr txBox="1">
              <a:spLocks noChangeArrowheads="1"/>
            </p:cNvSpPr>
            <p:nvPr/>
          </p:nvSpPr>
          <p:spPr bwMode="auto">
            <a:xfrm>
              <a:off x="3519" y="2093"/>
              <a:ext cx="53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Warm-blooded</a:t>
              </a:r>
            </a:p>
            <a:p>
              <a:pPr algn="ctr"/>
              <a:r>
                <a:rPr lang="en-US" altLang="en-US">
                  <a:latin typeface="Sand" pitchFamily="-48" charset="0"/>
                </a:rPr>
                <a:t>Live worldwide</a:t>
              </a:r>
            </a:p>
            <a:p>
              <a:pPr algn="ctr"/>
              <a:r>
                <a:rPr lang="en-US" altLang="en-US">
                  <a:latin typeface="Sand" pitchFamily="-48" charset="0"/>
                </a:rPr>
                <a:t>Backbone</a:t>
              </a:r>
            </a:p>
          </p:txBody>
        </p:sp>
        <p:sp>
          <p:nvSpPr>
            <p:cNvPr id="28687" name="Text Box 251"/>
            <p:cNvSpPr txBox="1">
              <a:spLocks noChangeArrowheads="1"/>
            </p:cNvSpPr>
            <p:nvPr/>
          </p:nvSpPr>
          <p:spPr bwMode="auto">
            <a:xfrm>
              <a:off x="4672" y="2028"/>
              <a:ext cx="807"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How body temperature is regulated.</a:t>
              </a:r>
            </a:p>
            <a:p>
              <a:r>
                <a:rPr lang="en-US" altLang="en-US">
                  <a:latin typeface="Sand" pitchFamily="-48" charset="0"/>
                </a:rPr>
                <a:t>Where they live.</a:t>
              </a:r>
            </a:p>
            <a:p>
              <a:r>
                <a:rPr lang="en-US" altLang="en-US">
                  <a:latin typeface="Sand" pitchFamily="-48" charset="0"/>
                </a:rPr>
                <a:t>How their bodies are supported.</a:t>
              </a:r>
            </a:p>
          </p:txBody>
        </p:sp>
        <p:sp>
          <p:nvSpPr>
            <p:cNvPr id="28688" name="Text Box 253"/>
            <p:cNvSpPr txBox="1">
              <a:spLocks noChangeArrowheads="1"/>
            </p:cNvSpPr>
            <p:nvPr/>
          </p:nvSpPr>
          <p:spPr bwMode="auto">
            <a:xfrm>
              <a:off x="2987" y="2825"/>
              <a:ext cx="6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fly</a:t>
              </a:r>
            </a:p>
            <a:p>
              <a:r>
                <a:rPr lang="en-US" altLang="en-US">
                  <a:latin typeface="Sand" pitchFamily="-48" charset="0"/>
                </a:rPr>
                <a:t>Feathers</a:t>
              </a:r>
            </a:p>
            <a:p>
              <a:r>
                <a:rPr lang="en-US" altLang="en-US">
                  <a:latin typeface="Sand" pitchFamily="-48" charset="0"/>
                </a:rPr>
                <a:t>Young hatch from </a:t>
              </a:r>
            </a:p>
            <a:p>
              <a:r>
                <a:rPr lang="en-US" altLang="en-US">
                  <a:latin typeface="Sand" pitchFamily="-48" charset="0"/>
                </a:rPr>
                <a:t>  eggs</a:t>
              </a:r>
            </a:p>
          </p:txBody>
        </p:sp>
        <p:sp>
          <p:nvSpPr>
            <p:cNvPr id="28689" name="Text Box 254"/>
            <p:cNvSpPr txBox="1">
              <a:spLocks noChangeArrowheads="1"/>
            </p:cNvSpPr>
            <p:nvPr/>
          </p:nvSpPr>
          <p:spPr bwMode="auto">
            <a:xfrm>
              <a:off x="3754" y="2817"/>
              <a:ext cx="70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travel by foot</a:t>
              </a:r>
            </a:p>
            <a:p>
              <a:r>
                <a:rPr lang="en-US" altLang="en-US">
                  <a:latin typeface="Sand" pitchFamily="-48" charset="0"/>
                </a:rPr>
                <a:t>Hair</a:t>
              </a:r>
            </a:p>
            <a:p>
              <a:r>
                <a:rPr lang="en-US" altLang="en-US">
                  <a:latin typeface="Sand" pitchFamily="-48" charset="0"/>
                </a:rPr>
                <a:t>Most young born live</a:t>
              </a:r>
            </a:p>
          </p:txBody>
        </p:sp>
        <p:sp>
          <p:nvSpPr>
            <p:cNvPr id="28690" name="Text Box 255"/>
            <p:cNvSpPr txBox="1">
              <a:spLocks noChangeArrowheads="1"/>
            </p:cNvSpPr>
            <p:nvPr/>
          </p:nvSpPr>
          <p:spPr bwMode="auto">
            <a:xfrm>
              <a:off x="4719" y="2776"/>
              <a:ext cx="75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How they travel.</a:t>
              </a:r>
            </a:p>
            <a:p>
              <a:r>
                <a:rPr lang="en-US" altLang="en-US">
                  <a:latin typeface="Sand" pitchFamily="-48" charset="0"/>
                </a:rPr>
                <a:t>What covers their bodies.</a:t>
              </a:r>
            </a:p>
            <a:p>
              <a:r>
                <a:rPr lang="en-US" altLang="en-US">
                  <a:latin typeface="Sand" pitchFamily="-48" charset="0"/>
                </a:rPr>
                <a:t>How young are born.</a:t>
              </a:r>
            </a:p>
          </p:txBody>
        </p:sp>
        <p:sp>
          <p:nvSpPr>
            <p:cNvPr id="28691" name="Text Box 256"/>
            <p:cNvSpPr txBox="1">
              <a:spLocks noChangeArrowheads="1"/>
            </p:cNvSpPr>
            <p:nvPr/>
          </p:nvSpPr>
          <p:spPr bwMode="auto">
            <a:xfrm>
              <a:off x="3003" y="3493"/>
              <a:ext cx="244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Birds and mammals are two vertebrates that are alike with regard to how their body temperature is regulated, where the live and how their bodies are supported.  They are different in terms of what covers their bodies and how they travel from one place to another.  They are also different in terms of how their young are born.</a:t>
              </a:r>
            </a:p>
          </p:txBody>
        </p:sp>
      </p:grpSp>
      <p:pic>
        <p:nvPicPr>
          <p:cNvPr id="28678" name="Picture 16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TextBox 165"/>
          <p:cNvSpPr txBox="1"/>
          <p:nvPr/>
        </p:nvSpPr>
        <p:spPr>
          <a:xfrm>
            <a:off x="245097" y="414780"/>
            <a:ext cx="4449452" cy="5734903"/>
          </a:xfrm>
          <a:prstGeom prst="rect">
            <a:avLst/>
          </a:prstGeom>
          <a:solidFill>
            <a:schemeClr val="bg1"/>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ts val="2600"/>
              </a:lnSpc>
            </a:pPr>
            <a:r>
              <a:rPr lang="en-US" sz="2000" dirty="0" smtClean="0">
                <a:solidFill>
                  <a:srgbClr val="00B050"/>
                </a:solidFill>
              </a:rPr>
              <a:t>___________</a:t>
            </a:r>
            <a:r>
              <a:rPr lang="en-US" sz="2000" dirty="0" smtClean="0"/>
              <a:t> and </a:t>
            </a:r>
            <a:r>
              <a:rPr lang="en-US" sz="2000" dirty="0" smtClean="0">
                <a:solidFill>
                  <a:srgbClr val="00B050"/>
                </a:solidFill>
              </a:rPr>
              <a:t>__________</a:t>
            </a:r>
            <a:r>
              <a:rPr lang="en-US" sz="2000" dirty="0" smtClean="0"/>
              <a:t> are </a:t>
            </a:r>
          </a:p>
          <a:p>
            <a:pPr>
              <a:lnSpc>
                <a:spcPts val="2600"/>
              </a:lnSpc>
            </a:pPr>
            <a:r>
              <a:rPr lang="en-US" sz="1800" dirty="0">
                <a:solidFill>
                  <a:srgbClr val="0070C0"/>
                </a:solidFill>
              </a:rPr>
              <a:t> </a:t>
            </a:r>
            <a:r>
              <a:rPr lang="en-US" sz="1800" dirty="0" smtClean="0">
                <a:solidFill>
                  <a:srgbClr val="0070C0"/>
                </a:solidFill>
              </a:rPr>
              <a:t>  (Concept 1)	</a:t>
            </a:r>
            <a:r>
              <a:rPr lang="en-US" sz="1800" dirty="0">
                <a:solidFill>
                  <a:srgbClr val="0070C0"/>
                </a:solidFill>
              </a:rPr>
              <a:t> </a:t>
            </a:r>
            <a:r>
              <a:rPr lang="en-US" sz="1800" dirty="0" smtClean="0">
                <a:solidFill>
                  <a:srgbClr val="0070C0"/>
                </a:solidFill>
              </a:rPr>
              <a:t>        (Concept 2)</a:t>
            </a:r>
          </a:p>
          <a:p>
            <a:pPr>
              <a:lnSpc>
                <a:spcPts val="2600"/>
              </a:lnSpc>
            </a:pPr>
            <a:r>
              <a:rPr lang="en-US" sz="2000" dirty="0" smtClean="0">
                <a:solidFill>
                  <a:srgbClr val="00B050"/>
                </a:solidFill>
              </a:rPr>
              <a:t>_____________ </a:t>
            </a:r>
            <a:r>
              <a:rPr lang="en-US" sz="2000" dirty="0" smtClean="0"/>
              <a:t> that are alike with </a:t>
            </a:r>
          </a:p>
          <a:p>
            <a:pPr>
              <a:lnSpc>
                <a:spcPts val="2600"/>
              </a:lnSpc>
            </a:pPr>
            <a:r>
              <a:rPr lang="en-US" sz="2000" dirty="0" smtClean="0">
                <a:solidFill>
                  <a:srgbClr val="0070C0"/>
                </a:solidFill>
              </a:rPr>
              <a:t>(Overall Concept)</a:t>
            </a:r>
          </a:p>
          <a:p>
            <a:pPr>
              <a:lnSpc>
                <a:spcPts val="2600"/>
              </a:lnSpc>
            </a:pPr>
            <a:r>
              <a:rPr lang="en-US" sz="2000" dirty="0" smtClean="0"/>
              <a:t>regard to </a:t>
            </a:r>
          </a:p>
          <a:p>
            <a:pPr>
              <a:lnSpc>
                <a:spcPts val="2600"/>
              </a:lnSpc>
            </a:pPr>
            <a:r>
              <a:rPr lang="en-US" sz="2000" dirty="0" smtClean="0">
                <a:solidFill>
                  <a:srgbClr val="00B050"/>
                </a:solidFill>
              </a:rPr>
              <a:t>___________________________.</a:t>
            </a:r>
            <a:endParaRPr lang="en-US" sz="2000" dirty="0">
              <a:solidFill>
                <a:srgbClr val="00B050"/>
              </a:solidFill>
            </a:endParaRPr>
          </a:p>
          <a:p>
            <a:pPr>
              <a:lnSpc>
                <a:spcPts val="2600"/>
              </a:lnSpc>
            </a:pPr>
            <a:r>
              <a:rPr lang="en-US" sz="1600" dirty="0" smtClean="0">
                <a:solidFill>
                  <a:srgbClr val="0070C0"/>
                </a:solidFill>
              </a:rPr>
              <a:t>(</a:t>
            </a:r>
            <a:r>
              <a:rPr lang="en-US" sz="1600" dirty="0">
                <a:solidFill>
                  <a:srgbClr val="0070C0"/>
                </a:solidFill>
              </a:rPr>
              <a:t>list of like categories – or categories &amp; characteristics)</a:t>
            </a:r>
          </a:p>
          <a:p>
            <a:pPr>
              <a:lnSpc>
                <a:spcPts val="2600"/>
              </a:lnSpc>
            </a:pPr>
            <a:r>
              <a:rPr lang="en-US" sz="2000" dirty="0" smtClean="0"/>
              <a:t>They are different in terms of </a:t>
            </a:r>
          </a:p>
          <a:p>
            <a:pPr>
              <a:lnSpc>
                <a:spcPts val="2600"/>
              </a:lnSpc>
            </a:pPr>
            <a:r>
              <a:rPr lang="en-US" sz="2000" dirty="0" smtClean="0">
                <a:solidFill>
                  <a:srgbClr val="00B050"/>
                </a:solidFill>
              </a:rPr>
              <a:t>___________________________.</a:t>
            </a:r>
            <a:endParaRPr lang="en-US" sz="2000" dirty="0">
              <a:solidFill>
                <a:srgbClr val="00B050"/>
              </a:solidFill>
            </a:endParaRPr>
          </a:p>
          <a:p>
            <a:pPr>
              <a:lnSpc>
                <a:spcPts val="2600"/>
              </a:lnSpc>
            </a:pPr>
            <a:r>
              <a:rPr lang="en-US" sz="1600" dirty="0" smtClean="0">
                <a:solidFill>
                  <a:srgbClr val="0070C0"/>
                </a:solidFill>
              </a:rPr>
              <a:t>(</a:t>
            </a:r>
            <a:r>
              <a:rPr lang="en-US" sz="1600" dirty="0">
                <a:solidFill>
                  <a:srgbClr val="0070C0"/>
                </a:solidFill>
              </a:rPr>
              <a:t>list 2 unlike categories – or categories &amp; characteristics)</a:t>
            </a:r>
          </a:p>
          <a:p>
            <a:pPr>
              <a:lnSpc>
                <a:spcPts val="2600"/>
              </a:lnSpc>
            </a:pPr>
            <a:r>
              <a:rPr lang="en-US" sz="2000" dirty="0" smtClean="0"/>
              <a:t>They are also different in terms of </a:t>
            </a:r>
            <a:br>
              <a:rPr lang="en-US" sz="2000" dirty="0" smtClean="0"/>
            </a:br>
            <a:r>
              <a:rPr lang="en-US" sz="2000" dirty="0" smtClean="0">
                <a:solidFill>
                  <a:srgbClr val="00B050"/>
                </a:solidFill>
              </a:rPr>
              <a:t>___________________________ </a:t>
            </a:r>
          </a:p>
          <a:p>
            <a:pPr>
              <a:lnSpc>
                <a:spcPts val="2600"/>
              </a:lnSpc>
            </a:pPr>
            <a:r>
              <a:rPr lang="en-US" sz="1800" dirty="0" smtClean="0">
                <a:solidFill>
                  <a:srgbClr val="0070C0"/>
                </a:solidFill>
              </a:rPr>
              <a:t>(</a:t>
            </a:r>
            <a:r>
              <a:rPr lang="en-US" sz="1800" dirty="0">
                <a:solidFill>
                  <a:srgbClr val="0070C0"/>
                </a:solidFill>
              </a:rPr>
              <a:t>list remaining unlike categories – or categories &amp; characteristics)</a:t>
            </a:r>
          </a:p>
          <a:p>
            <a:endParaRPr lang="en-US" sz="2000" dirty="0"/>
          </a:p>
        </p:txBody>
      </p:sp>
      <p:sp>
        <p:nvSpPr>
          <p:cNvPr id="2" name="Rectangle 1"/>
          <p:cNvSpPr/>
          <p:nvPr/>
        </p:nvSpPr>
        <p:spPr bwMode="auto">
          <a:xfrm>
            <a:off x="5005633" y="5608950"/>
            <a:ext cx="3817856" cy="3205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Comic Sans MS" pitchFamily="-11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altLang="en-US" smtClean="0"/>
              <a:t>Content Enhancement</a:t>
            </a:r>
          </a:p>
        </p:txBody>
      </p:sp>
      <p:sp>
        <p:nvSpPr>
          <p:cNvPr id="11269" name="Rectangle 3"/>
          <p:cNvSpPr>
            <a:spLocks noGrp="1" noChangeArrowheads="1"/>
          </p:cNvSpPr>
          <p:nvPr>
            <p:ph idx="1"/>
          </p:nvPr>
        </p:nvSpPr>
        <p:spPr/>
        <p:txBody>
          <a:bodyPr/>
          <a:lstStyle/>
          <a:p>
            <a:pPr eaLnBrk="1" hangingPunct="1">
              <a:buFontTx/>
              <a:buNone/>
            </a:pPr>
            <a:r>
              <a:rPr lang="en-US" altLang="en-US" smtClean="0"/>
              <a:t>A way of teaching an academically diverse group of students in which:</a:t>
            </a:r>
          </a:p>
          <a:p>
            <a:pPr lvl="1" eaLnBrk="1" hangingPunct="1"/>
            <a:endParaRPr lang="en-US" altLang="en-US" smtClean="0"/>
          </a:p>
          <a:p>
            <a:pPr lvl="1" eaLnBrk="1" hangingPunct="1"/>
            <a:r>
              <a:rPr lang="en-US" altLang="en-US" smtClean="0"/>
              <a:t>Critical features of the content are selected and transformed in a manner that promotes student learning; and </a:t>
            </a:r>
          </a:p>
          <a:p>
            <a:pPr lvl="1" eaLnBrk="1" hangingPunct="1"/>
            <a:endParaRPr lang="en-US" altLang="en-US" smtClean="0"/>
          </a:p>
          <a:p>
            <a:pPr lvl="1" eaLnBrk="1" hangingPunct="1"/>
            <a:r>
              <a:rPr lang="en-US" altLang="en-US" smtClean="0"/>
              <a:t>Instruction is carried out in a partnership with students.</a:t>
            </a:r>
          </a:p>
        </p:txBody>
      </p:sp>
      <p:sp>
        <p:nvSpPr>
          <p:cNvPr id="1126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126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AF7910A-FD6D-4D2E-BB48-83C39A9F55D0}" type="slidenum">
              <a:rPr lang="en-US" altLang="en-US" sz="1000" smtClean="0">
                <a:solidFill>
                  <a:schemeClr val="accent2"/>
                </a:solidFill>
              </a:rPr>
              <a:pPr>
                <a:spcBef>
                  <a:spcPct val="0"/>
                </a:spcBef>
                <a:buFontTx/>
                <a:buNone/>
              </a:pPr>
              <a:t>3</a:t>
            </a:fld>
            <a:endParaRPr lang="en-US" altLang="en-US" sz="1000" smtClean="0">
              <a:solidFill>
                <a:schemeClr val="accent2"/>
              </a:solidFill>
            </a:endParaRPr>
          </a:p>
        </p:txBody>
      </p:sp>
      <p:pic>
        <p:nvPicPr>
          <p:cNvPr id="1127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37890"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24DA9569-4FAF-4674-AB0C-C1E55CF63081}" type="slidenum">
              <a:rPr lang="en-US" altLang="en-US" sz="1000" smtClean="0">
                <a:solidFill>
                  <a:schemeClr val="tx2"/>
                </a:solidFill>
                <a:latin typeface="Arial" panose="020B0604020202020204" pitchFamily="34" charset="0"/>
              </a:rPr>
              <a:pPr/>
              <a:t>30</a:t>
            </a:fld>
            <a:endParaRPr lang="en-US" altLang="en-US" sz="1000" smtClean="0">
              <a:solidFill>
                <a:schemeClr val="tx2"/>
              </a:solidFill>
              <a:latin typeface="Arial" panose="020B0604020202020204" pitchFamily="34" charset="0"/>
            </a:endParaRPr>
          </a:p>
        </p:txBody>
      </p:sp>
      <p:sp>
        <p:nvSpPr>
          <p:cNvPr id="37892" name="Line 8"/>
          <p:cNvSpPr>
            <a:spLocks noChangeShapeType="1"/>
          </p:cNvSpPr>
          <p:nvPr/>
        </p:nvSpPr>
        <p:spPr bwMode="auto">
          <a:xfrm>
            <a:off x="1243013" y="1595438"/>
            <a:ext cx="6375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3" name="Rectangle 9"/>
          <p:cNvSpPr>
            <a:spLocks noChangeArrowheads="1"/>
          </p:cNvSpPr>
          <p:nvPr/>
        </p:nvSpPr>
        <p:spPr bwMode="auto">
          <a:xfrm>
            <a:off x="1252538" y="1882775"/>
            <a:ext cx="4073525" cy="531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894" name="AutoShape 10"/>
          <p:cNvSpPr>
            <a:spLocks noChangeArrowheads="1"/>
          </p:cNvSpPr>
          <p:nvPr/>
        </p:nvSpPr>
        <p:spPr bwMode="auto">
          <a:xfrm>
            <a:off x="1263650" y="2568575"/>
            <a:ext cx="1954213" cy="542925"/>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895" name="AutoShape 11"/>
          <p:cNvSpPr>
            <a:spLocks noChangeArrowheads="1"/>
          </p:cNvSpPr>
          <p:nvPr/>
        </p:nvSpPr>
        <p:spPr bwMode="auto">
          <a:xfrm>
            <a:off x="3373438" y="2568575"/>
            <a:ext cx="1954212" cy="542925"/>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896" name="AutoShape 12"/>
          <p:cNvSpPr>
            <a:spLocks noChangeArrowheads="1"/>
          </p:cNvSpPr>
          <p:nvPr/>
        </p:nvSpPr>
        <p:spPr bwMode="auto">
          <a:xfrm flipH="1" flipV="1">
            <a:off x="2041525" y="3130550"/>
            <a:ext cx="296863" cy="257175"/>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897" name="AutoShape 13"/>
          <p:cNvSpPr>
            <a:spLocks noChangeArrowheads="1"/>
          </p:cNvSpPr>
          <p:nvPr/>
        </p:nvSpPr>
        <p:spPr bwMode="auto">
          <a:xfrm flipH="1" flipV="1">
            <a:off x="4254500" y="3141663"/>
            <a:ext cx="296863" cy="255587"/>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898" name="Rectangle 14"/>
          <p:cNvSpPr>
            <a:spLocks noChangeArrowheads="1"/>
          </p:cNvSpPr>
          <p:nvPr/>
        </p:nvSpPr>
        <p:spPr bwMode="auto">
          <a:xfrm>
            <a:off x="1252538" y="3417888"/>
            <a:ext cx="4094162" cy="1954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899" name="Line 15"/>
          <p:cNvSpPr>
            <a:spLocks noChangeShapeType="1"/>
          </p:cNvSpPr>
          <p:nvPr/>
        </p:nvSpPr>
        <p:spPr bwMode="auto">
          <a:xfrm>
            <a:off x="3300413" y="3459163"/>
            <a:ext cx="0" cy="18732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0" name="Rectangle 16"/>
          <p:cNvSpPr>
            <a:spLocks noChangeArrowheads="1"/>
          </p:cNvSpPr>
          <p:nvPr/>
        </p:nvSpPr>
        <p:spPr bwMode="auto">
          <a:xfrm>
            <a:off x="5602288" y="3422650"/>
            <a:ext cx="1965325" cy="1944688"/>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901" name="Text Box 26"/>
          <p:cNvSpPr txBox="1">
            <a:spLocks noChangeArrowheads="1"/>
          </p:cNvSpPr>
          <p:nvPr/>
        </p:nvSpPr>
        <p:spPr bwMode="auto">
          <a:xfrm>
            <a:off x="2438400" y="901700"/>
            <a:ext cx="417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3600" b="1">
                <a:latin typeface="Arial" panose="020B0604020202020204" pitchFamily="34" charset="0"/>
              </a:rPr>
              <a:t>Comparison Table</a:t>
            </a:r>
          </a:p>
        </p:txBody>
      </p:sp>
      <p:sp>
        <p:nvSpPr>
          <p:cNvPr id="37902" name="Text Box 27"/>
          <p:cNvSpPr txBox="1">
            <a:spLocks noChangeArrowheads="1"/>
          </p:cNvSpPr>
          <p:nvPr/>
        </p:nvSpPr>
        <p:spPr bwMode="auto">
          <a:xfrm>
            <a:off x="2339975" y="2627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sz="1400">
              <a:latin typeface="Times" panose="02020603050405020304" pitchFamily="18" charset="0"/>
            </a:endParaRPr>
          </a:p>
        </p:txBody>
      </p:sp>
      <p:grpSp>
        <p:nvGrpSpPr>
          <p:cNvPr id="37903" name="Group 28"/>
          <p:cNvGrpSpPr>
            <a:grpSpLocks/>
          </p:cNvGrpSpPr>
          <p:nvPr/>
        </p:nvGrpSpPr>
        <p:grpSpPr bwMode="auto">
          <a:xfrm>
            <a:off x="1833563" y="2573338"/>
            <a:ext cx="717550" cy="244475"/>
            <a:chOff x="4035" y="1125"/>
            <a:chExt cx="452" cy="154"/>
          </a:xfrm>
        </p:grpSpPr>
        <p:grpSp>
          <p:nvGrpSpPr>
            <p:cNvPr id="37938" name="Group 29"/>
            <p:cNvGrpSpPr>
              <a:grpSpLocks/>
            </p:cNvGrpSpPr>
            <p:nvPr/>
          </p:nvGrpSpPr>
          <p:grpSpPr bwMode="auto">
            <a:xfrm>
              <a:off x="4035" y="1154"/>
              <a:ext cx="76" cy="83"/>
              <a:chOff x="4035" y="1154"/>
              <a:chExt cx="76" cy="83"/>
            </a:xfrm>
          </p:grpSpPr>
          <p:sp>
            <p:nvSpPr>
              <p:cNvPr id="37940" name="Rectangle 30"/>
              <p:cNvSpPr>
                <a:spLocks noChangeArrowheads="1"/>
              </p:cNvSpPr>
              <p:nvPr/>
            </p:nvSpPr>
            <p:spPr bwMode="auto">
              <a:xfrm>
                <a:off x="4058" y="116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1</a:t>
                </a:r>
                <a:endParaRPr lang="en-US" altLang="en-US">
                  <a:latin typeface="Times" panose="02020603050405020304" pitchFamily="18" charset="0"/>
                </a:endParaRPr>
              </a:p>
            </p:txBody>
          </p:sp>
          <p:sp>
            <p:nvSpPr>
              <p:cNvPr id="37941" name="Oval 31"/>
              <p:cNvSpPr>
                <a:spLocks noChangeArrowheads="1"/>
              </p:cNvSpPr>
              <p:nvPr/>
            </p:nvSpPr>
            <p:spPr bwMode="auto">
              <a:xfrm>
                <a:off x="4035"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7939" name="Text Box 32"/>
            <p:cNvSpPr txBox="1">
              <a:spLocks noChangeArrowheads="1"/>
            </p:cNvSpPr>
            <p:nvPr/>
          </p:nvSpPr>
          <p:spPr bwMode="auto">
            <a:xfrm>
              <a:off x="4104"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7904" name="Group 33"/>
          <p:cNvGrpSpPr>
            <a:grpSpLocks/>
          </p:cNvGrpSpPr>
          <p:nvPr/>
        </p:nvGrpSpPr>
        <p:grpSpPr bwMode="auto">
          <a:xfrm>
            <a:off x="4005263" y="2573338"/>
            <a:ext cx="741362" cy="244475"/>
            <a:chOff x="5403" y="1125"/>
            <a:chExt cx="467" cy="154"/>
          </a:xfrm>
        </p:grpSpPr>
        <p:grpSp>
          <p:nvGrpSpPr>
            <p:cNvPr id="37934" name="Group 34"/>
            <p:cNvGrpSpPr>
              <a:grpSpLocks/>
            </p:cNvGrpSpPr>
            <p:nvPr/>
          </p:nvGrpSpPr>
          <p:grpSpPr bwMode="auto">
            <a:xfrm>
              <a:off x="5403" y="1154"/>
              <a:ext cx="76" cy="83"/>
              <a:chOff x="5403" y="1154"/>
              <a:chExt cx="76" cy="83"/>
            </a:xfrm>
          </p:grpSpPr>
          <p:sp>
            <p:nvSpPr>
              <p:cNvPr id="37936" name="Rectangle 35"/>
              <p:cNvSpPr>
                <a:spLocks noChangeArrowheads="1"/>
              </p:cNvSpPr>
              <p:nvPr/>
            </p:nvSpPr>
            <p:spPr bwMode="auto">
              <a:xfrm>
                <a:off x="5427" y="116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1</a:t>
                </a:r>
                <a:endParaRPr lang="en-US" altLang="en-US">
                  <a:latin typeface="Times" panose="02020603050405020304" pitchFamily="18" charset="0"/>
                </a:endParaRPr>
              </a:p>
            </p:txBody>
          </p:sp>
          <p:sp>
            <p:nvSpPr>
              <p:cNvPr id="37937" name="Oval 36"/>
              <p:cNvSpPr>
                <a:spLocks noChangeArrowheads="1"/>
              </p:cNvSpPr>
              <p:nvPr/>
            </p:nvSpPr>
            <p:spPr bwMode="auto">
              <a:xfrm>
                <a:off x="5403"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7935" name="Text Box 37"/>
            <p:cNvSpPr txBox="1">
              <a:spLocks noChangeArrowheads="1"/>
            </p:cNvSpPr>
            <p:nvPr/>
          </p:nvSpPr>
          <p:spPr bwMode="auto">
            <a:xfrm>
              <a:off x="5487"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37905" name="Group 38"/>
          <p:cNvGrpSpPr>
            <a:grpSpLocks/>
          </p:cNvGrpSpPr>
          <p:nvPr/>
        </p:nvGrpSpPr>
        <p:grpSpPr bwMode="auto">
          <a:xfrm>
            <a:off x="2844800" y="1924050"/>
            <a:ext cx="120650" cy="131763"/>
            <a:chOff x="4672" y="722"/>
            <a:chExt cx="76" cy="83"/>
          </a:xfrm>
        </p:grpSpPr>
        <p:sp>
          <p:nvSpPr>
            <p:cNvPr id="37932" name="Rectangle 39"/>
            <p:cNvSpPr>
              <a:spLocks noChangeArrowheads="1"/>
            </p:cNvSpPr>
            <p:nvPr/>
          </p:nvSpPr>
          <p:spPr bwMode="auto">
            <a:xfrm>
              <a:off x="4696" y="728"/>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2</a:t>
              </a:r>
              <a:endParaRPr lang="en-US" altLang="en-US">
                <a:latin typeface="Times" panose="02020603050405020304" pitchFamily="18" charset="0"/>
              </a:endParaRPr>
            </a:p>
          </p:txBody>
        </p:sp>
        <p:sp>
          <p:nvSpPr>
            <p:cNvPr id="37933" name="Oval 40"/>
            <p:cNvSpPr>
              <a:spLocks noChangeArrowheads="1"/>
            </p:cNvSpPr>
            <p:nvPr/>
          </p:nvSpPr>
          <p:spPr bwMode="auto">
            <a:xfrm>
              <a:off x="4672" y="722"/>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7906" name="Text Box 41"/>
          <p:cNvSpPr txBox="1">
            <a:spLocks noChangeArrowheads="1"/>
          </p:cNvSpPr>
          <p:nvPr/>
        </p:nvSpPr>
        <p:spPr bwMode="auto">
          <a:xfrm>
            <a:off x="2921000" y="1889125"/>
            <a:ext cx="1019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Overall Concept</a:t>
            </a:r>
          </a:p>
        </p:txBody>
      </p:sp>
      <p:grpSp>
        <p:nvGrpSpPr>
          <p:cNvPr id="37907" name="Group 42"/>
          <p:cNvGrpSpPr>
            <a:grpSpLocks/>
          </p:cNvGrpSpPr>
          <p:nvPr/>
        </p:nvGrpSpPr>
        <p:grpSpPr bwMode="auto">
          <a:xfrm>
            <a:off x="1724025" y="3476625"/>
            <a:ext cx="120650" cy="131763"/>
            <a:chOff x="3966" y="1694"/>
            <a:chExt cx="76" cy="83"/>
          </a:xfrm>
        </p:grpSpPr>
        <p:sp>
          <p:nvSpPr>
            <p:cNvPr id="37930" name="Rectangle 43"/>
            <p:cNvSpPr>
              <a:spLocks noChangeArrowheads="1"/>
            </p:cNvSpPr>
            <p:nvPr/>
          </p:nvSpPr>
          <p:spPr bwMode="auto">
            <a:xfrm>
              <a:off x="3989" y="170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3</a:t>
              </a:r>
              <a:endParaRPr lang="en-US" altLang="en-US">
                <a:latin typeface="Times" panose="02020603050405020304" pitchFamily="18" charset="0"/>
              </a:endParaRPr>
            </a:p>
          </p:txBody>
        </p:sp>
        <p:sp>
          <p:nvSpPr>
            <p:cNvPr id="37931" name="Oval 44"/>
            <p:cNvSpPr>
              <a:spLocks noChangeArrowheads="1"/>
            </p:cNvSpPr>
            <p:nvPr/>
          </p:nvSpPr>
          <p:spPr bwMode="auto">
            <a:xfrm>
              <a:off x="3966" y="1694"/>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7908" name="Text Box 45"/>
          <p:cNvSpPr txBox="1">
            <a:spLocks noChangeArrowheads="1"/>
          </p:cNvSpPr>
          <p:nvPr/>
        </p:nvSpPr>
        <p:spPr bwMode="auto">
          <a:xfrm>
            <a:off x="1800225" y="3430588"/>
            <a:ext cx="938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7909" name="Group 46"/>
          <p:cNvGrpSpPr>
            <a:grpSpLocks/>
          </p:cNvGrpSpPr>
          <p:nvPr/>
        </p:nvGrpSpPr>
        <p:grpSpPr bwMode="auto">
          <a:xfrm>
            <a:off x="3860800" y="3476625"/>
            <a:ext cx="119063" cy="131763"/>
            <a:chOff x="5312" y="1694"/>
            <a:chExt cx="75" cy="83"/>
          </a:xfrm>
        </p:grpSpPr>
        <p:sp>
          <p:nvSpPr>
            <p:cNvPr id="37928" name="Rectangle 47"/>
            <p:cNvSpPr>
              <a:spLocks noChangeArrowheads="1"/>
            </p:cNvSpPr>
            <p:nvPr/>
          </p:nvSpPr>
          <p:spPr bwMode="auto">
            <a:xfrm>
              <a:off x="5334" y="170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3</a:t>
              </a:r>
              <a:endParaRPr lang="en-US" altLang="en-US">
                <a:latin typeface="Times" panose="02020603050405020304" pitchFamily="18" charset="0"/>
              </a:endParaRPr>
            </a:p>
          </p:txBody>
        </p:sp>
        <p:sp>
          <p:nvSpPr>
            <p:cNvPr id="37929" name="Oval 48"/>
            <p:cNvSpPr>
              <a:spLocks noChangeArrowheads="1"/>
            </p:cNvSpPr>
            <p:nvPr/>
          </p:nvSpPr>
          <p:spPr bwMode="auto">
            <a:xfrm>
              <a:off x="5312" y="1694"/>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7910" name="Text Box 49"/>
          <p:cNvSpPr txBox="1">
            <a:spLocks noChangeArrowheads="1"/>
          </p:cNvSpPr>
          <p:nvPr/>
        </p:nvSpPr>
        <p:spPr bwMode="auto">
          <a:xfrm>
            <a:off x="3937000" y="3430588"/>
            <a:ext cx="938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37911" name="Group 54"/>
          <p:cNvGrpSpPr>
            <a:grpSpLocks/>
          </p:cNvGrpSpPr>
          <p:nvPr/>
        </p:nvGrpSpPr>
        <p:grpSpPr bwMode="auto">
          <a:xfrm>
            <a:off x="6183313" y="3489325"/>
            <a:ext cx="119062" cy="131763"/>
            <a:chOff x="6775" y="1702"/>
            <a:chExt cx="75" cy="83"/>
          </a:xfrm>
        </p:grpSpPr>
        <p:sp>
          <p:nvSpPr>
            <p:cNvPr id="37926" name="Rectangle 55"/>
            <p:cNvSpPr>
              <a:spLocks noChangeArrowheads="1"/>
            </p:cNvSpPr>
            <p:nvPr/>
          </p:nvSpPr>
          <p:spPr bwMode="auto">
            <a:xfrm>
              <a:off x="6797" y="1708"/>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9</a:t>
              </a:r>
              <a:endParaRPr lang="en-US" altLang="en-US">
                <a:latin typeface="Times" panose="02020603050405020304" pitchFamily="18" charset="0"/>
              </a:endParaRPr>
            </a:p>
          </p:txBody>
        </p:sp>
        <p:sp>
          <p:nvSpPr>
            <p:cNvPr id="37927" name="Oval 56"/>
            <p:cNvSpPr>
              <a:spLocks noChangeArrowheads="1"/>
            </p:cNvSpPr>
            <p:nvPr/>
          </p:nvSpPr>
          <p:spPr bwMode="auto">
            <a:xfrm>
              <a:off x="6775" y="1702"/>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37912" name="Text Box 57"/>
          <p:cNvSpPr txBox="1">
            <a:spLocks noChangeArrowheads="1"/>
          </p:cNvSpPr>
          <p:nvPr/>
        </p:nvSpPr>
        <p:spPr bwMode="auto">
          <a:xfrm>
            <a:off x="6284913" y="3443288"/>
            <a:ext cx="741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Extensions</a:t>
            </a:r>
          </a:p>
        </p:txBody>
      </p:sp>
      <p:sp>
        <p:nvSpPr>
          <p:cNvPr id="37913" name="Text Box 58"/>
          <p:cNvSpPr txBox="1">
            <a:spLocks noChangeArrowheads="1"/>
          </p:cNvSpPr>
          <p:nvPr/>
        </p:nvSpPr>
        <p:spPr bwMode="auto">
          <a:xfrm>
            <a:off x="5716588" y="1820863"/>
            <a:ext cx="21828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1000">
                <a:latin typeface="Times" panose="02020603050405020304" pitchFamily="18" charset="0"/>
              </a:rPr>
              <a:t>Communicate Targeted Concepts</a:t>
            </a:r>
          </a:p>
          <a:p>
            <a:pPr>
              <a:lnSpc>
                <a:spcPct val="60000"/>
              </a:lnSpc>
              <a:spcBef>
                <a:spcPct val="50000"/>
              </a:spcBef>
            </a:pPr>
            <a:r>
              <a:rPr lang="en-US" altLang="en-US" sz="1000">
                <a:latin typeface="Times" panose="02020603050405020304" pitchFamily="18" charset="0"/>
              </a:rPr>
              <a:t>Obtain the Overall Concepts</a:t>
            </a:r>
          </a:p>
          <a:p>
            <a:pPr>
              <a:lnSpc>
                <a:spcPct val="60000"/>
              </a:lnSpc>
              <a:spcBef>
                <a:spcPct val="50000"/>
              </a:spcBef>
            </a:pPr>
            <a:r>
              <a:rPr lang="en-US" altLang="en-US" sz="1000">
                <a:latin typeface="Times" panose="02020603050405020304" pitchFamily="18" charset="0"/>
              </a:rPr>
              <a:t>Make lists of Known Characteristics</a:t>
            </a:r>
          </a:p>
          <a:p>
            <a:pPr>
              <a:lnSpc>
                <a:spcPct val="60000"/>
              </a:lnSpc>
              <a:spcBef>
                <a:spcPct val="50000"/>
              </a:spcBef>
            </a:pPr>
            <a:r>
              <a:rPr lang="en-US" altLang="en-US" sz="1000">
                <a:latin typeface="Times" panose="02020603050405020304" pitchFamily="18" charset="0"/>
              </a:rPr>
              <a:t>Pin down Like Characteristics</a:t>
            </a:r>
          </a:p>
          <a:p>
            <a:pPr>
              <a:lnSpc>
                <a:spcPct val="60000"/>
              </a:lnSpc>
              <a:spcBef>
                <a:spcPct val="50000"/>
              </a:spcBef>
            </a:pPr>
            <a:r>
              <a:rPr lang="en-US" altLang="en-US" sz="1000">
                <a:latin typeface="Times" panose="02020603050405020304" pitchFamily="18" charset="0"/>
              </a:rPr>
              <a:t>Assemble Like Categories</a:t>
            </a:r>
          </a:p>
          <a:p>
            <a:pPr>
              <a:lnSpc>
                <a:spcPct val="60000"/>
              </a:lnSpc>
              <a:spcBef>
                <a:spcPct val="50000"/>
              </a:spcBef>
            </a:pPr>
            <a:r>
              <a:rPr lang="en-US" altLang="en-US" sz="1000">
                <a:latin typeface="Times" panose="02020603050405020304" pitchFamily="18" charset="0"/>
              </a:rPr>
              <a:t>Record Unlike Characteristics</a:t>
            </a:r>
          </a:p>
          <a:p>
            <a:pPr>
              <a:lnSpc>
                <a:spcPct val="60000"/>
              </a:lnSpc>
              <a:spcBef>
                <a:spcPct val="50000"/>
              </a:spcBef>
            </a:pPr>
            <a:r>
              <a:rPr lang="en-US" altLang="en-US" sz="1000">
                <a:latin typeface="Times" panose="02020603050405020304" pitchFamily="18" charset="0"/>
              </a:rPr>
              <a:t>Identify Unlike Categories</a:t>
            </a:r>
          </a:p>
          <a:p>
            <a:pPr>
              <a:lnSpc>
                <a:spcPct val="60000"/>
              </a:lnSpc>
              <a:spcBef>
                <a:spcPct val="50000"/>
              </a:spcBef>
            </a:pPr>
            <a:r>
              <a:rPr lang="en-US" altLang="en-US" sz="1000">
                <a:latin typeface="Times" panose="02020603050405020304" pitchFamily="18" charset="0"/>
              </a:rPr>
              <a:t>Nail Down a Summary</a:t>
            </a:r>
          </a:p>
          <a:p>
            <a:pPr>
              <a:lnSpc>
                <a:spcPct val="60000"/>
              </a:lnSpc>
              <a:spcBef>
                <a:spcPct val="50000"/>
              </a:spcBef>
            </a:pPr>
            <a:r>
              <a:rPr lang="en-US" altLang="en-US" sz="1000">
                <a:latin typeface="Times" panose="02020603050405020304" pitchFamily="18" charset="0"/>
              </a:rPr>
              <a:t>Go Beyond the Basics</a:t>
            </a:r>
          </a:p>
        </p:txBody>
      </p:sp>
      <p:sp>
        <p:nvSpPr>
          <p:cNvPr id="37914" name="Text Box 59"/>
          <p:cNvSpPr txBox="1">
            <a:spLocks noChangeArrowheads="1"/>
          </p:cNvSpPr>
          <p:nvPr/>
        </p:nvSpPr>
        <p:spPr bwMode="auto">
          <a:xfrm>
            <a:off x="5481638" y="1746250"/>
            <a:ext cx="3524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sz="1400" b="1">
                <a:latin typeface="Times" panose="02020603050405020304" pitchFamily="18" charset="0"/>
              </a:rPr>
              <a:t>C</a:t>
            </a:r>
          </a:p>
          <a:p>
            <a:pPr>
              <a:lnSpc>
                <a:spcPct val="80000"/>
              </a:lnSpc>
            </a:pPr>
            <a:r>
              <a:rPr lang="en-US" altLang="en-US" sz="1400" b="1">
                <a:latin typeface="Times" panose="02020603050405020304" pitchFamily="18" charset="0"/>
              </a:rPr>
              <a:t>O</a:t>
            </a:r>
          </a:p>
          <a:p>
            <a:pPr>
              <a:lnSpc>
                <a:spcPct val="80000"/>
              </a:lnSpc>
            </a:pPr>
            <a:r>
              <a:rPr lang="en-US" altLang="en-US" sz="1400" b="1">
                <a:latin typeface="Times" panose="02020603050405020304" pitchFamily="18" charset="0"/>
              </a:rPr>
              <a:t>M</a:t>
            </a:r>
          </a:p>
          <a:p>
            <a:pPr>
              <a:lnSpc>
                <a:spcPct val="80000"/>
              </a:lnSpc>
            </a:pPr>
            <a:r>
              <a:rPr lang="en-US" altLang="en-US" sz="1400" b="1">
                <a:latin typeface="Times" panose="02020603050405020304" pitchFamily="18" charset="0"/>
              </a:rPr>
              <a:t>P</a:t>
            </a:r>
          </a:p>
          <a:p>
            <a:pPr>
              <a:lnSpc>
                <a:spcPct val="80000"/>
              </a:lnSpc>
            </a:pPr>
            <a:r>
              <a:rPr lang="en-US" altLang="en-US" sz="1400" b="1">
                <a:latin typeface="Times" panose="02020603050405020304" pitchFamily="18" charset="0"/>
              </a:rPr>
              <a:t>A</a:t>
            </a:r>
          </a:p>
          <a:p>
            <a:pPr>
              <a:lnSpc>
                <a:spcPct val="80000"/>
              </a:lnSpc>
            </a:pPr>
            <a:r>
              <a:rPr lang="en-US" altLang="en-US" sz="1400" b="1">
                <a:latin typeface="Times" panose="02020603050405020304" pitchFamily="18" charset="0"/>
              </a:rPr>
              <a:t>R</a:t>
            </a:r>
          </a:p>
          <a:p>
            <a:pPr>
              <a:lnSpc>
                <a:spcPct val="80000"/>
              </a:lnSpc>
            </a:pPr>
            <a:r>
              <a:rPr lang="en-US" altLang="en-US" sz="1400" b="1">
                <a:latin typeface="Times" panose="02020603050405020304" pitchFamily="18" charset="0"/>
              </a:rPr>
              <a:t>I</a:t>
            </a:r>
          </a:p>
          <a:p>
            <a:pPr>
              <a:lnSpc>
                <a:spcPct val="80000"/>
              </a:lnSpc>
            </a:pPr>
            <a:r>
              <a:rPr lang="en-US" altLang="en-US" sz="1400" b="1">
                <a:latin typeface="Times" panose="02020603050405020304" pitchFamily="18" charset="0"/>
              </a:rPr>
              <a:t>N</a:t>
            </a:r>
          </a:p>
          <a:p>
            <a:pPr>
              <a:lnSpc>
                <a:spcPct val="80000"/>
              </a:lnSpc>
            </a:pPr>
            <a:r>
              <a:rPr lang="en-US" altLang="en-US" sz="1400" b="1">
                <a:latin typeface="Times" panose="02020603050405020304" pitchFamily="18" charset="0"/>
              </a:rPr>
              <a:t>G</a:t>
            </a:r>
          </a:p>
        </p:txBody>
      </p:sp>
      <p:sp>
        <p:nvSpPr>
          <p:cNvPr id="37915" name="Text Box 82"/>
          <p:cNvSpPr txBox="1">
            <a:spLocks noChangeArrowheads="1"/>
          </p:cNvSpPr>
          <p:nvPr/>
        </p:nvSpPr>
        <p:spPr bwMode="auto">
          <a:xfrm>
            <a:off x="2551113" y="2036763"/>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VERTEBRATES</a:t>
            </a:r>
          </a:p>
        </p:txBody>
      </p:sp>
      <p:sp>
        <p:nvSpPr>
          <p:cNvPr id="37916" name="Text Box 83"/>
          <p:cNvSpPr txBox="1">
            <a:spLocks noChangeArrowheads="1"/>
          </p:cNvSpPr>
          <p:nvPr/>
        </p:nvSpPr>
        <p:spPr bwMode="auto">
          <a:xfrm>
            <a:off x="3883025" y="2709863"/>
            <a:ext cx="1014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Mammals</a:t>
            </a:r>
          </a:p>
        </p:txBody>
      </p:sp>
      <p:sp>
        <p:nvSpPr>
          <p:cNvPr id="37917" name="Text Box 84"/>
          <p:cNvSpPr txBox="1">
            <a:spLocks noChangeArrowheads="1"/>
          </p:cNvSpPr>
          <p:nvPr/>
        </p:nvSpPr>
        <p:spPr bwMode="auto">
          <a:xfrm>
            <a:off x="1887538" y="2689225"/>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Birds</a:t>
            </a:r>
          </a:p>
        </p:txBody>
      </p:sp>
      <p:sp>
        <p:nvSpPr>
          <p:cNvPr id="37918" name="Text Box 85"/>
          <p:cNvSpPr txBox="1">
            <a:spLocks noChangeArrowheads="1"/>
          </p:cNvSpPr>
          <p:nvPr/>
        </p:nvSpPr>
        <p:spPr bwMode="auto">
          <a:xfrm>
            <a:off x="1279525" y="3638550"/>
            <a:ext cx="19907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Feathers</a:t>
            </a:r>
          </a:p>
          <a:p>
            <a:r>
              <a:rPr lang="en-US" altLang="en-US" sz="1400">
                <a:latin typeface="Sand" pitchFamily="-48" charset="0"/>
              </a:rPr>
              <a:t>Backbone</a:t>
            </a:r>
          </a:p>
          <a:p>
            <a:r>
              <a:rPr lang="en-US" altLang="en-US" sz="1400">
                <a:latin typeface="Sand" pitchFamily="-48" charset="0"/>
              </a:rPr>
              <a:t>Young hatch from </a:t>
            </a:r>
          </a:p>
          <a:p>
            <a:r>
              <a:rPr lang="en-US" altLang="en-US" sz="1400">
                <a:latin typeface="Sand" pitchFamily="-48" charset="0"/>
              </a:rPr>
              <a:t>  eggs</a:t>
            </a:r>
          </a:p>
        </p:txBody>
      </p:sp>
      <p:sp>
        <p:nvSpPr>
          <p:cNvPr id="37919" name="Text Box 86"/>
          <p:cNvSpPr txBox="1">
            <a:spLocks noChangeArrowheads="1"/>
          </p:cNvSpPr>
          <p:nvPr/>
        </p:nvSpPr>
        <p:spPr bwMode="auto">
          <a:xfrm>
            <a:off x="3276600" y="3582988"/>
            <a:ext cx="20955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Hair</a:t>
            </a:r>
          </a:p>
          <a:p>
            <a:r>
              <a:rPr lang="en-US" altLang="en-US" sz="1400">
                <a:latin typeface="Sand" pitchFamily="-48" charset="0"/>
              </a:rPr>
              <a:t>Backbone</a:t>
            </a:r>
          </a:p>
          <a:p>
            <a:r>
              <a:rPr lang="en-US" altLang="en-US" sz="1400">
                <a:latin typeface="Sand" pitchFamily="-48" charset="0"/>
              </a:rPr>
              <a:t>Most young born </a:t>
            </a:r>
          </a:p>
          <a:p>
            <a:r>
              <a:rPr lang="en-US" altLang="en-US" sz="1400">
                <a:latin typeface="Sand" pitchFamily="-48" charset="0"/>
              </a:rPr>
              <a:t>  live</a:t>
            </a:r>
          </a:p>
        </p:txBody>
      </p:sp>
      <p:sp>
        <p:nvSpPr>
          <p:cNvPr id="37920" name="Text Box 87"/>
          <p:cNvSpPr txBox="1">
            <a:spLocks noChangeArrowheads="1"/>
          </p:cNvSpPr>
          <p:nvPr/>
        </p:nvSpPr>
        <p:spPr bwMode="auto">
          <a:xfrm>
            <a:off x="5657850" y="3605213"/>
            <a:ext cx="178593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Explore how many heart chambers birds and mammals have, and enter the information on the table</a:t>
            </a:r>
          </a:p>
        </p:txBody>
      </p:sp>
      <p:grpSp>
        <p:nvGrpSpPr>
          <p:cNvPr id="37921" name="Group 116"/>
          <p:cNvGrpSpPr>
            <a:grpSpLocks/>
          </p:cNvGrpSpPr>
          <p:nvPr/>
        </p:nvGrpSpPr>
        <p:grpSpPr bwMode="auto">
          <a:xfrm>
            <a:off x="1206500" y="2106613"/>
            <a:ext cx="6403975" cy="4181474"/>
            <a:chOff x="760" y="1327"/>
            <a:chExt cx="4034" cy="2634"/>
          </a:xfrm>
        </p:grpSpPr>
        <p:sp>
          <p:nvSpPr>
            <p:cNvPr id="37923" name="Rectangle 117"/>
            <p:cNvSpPr>
              <a:spLocks noChangeArrowheads="1"/>
            </p:cNvSpPr>
            <p:nvPr/>
          </p:nvSpPr>
          <p:spPr bwMode="auto">
            <a:xfrm>
              <a:off x="3508" y="2143"/>
              <a:ext cx="1286" cy="125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37924" name="Line 118"/>
            <p:cNvSpPr>
              <a:spLocks noChangeShapeType="1"/>
            </p:cNvSpPr>
            <p:nvPr/>
          </p:nvSpPr>
          <p:spPr bwMode="auto">
            <a:xfrm flipH="1">
              <a:off x="2918" y="2527"/>
              <a:ext cx="587" cy="69"/>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5" name="Rectangle 119"/>
            <p:cNvSpPr>
              <a:spLocks noChangeArrowheads="1"/>
            </p:cNvSpPr>
            <p:nvPr/>
          </p:nvSpPr>
          <p:spPr bwMode="auto">
            <a:xfrm>
              <a:off x="760" y="1327"/>
              <a:ext cx="2243" cy="2634"/>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dirty="0">
                  <a:latin typeface="Arial" panose="020B0604020202020204" pitchFamily="34" charset="0"/>
                </a:rPr>
                <a:t>9.  Extensions</a:t>
              </a:r>
            </a:p>
            <a:p>
              <a:endParaRPr lang="en-US" altLang="en-US" sz="1000" dirty="0">
                <a:latin typeface="Arial" panose="020B0604020202020204" pitchFamily="34" charset="0"/>
              </a:endParaRPr>
            </a:p>
            <a:p>
              <a:r>
                <a:rPr lang="en-US" altLang="en-US" sz="2000" dirty="0">
                  <a:latin typeface="Arial" panose="020B0604020202020204" pitchFamily="34" charset="0"/>
                </a:rPr>
                <a:t>An assignment on key</a:t>
              </a:r>
            </a:p>
            <a:p>
              <a:r>
                <a:rPr lang="en-US" altLang="en-US" sz="2000" dirty="0">
                  <a:latin typeface="Arial" panose="020B0604020202020204" pitchFamily="34" charset="0"/>
                </a:rPr>
                <a:t>information related to the</a:t>
              </a:r>
            </a:p>
            <a:p>
              <a:r>
                <a:rPr lang="en-US" altLang="en-US" sz="2000" dirty="0">
                  <a:latin typeface="Arial" panose="020B0604020202020204" pitchFamily="34" charset="0"/>
                </a:rPr>
                <a:t>targeted concepts that</a:t>
              </a:r>
            </a:p>
            <a:p>
              <a:r>
                <a:rPr lang="en-US" altLang="en-US" sz="2000" dirty="0">
                  <a:latin typeface="Arial" panose="020B0604020202020204" pitchFamily="34" charset="0"/>
                </a:rPr>
                <a:t>prompts further exploration</a:t>
              </a:r>
            </a:p>
            <a:p>
              <a:r>
                <a:rPr lang="en-US" altLang="en-US" sz="2000" dirty="0">
                  <a:latin typeface="Arial" panose="020B0604020202020204" pitchFamily="34" charset="0"/>
                </a:rPr>
                <a:t>or study</a:t>
              </a:r>
              <a:r>
                <a:rPr lang="en-US" altLang="en-US" sz="2000" dirty="0" smtClean="0">
                  <a:latin typeface="Arial" panose="020B0604020202020204" pitchFamily="34" charset="0"/>
                </a:rPr>
                <a:t>.</a:t>
              </a:r>
            </a:p>
            <a:p>
              <a:endParaRPr lang="en-US" altLang="en-US" sz="1000" dirty="0" smtClean="0">
                <a:latin typeface="Arial" panose="020B0604020202020204" pitchFamily="34" charset="0"/>
              </a:endParaRPr>
            </a:p>
            <a:p>
              <a:r>
                <a:rPr lang="en-US" altLang="en-US" sz="2000" dirty="0" smtClean="0">
                  <a:latin typeface="Arial" panose="020B0604020202020204" pitchFamily="34" charset="0"/>
                </a:rPr>
                <a:t>Examples: </a:t>
              </a:r>
            </a:p>
            <a:p>
              <a:pPr marL="342900" indent="-342900">
                <a:buFont typeface="Arial" panose="020B0604020202020204" pitchFamily="34" charset="0"/>
                <a:buChar char="•"/>
              </a:pPr>
              <a:r>
                <a:rPr lang="en-US" altLang="en-US" sz="2000" dirty="0" smtClean="0">
                  <a:latin typeface="Arial" panose="020B0604020202020204" pitchFamily="34" charset="0"/>
                </a:rPr>
                <a:t>Cooperative activity</a:t>
              </a:r>
            </a:p>
            <a:p>
              <a:pPr marL="342900" indent="-342900">
                <a:buFont typeface="Arial" panose="020B0604020202020204" pitchFamily="34" charset="0"/>
                <a:buChar char="•"/>
              </a:pPr>
              <a:r>
                <a:rPr lang="en-US" altLang="en-US" sz="2000" dirty="0" smtClean="0">
                  <a:latin typeface="Arial" panose="020B0604020202020204" pitchFamily="34" charset="0"/>
                </a:rPr>
                <a:t>Individual assignment</a:t>
              </a:r>
            </a:p>
            <a:p>
              <a:pPr marL="342900" indent="-342900">
                <a:buFont typeface="Arial" panose="020B0604020202020204" pitchFamily="34" charset="0"/>
                <a:buChar char="•"/>
              </a:pPr>
              <a:r>
                <a:rPr lang="en-US" altLang="en-US" sz="2000" dirty="0" smtClean="0">
                  <a:latin typeface="Arial" panose="020B0604020202020204" pitchFamily="34" charset="0"/>
                </a:rPr>
                <a:t>Current event</a:t>
              </a:r>
            </a:p>
            <a:p>
              <a:pPr marL="342900" indent="-342900">
                <a:buFont typeface="Arial" panose="020B0604020202020204" pitchFamily="34" charset="0"/>
                <a:buChar char="•"/>
              </a:pPr>
              <a:r>
                <a:rPr lang="en-US" altLang="en-US" sz="2000" dirty="0" smtClean="0">
                  <a:latin typeface="Arial" panose="020B0604020202020204" pitchFamily="34" charset="0"/>
                </a:rPr>
                <a:t>Practical application</a:t>
              </a:r>
            </a:p>
            <a:p>
              <a:pPr marL="342900" indent="-342900">
                <a:buFont typeface="Arial" panose="020B0604020202020204" pitchFamily="34" charset="0"/>
                <a:buChar char="•"/>
              </a:pPr>
              <a:r>
                <a:rPr lang="en-US" altLang="en-US" sz="2000" dirty="0" smtClean="0">
                  <a:latin typeface="Arial" panose="020B0604020202020204" pitchFamily="34" charset="0"/>
                </a:rPr>
                <a:t>Next assignment</a:t>
              </a:r>
              <a:endParaRPr lang="en-US" altLang="en-US" sz="2000" dirty="0">
                <a:latin typeface="Arial" panose="020B0604020202020204" pitchFamily="34" charset="0"/>
              </a:endParaRPr>
            </a:p>
          </p:txBody>
        </p:sp>
      </p:grpSp>
      <p:pic>
        <p:nvPicPr>
          <p:cNvPr id="37922"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4" name="Picture 8" descr="http://www.kimballstock.com/pix/PUP/08/PUP_08_YT0001_01_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416" y="801050"/>
            <a:ext cx="4857750"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4294967295"/>
          </p:nvPr>
        </p:nvSpPr>
        <p:spPr>
          <a:xfrm>
            <a:off x="420413" y="6529552"/>
            <a:ext cx="3810000" cy="228600"/>
          </a:xfrm>
          <a:prstGeom prst="rect">
            <a:avLst/>
          </a:prstGeom>
        </p:spPr>
        <p:txBody>
          <a:bodyPr/>
          <a:lstStyle/>
          <a:p>
            <a:pPr>
              <a:defRPr/>
            </a:pPr>
            <a:r>
              <a:rPr lang="en-US" altLang="en-US" dirty="0"/>
              <a:t>University of Kansas</a:t>
            </a:r>
          </a:p>
          <a:p>
            <a:pPr>
              <a:defRPr/>
            </a:pPr>
            <a:r>
              <a:rPr lang="en-US" altLang="en-US" dirty="0"/>
              <a:t>Adapted by Debby Mossburg 2015</a:t>
            </a:r>
            <a:endParaRPr lang="en-US" altLang="en-US" dirty="0"/>
          </a:p>
        </p:txBody>
      </p:sp>
      <p:sp>
        <p:nvSpPr>
          <p:cNvPr id="2" name="Slide Number Placeholder 1"/>
          <p:cNvSpPr>
            <a:spLocks noGrp="1"/>
          </p:cNvSpPr>
          <p:nvPr>
            <p:ph type="sldNum" sz="quarter" idx="4294967295"/>
          </p:nvPr>
        </p:nvSpPr>
        <p:spPr>
          <a:xfrm>
            <a:off x="7580091" y="5960533"/>
            <a:ext cx="395510" cy="279400"/>
          </a:xfrm>
          <a:prstGeom prst="rect">
            <a:avLst/>
          </a:prstGeom>
        </p:spPr>
        <p:txBody>
          <a:bodyPr/>
          <a:lstStyle/>
          <a:p>
            <a:pPr>
              <a:defRPr/>
            </a:pPr>
            <a:fld id="{08E8BB9E-487C-4527-AA97-74674DB42976}" type="slidenum">
              <a:rPr lang="en-US" altLang="en-US" smtClean="0"/>
              <a:pPr>
                <a:defRPr/>
              </a:pPr>
              <a:t>31</a:t>
            </a:fld>
            <a:endParaRPr lang="en-US" altLang="en-US"/>
          </a:p>
        </p:txBody>
      </p:sp>
      <p:pic>
        <p:nvPicPr>
          <p:cNvPr id="126978" name="Picture 2" descr="http://musclefactorxreviewed.net/wp-content/uploads/2013/03/try-now-butt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06" y="3387840"/>
            <a:ext cx="7359241" cy="260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pPr eaLnBrk="1" hangingPunct="1">
              <a:lnSpc>
                <a:spcPct val="80000"/>
              </a:lnSpc>
            </a:pPr>
            <a:r>
              <a:rPr lang="en-US" altLang="en-US" smtClean="0"/>
              <a:t>Questions to Aid the</a:t>
            </a:r>
            <a:br>
              <a:rPr lang="en-US" altLang="en-US" smtClean="0"/>
            </a:br>
            <a:r>
              <a:rPr lang="en-US" altLang="en-US" smtClean="0"/>
              <a:t>Concept Selection Process</a:t>
            </a:r>
          </a:p>
        </p:txBody>
      </p:sp>
      <p:sp>
        <p:nvSpPr>
          <p:cNvPr id="47109" name="Rectangle 5"/>
          <p:cNvSpPr>
            <a:spLocks noGrp="1" noChangeArrowheads="1"/>
          </p:cNvSpPr>
          <p:nvPr>
            <p:ph idx="1"/>
          </p:nvPr>
        </p:nvSpPr>
        <p:spPr/>
        <p:txBody>
          <a:bodyPr/>
          <a:lstStyle/>
          <a:p>
            <a:pPr eaLnBrk="1" hangingPunct="1"/>
            <a:r>
              <a:rPr lang="en-US" altLang="en-US" smtClean="0"/>
              <a:t>Abstractness</a:t>
            </a:r>
          </a:p>
          <a:p>
            <a:pPr lvl="1" eaLnBrk="1" hangingPunct="1">
              <a:buFontTx/>
              <a:buNone/>
            </a:pPr>
            <a:r>
              <a:rPr lang="en-US" altLang="en-US" smtClean="0"/>
              <a:t>	Which concepts are abstract and, therefore, especially difficult to understand?</a:t>
            </a:r>
          </a:p>
          <a:p>
            <a:pPr lvl="1" eaLnBrk="1" hangingPunct="1">
              <a:buFontTx/>
              <a:buNone/>
            </a:pPr>
            <a:endParaRPr lang="en-US" altLang="en-US" smtClean="0"/>
          </a:p>
          <a:p>
            <a:pPr eaLnBrk="1" hangingPunct="1"/>
            <a:r>
              <a:rPr lang="en-US" altLang="en-US" smtClean="0"/>
              <a:t>Organization</a:t>
            </a:r>
          </a:p>
          <a:p>
            <a:pPr lvl="1" eaLnBrk="1" hangingPunct="1">
              <a:buFontTx/>
              <a:buNone/>
            </a:pPr>
            <a:r>
              <a:rPr lang="en-US" altLang="en-US" smtClean="0"/>
              <a:t>	Which pairs or groups of concepts are critical to the understanding of other concepts?</a:t>
            </a:r>
          </a:p>
        </p:txBody>
      </p:sp>
      <p:sp>
        <p:nvSpPr>
          <p:cNvPr id="47107" name="Footer Placeholder 4"/>
          <p:cNvSpPr>
            <a:spLocks noGrp="1"/>
          </p:cNvSpPr>
          <p:nvPr>
            <p:ph type="ftr" sz="quarter" idx="4294967295"/>
          </p:nvPr>
        </p:nvSpPr>
        <p:spPr>
          <a:xfrm>
            <a:off x="550667" y="6046826"/>
            <a:ext cx="3810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dirty="0" smtClean="0">
                <a:solidFill>
                  <a:schemeClr val="accent2"/>
                </a:solidFill>
              </a:rPr>
              <a:t>University of Kansas Center for Research on Learning  2006</a:t>
            </a:r>
          </a:p>
        </p:txBody>
      </p:sp>
      <p:sp>
        <p:nvSpPr>
          <p:cNvPr id="4710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8AECF10-23D2-4D33-93F5-C3115168AB19}" type="slidenum">
              <a:rPr lang="en-US" altLang="en-US" sz="1000" smtClean="0">
                <a:solidFill>
                  <a:schemeClr val="accent2"/>
                </a:solidFill>
              </a:rPr>
              <a:pPr>
                <a:spcBef>
                  <a:spcPct val="0"/>
                </a:spcBef>
                <a:buFontTx/>
                <a:buNone/>
              </a:pPr>
              <a:t>32</a:t>
            </a:fld>
            <a:endParaRPr lang="en-US" altLang="en-US" sz="1000" smtClean="0">
              <a:solidFill>
                <a:schemeClr val="accent2"/>
              </a:solidFill>
            </a:endParaRPr>
          </a:p>
        </p:txBody>
      </p:sp>
      <p:pic>
        <p:nvPicPr>
          <p:cNvPr id="4711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1026"/>
          <p:cNvSpPr>
            <a:spLocks noGrp="1" noChangeArrowheads="1"/>
          </p:cNvSpPr>
          <p:nvPr>
            <p:ph type="title"/>
          </p:nvPr>
        </p:nvSpPr>
        <p:spPr/>
        <p:txBody>
          <a:bodyPr/>
          <a:lstStyle/>
          <a:p>
            <a:pPr eaLnBrk="1" hangingPunct="1">
              <a:lnSpc>
                <a:spcPct val="80000"/>
              </a:lnSpc>
            </a:pPr>
            <a:r>
              <a:rPr lang="en-US" altLang="en-US" smtClean="0"/>
              <a:t>Questions to Aid the</a:t>
            </a:r>
            <a:br>
              <a:rPr lang="en-US" altLang="en-US" smtClean="0"/>
            </a:br>
            <a:r>
              <a:rPr lang="en-US" altLang="en-US" smtClean="0"/>
              <a:t>Concept Selection Process</a:t>
            </a:r>
          </a:p>
        </p:txBody>
      </p:sp>
      <p:sp>
        <p:nvSpPr>
          <p:cNvPr id="48133" name="Rectangle 1027"/>
          <p:cNvSpPr>
            <a:spLocks noGrp="1" noChangeArrowheads="1"/>
          </p:cNvSpPr>
          <p:nvPr>
            <p:ph idx="1"/>
          </p:nvPr>
        </p:nvSpPr>
        <p:spPr/>
        <p:txBody>
          <a:bodyPr/>
          <a:lstStyle/>
          <a:p>
            <a:pPr eaLnBrk="1" hangingPunct="1"/>
            <a:r>
              <a:rPr lang="en-US" altLang="en-US" smtClean="0"/>
              <a:t>Relevance</a:t>
            </a:r>
          </a:p>
          <a:p>
            <a:pPr lvl="1" eaLnBrk="1" hangingPunct="1">
              <a:buFontTx/>
              <a:buNone/>
            </a:pPr>
            <a:r>
              <a:rPr lang="en-US" altLang="en-US" smtClean="0"/>
              <a:t>	Which related concepts are so important that the students must understand them and how they are alike and different if they are to benefit from the course?</a:t>
            </a:r>
          </a:p>
          <a:p>
            <a:pPr lvl="1" eaLnBrk="1" hangingPunct="1">
              <a:buFontTx/>
              <a:buNone/>
            </a:pPr>
            <a:endParaRPr lang="en-US" altLang="en-US" smtClean="0"/>
          </a:p>
          <a:p>
            <a:pPr eaLnBrk="1" hangingPunct="1"/>
            <a:r>
              <a:rPr lang="en-US" altLang="en-US" smtClean="0"/>
              <a:t>Interest</a:t>
            </a:r>
          </a:p>
          <a:p>
            <a:pPr lvl="1" eaLnBrk="1" hangingPunct="1">
              <a:buFontTx/>
              <a:buNone/>
            </a:pPr>
            <a:r>
              <a:rPr lang="en-US" altLang="en-US" smtClean="0"/>
              <a:t>	Which concepts may not seem very interesting to students and, therefore, require special attention?</a:t>
            </a:r>
          </a:p>
        </p:txBody>
      </p:sp>
      <p:sp>
        <p:nvSpPr>
          <p:cNvPr id="48131"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48130"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B9867F-C138-4CF7-8F52-D0930A9A1840}" type="slidenum">
              <a:rPr lang="en-US" altLang="en-US" sz="1000" smtClean="0">
                <a:solidFill>
                  <a:schemeClr val="accent2"/>
                </a:solidFill>
              </a:rPr>
              <a:pPr>
                <a:spcBef>
                  <a:spcPct val="0"/>
                </a:spcBef>
                <a:buFontTx/>
                <a:buNone/>
              </a:pPr>
              <a:t>33</a:t>
            </a:fld>
            <a:endParaRPr lang="en-US" altLang="en-US" sz="1000" smtClean="0">
              <a:solidFill>
                <a:schemeClr val="accent2"/>
              </a:solidFill>
            </a:endParaRPr>
          </a:p>
        </p:txBody>
      </p:sp>
      <p:pic>
        <p:nvPicPr>
          <p:cNvPr id="4813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026"/>
          <p:cNvSpPr>
            <a:spLocks noGrp="1" noChangeArrowheads="1"/>
          </p:cNvSpPr>
          <p:nvPr>
            <p:ph type="title"/>
          </p:nvPr>
        </p:nvSpPr>
        <p:spPr/>
        <p:txBody>
          <a:bodyPr/>
          <a:lstStyle/>
          <a:p>
            <a:pPr eaLnBrk="1" hangingPunct="1">
              <a:lnSpc>
                <a:spcPct val="80000"/>
              </a:lnSpc>
            </a:pPr>
            <a:r>
              <a:rPr lang="en-US" altLang="en-US" smtClean="0"/>
              <a:t>Questions to Aid the</a:t>
            </a:r>
            <a:br>
              <a:rPr lang="en-US" altLang="en-US" smtClean="0"/>
            </a:br>
            <a:r>
              <a:rPr lang="en-US" altLang="en-US" smtClean="0"/>
              <a:t>Concept Selection Process</a:t>
            </a:r>
          </a:p>
        </p:txBody>
      </p:sp>
      <p:sp>
        <p:nvSpPr>
          <p:cNvPr id="49157" name="Rectangle 1027"/>
          <p:cNvSpPr>
            <a:spLocks noGrp="1" noChangeArrowheads="1"/>
          </p:cNvSpPr>
          <p:nvPr>
            <p:ph idx="1"/>
          </p:nvPr>
        </p:nvSpPr>
        <p:spPr/>
        <p:txBody>
          <a:bodyPr/>
          <a:lstStyle/>
          <a:p>
            <a:pPr eaLnBrk="1" hangingPunct="1">
              <a:lnSpc>
                <a:spcPct val="90000"/>
              </a:lnSpc>
            </a:pPr>
            <a:r>
              <a:rPr lang="en-US" altLang="en-US" smtClean="0"/>
              <a:t>Preparation</a:t>
            </a:r>
          </a:p>
          <a:p>
            <a:pPr lvl="1" eaLnBrk="1" hangingPunct="1">
              <a:lnSpc>
                <a:spcPct val="90000"/>
              </a:lnSpc>
              <a:buFontTx/>
              <a:buNone/>
            </a:pPr>
            <a:r>
              <a:rPr lang="en-US" altLang="en-US" smtClean="0"/>
              <a:t>	Which concepts are foundational for information that will be covered later in the course (i.e., which concepts prepare students for mastering information)?</a:t>
            </a:r>
          </a:p>
          <a:p>
            <a:pPr lvl="1" eaLnBrk="1" hangingPunct="1">
              <a:lnSpc>
                <a:spcPct val="90000"/>
              </a:lnSpc>
              <a:buFontTx/>
              <a:buNone/>
            </a:pPr>
            <a:endParaRPr lang="en-US" altLang="en-US" smtClean="0"/>
          </a:p>
          <a:p>
            <a:pPr eaLnBrk="1" hangingPunct="1">
              <a:lnSpc>
                <a:spcPct val="90000"/>
              </a:lnSpc>
            </a:pPr>
            <a:r>
              <a:rPr lang="en-US" altLang="en-US" smtClean="0"/>
              <a:t>Complexity</a:t>
            </a:r>
          </a:p>
          <a:p>
            <a:pPr lvl="1" eaLnBrk="1" hangingPunct="1">
              <a:lnSpc>
                <a:spcPct val="90000"/>
              </a:lnSpc>
              <a:buFontTx/>
              <a:buNone/>
            </a:pPr>
            <a:r>
              <a:rPr lang="en-US" altLang="en-US" smtClean="0"/>
              <a:t>	Which concepts are difficult to understand because of their complexity (e.g., which ones have numerous characteristics)?</a:t>
            </a:r>
          </a:p>
        </p:txBody>
      </p:sp>
      <p:sp>
        <p:nvSpPr>
          <p:cNvPr id="4915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4915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B1ACE11-6CE7-43D1-BED0-2A7DCB6BEBCB}" type="slidenum">
              <a:rPr lang="en-US" altLang="en-US" sz="1000" smtClean="0">
                <a:solidFill>
                  <a:schemeClr val="accent2"/>
                </a:solidFill>
              </a:rPr>
              <a:pPr>
                <a:spcBef>
                  <a:spcPct val="0"/>
                </a:spcBef>
                <a:buFontTx/>
                <a:buNone/>
              </a:pPr>
              <a:t>34</a:t>
            </a:fld>
            <a:endParaRPr lang="en-US" altLang="en-US" sz="1000" smtClean="0">
              <a:solidFill>
                <a:schemeClr val="accent2"/>
              </a:solidFill>
            </a:endParaRPr>
          </a:p>
        </p:txBody>
      </p:sp>
      <p:pic>
        <p:nvPicPr>
          <p:cNvPr id="4915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lnSpc>
                <a:spcPct val="80000"/>
              </a:lnSpc>
            </a:pPr>
            <a:r>
              <a:rPr lang="en-US" altLang="en-US" smtClean="0"/>
              <a:t>Questions to Aid the</a:t>
            </a:r>
            <a:br>
              <a:rPr lang="en-US" altLang="en-US" smtClean="0"/>
            </a:br>
            <a:r>
              <a:rPr lang="en-US" altLang="en-US" smtClean="0"/>
              <a:t>Concept Selection Process</a:t>
            </a:r>
          </a:p>
        </p:txBody>
      </p:sp>
      <p:sp>
        <p:nvSpPr>
          <p:cNvPr id="50181" name="Rectangle 3"/>
          <p:cNvSpPr>
            <a:spLocks noGrp="1" noChangeArrowheads="1"/>
          </p:cNvSpPr>
          <p:nvPr>
            <p:ph idx="1"/>
          </p:nvPr>
        </p:nvSpPr>
        <p:spPr/>
        <p:txBody>
          <a:bodyPr/>
          <a:lstStyle/>
          <a:p>
            <a:pPr eaLnBrk="1" hangingPunct="1"/>
            <a:r>
              <a:rPr lang="en-US" altLang="en-US" smtClean="0"/>
              <a:t>Quantity</a:t>
            </a:r>
          </a:p>
          <a:p>
            <a:pPr lvl="1" eaLnBrk="1" hangingPunct="1">
              <a:buFontTx/>
              <a:buNone/>
            </a:pPr>
            <a:r>
              <a:rPr lang="en-US" altLang="en-US" smtClean="0"/>
              <a:t>	Where are so many concepts mentioned that they must be organized and highlighted through comparing and contrasting?</a:t>
            </a:r>
          </a:p>
        </p:txBody>
      </p:sp>
      <p:sp>
        <p:nvSpPr>
          <p:cNvPr id="5017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5017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A6DA00E-D1B7-47F5-998B-9360CC51FCC0}" type="slidenum">
              <a:rPr lang="en-US" altLang="en-US" sz="1000" smtClean="0">
                <a:solidFill>
                  <a:schemeClr val="accent2"/>
                </a:solidFill>
              </a:rPr>
              <a:pPr>
                <a:spcBef>
                  <a:spcPct val="0"/>
                </a:spcBef>
                <a:buFontTx/>
                <a:buNone/>
              </a:pPr>
              <a:t>35</a:t>
            </a:fld>
            <a:endParaRPr lang="en-US" altLang="en-US" sz="1000" smtClean="0">
              <a:solidFill>
                <a:schemeClr val="accent2"/>
              </a:solidFill>
            </a:endParaRPr>
          </a:p>
        </p:txBody>
      </p:sp>
      <p:pic>
        <p:nvPicPr>
          <p:cNvPr id="5018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en-US" smtClean="0"/>
              <a:t>Get Ready!</a:t>
            </a:r>
          </a:p>
        </p:txBody>
      </p:sp>
      <p:sp>
        <p:nvSpPr>
          <p:cNvPr id="46085" name="Rectangle 3"/>
          <p:cNvSpPr>
            <a:spLocks noGrp="1" noChangeArrowheads="1"/>
          </p:cNvSpPr>
          <p:nvPr>
            <p:ph idx="1"/>
          </p:nvPr>
        </p:nvSpPr>
        <p:spPr/>
        <p:txBody>
          <a:bodyPr>
            <a:normAutofit fontScale="85000" lnSpcReduction="20000"/>
          </a:bodyPr>
          <a:lstStyle/>
          <a:p>
            <a:pPr eaLnBrk="1" hangingPunct="1"/>
            <a:r>
              <a:rPr lang="en-US" altLang="en-US" sz="2200" smtClean="0"/>
              <a:t>Construct a draft (p. 22).</a:t>
            </a:r>
          </a:p>
          <a:p>
            <a:pPr lvl="1" eaLnBrk="1" hangingPunct="1"/>
            <a:r>
              <a:rPr lang="en-US" altLang="en-US" sz="2000" smtClean="0"/>
              <a:t>Enter the names of the targeted concept (p. 22).</a:t>
            </a:r>
          </a:p>
          <a:p>
            <a:pPr lvl="1" eaLnBrk="1" hangingPunct="1"/>
            <a:r>
              <a:rPr lang="en-US" altLang="en-US" sz="2000" smtClean="0"/>
              <a:t>Enter the name of the Overall Concept (p. 24).</a:t>
            </a:r>
          </a:p>
          <a:p>
            <a:pPr lvl="1" eaLnBrk="1" hangingPunct="1"/>
            <a:r>
              <a:rPr lang="en-US" altLang="en-US" sz="2000" smtClean="0"/>
              <a:t>Draft lists of Known Characteristics (p. 24).</a:t>
            </a:r>
          </a:p>
          <a:p>
            <a:pPr lvl="1" eaLnBrk="1" hangingPunct="1"/>
            <a:r>
              <a:rPr lang="en-US" altLang="en-US" sz="2000" smtClean="0"/>
              <a:t>Identify Like Characteristics (p. 25).</a:t>
            </a:r>
          </a:p>
          <a:p>
            <a:pPr lvl="1" eaLnBrk="1" hangingPunct="1"/>
            <a:r>
              <a:rPr lang="en-US" altLang="en-US" sz="2000" smtClean="0"/>
              <a:t>Create names for the Like Categories (p. 25).</a:t>
            </a:r>
          </a:p>
          <a:p>
            <a:pPr lvl="1" eaLnBrk="1" hangingPunct="1"/>
            <a:r>
              <a:rPr lang="en-US" altLang="en-US" sz="2000" smtClean="0"/>
              <a:t>Identify characteristics that are related yet not shared (p. 26).</a:t>
            </a:r>
          </a:p>
          <a:p>
            <a:pPr lvl="1" eaLnBrk="1" hangingPunct="1"/>
            <a:r>
              <a:rPr lang="en-US" altLang="en-US" sz="2000" smtClean="0"/>
              <a:t>Create names of Unlike Categories (p. 27).</a:t>
            </a:r>
          </a:p>
          <a:p>
            <a:pPr lvl="1" eaLnBrk="1" hangingPunct="1"/>
            <a:r>
              <a:rPr lang="en-US" altLang="en-US" sz="2000" smtClean="0"/>
              <a:t>Create a summary (p. 27).</a:t>
            </a:r>
          </a:p>
          <a:p>
            <a:pPr lvl="1" eaLnBrk="1" hangingPunct="1"/>
            <a:r>
              <a:rPr lang="en-US" altLang="en-US" sz="2000" smtClean="0"/>
              <a:t>Prepare to extend students’ understanding (p.27).</a:t>
            </a:r>
          </a:p>
        </p:txBody>
      </p:sp>
      <p:sp>
        <p:nvSpPr>
          <p:cNvPr id="46083"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46082"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51F69BB-32F1-4439-B574-A93F70DF8394}" type="slidenum">
              <a:rPr lang="en-US" altLang="en-US" sz="1000" smtClean="0">
                <a:solidFill>
                  <a:schemeClr val="accent2"/>
                </a:solidFill>
              </a:rPr>
              <a:pPr>
                <a:spcBef>
                  <a:spcPct val="0"/>
                </a:spcBef>
                <a:buFontTx/>
                <a:buNone/>
              </a:pPr>
              <a:t>36</a:t>
            </a:fld>
            <a:endParaRPr lang="en-US" altLang="en-US" sz="1000" smtClean="0">
              <a:solidFill>
                <a:schemeClr val="accent2"/>
              </a:solidFill>
            </a:endParaRPr>
          </a:p>
        </p:txBody>
      </p:sp>
      <p:pic>
        <p:nvPicPr>
          <p:cNvPr id="460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8077" y="223725"/>
            <a:ext cx="7886700" cy="649482"/>
          </a:xfrm>
        </p:spPr>
        <p:txBody>
          <a:bodyPr>
            <a:normAutofit fontScale="90000"/>
          </a:bodyPr>
          <a:lstStyle/>
          <a:p>
            <a:r>
              <a:rPr lang="en-US" sz="4000" dirty="0" smtClean="0"/>
              <a:t>Topic Choices – Concept Comparison</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5359255"/>
              </p:ext>
            </p:extLst>
          </p:nvPr>
        </p:nvGraphicFramePr>
        <p:xfrm>
          <a:off x="575035" y="1061537"/>
          <a:ext cx="8097625" cy="3931920"/>
        </p:xfrm>
        <a:graphic>
          <a:graphicData uri="http://schemas.openxmlformats.org/drawingml/2006/table">
            <a:tbl>
              <a:tblPr firstRow="1" bandRow="1">
                <a:tableStyleId>{69CF1AB2-1976-4502-BF36-3FF5EA218861}</a:tableStyleId>
              </a:tblPr>
              <a:tblGrid>
                <a:gridCol w="3703110"/>
                <a:gridCol w="4394515"/>
              </a:tblGrid>
              <a:tr h="370840">
                <a:tc>
                  <a:txBody>
                    <a:bodyPr/>
                    <a:lstStyle/>
                    <a:p>
                      <a:r>
                        <a:rPr lang="en-US" sz="2000" dirty="0" smtClean="0"/>
                        <a:t>English</a:t>
                      </a:r>
                    </a:p>
                    <a:p>
                      <a:pPr marL="285750" indent="-285750">
                        <a:buFont typeface="Arial" panose="020B0604020202020204" pitchFamily="34" charset="0"/>
                        <a:buChar char="•"/>
                      </a:pPr>
                      <a:r>
                        <a:rPr lang="en-US" sz="2000" b="0" dirty="0" smtClean="0"/>
                        <a:t>Plot vs. Theme</a:t>
                      </a:r>
                    </a:p>
                    <a:p>
                      <a:pPr marL="285750" indent="-285750">
                        <a:buFont typeface="Arial" panose="020B0604020202020204" pitchFamily="34" charset="0"/>
                        <a:buChar char="•"/>
                      </a:pPr>
                      <a:r>
                        <a:rPr lang="en-US" sz="2000" b="0" dirty="0" smtClean="0"/>
                        <a:t>Fiction vs. Non-fiction</a:t>
                      </a:r>
                    </a:p>
                  </a:txBody>
                  <a:tcPr/>
                </a:tc>
                <a:tc>
                  <a:txBody>
                    <a:bodyPr/>
                    <a:lstStyle/>
                    <a:p>
                      <a:r>
                        <a:rPr lang="en-US" sz="2000" dirty="0" smtClean="0"/>
                        <a:t>Mathematics</a:t>
                      </a:r>
                    </a:p>
                    <a:p>
                      <a:pPr marL="285750" indent="-285750">
                        <a:buFont typeface="Arial" panose="020B0604020202020204" pitchFamily="34" charset="0"/>
                        <a:buChar char="•"/>
                      </a:pPr>
                      <a:r>
                        <a:rPr lang="en-US" sz="2000" b="0" dirty="0" smtClean="0"/>
                        <a:t>Congruent  vs. Similar Triangles</a:t>
                      </a:r>
                    </a:p>
                    <a:p>
                      <a:pPr marL="285750" indent="-285750">
                        <a:buFont typeface="Arial" panose="020B0604020202020204" pitchFamily="34" charset="0"/>
                        <a:buChar char="•"/>
                      </a:pPr>
                      <a:r>
                        <a:rPr lang="en-US" sz="2000" b="0" dirty="0" smtClean="0"/>
                        <a:t>Expression, Equation, and Inequality</a:t>
                      </a:r>
                    </a:p>
                    <a:p>
                      <a:pPr marL="285750" indent="-285750">
                        <a:buFont typeface="Arial" panose="020B0604020202020204" pitchFamily="34" charset="0"/>
                        <a:buChar char="•"/>
                      </a:pPr>
                      <a:r>
                        <a:rPr lang="en-US" sz="2000" b="0" dirty="0" smtClean="0"/>
                        <a:t>Fraction vs. Decimal</a:t>
                      </a:r>
                      <a:endParaRPr lang="en-US" sz="2000" b="0" dirty="0"/>
                    </a:p>
                  </a:txBody>
                  <a:tcPr/>
                </a:tc>
              </a:tr>
              <a:tr h="370840">
                <a:tc>
                  <a:txBody>
                    <a:bodyPr/>
                    <a:lstStyle/>
                    <a:p>
                      <a:r>
                        <a:rPr lang="en-US" sz="2000" b="1" dirty="0" smtClean="0"/>
                        <a:t>Social Studies</a:t>
                      </a:r>
                    </a:p>
                    <a:p>
                      <a:pPr marL="285750" indent="-285750">
                        <a:buFont typeface="Arial" panose="020B0604020202020204" pitchFamily="34" charset="0"/>
                        <a:buChar char="•"/>
                      </a:pPr>
                      <a:r>
                        <a:rPr lang="en-US" sz="2000" b="0" dirty="0" smtClean="0"/>
                        <a:t>Civil Liberties vs. Civil Rights</a:t>
                      </a:r>
                    </a:p>
                    <a:p>
                      <a:pPr marL="285750" indent="-285750">
                        <a:buFont typeface="Arial" panose="020B0604020202020204" pitchFamily="34" charset="0"/>
                        <a:buChar char="•"/>
                      </a:pPr>
                      <a:r>
                        <a:rPr lang="en-US" sz="2000" b="0" dirty="0" smtClean="0"/>
                        <a:t>Hoover vs FDR Response</a:t>
                      </a:r>
                      <a:r>
                        <a:rPr lang="en-US" sz="2000" b="0" baseline="0" dirty="0" smtClean="0"/>
                        <a:t> to Great Depression</a:t>
                      </a:r>
                    </a:p>
                    <a:p>
                      <a:pPr marL="285750" indent="-285750">
                        <a:buFont typeface="Arial" panose="020B0604020202020204" pitchFamily="34" charset="0"/>
                        <a:buChar char="•"/>
                      </a:pPr>
                      <a:r>
                        <a:rPr lang="en-US" sz="2000" b="0" baseline="0" dirty="0" smtClean="0"/>
                        <a:t>Economic Conditions in North vs. South before the Civil War</a:t>
                      </a:r>
                    </a:p>
                  </a:txBody>
                  <a:tcPr/>
                </a:tc>
                <a:tc>
                  <a:txBody>
                    <a:bodyPr/>
                    <a:lstStyle/>
                    <a:p>
                      <a:r>
                        <a:rPr lang="en-US" sz="2000" b="1" dirty="0" smtClean="0"/>
                        <a:t>Science</a:t>
                      </a:r>
                    </a:p>
                    <a:p>
                      <a:pPr marL="285750" indent="-285750">
                        <a:buFont typeface="Arial" panose="020B0604020202020204" pitchFamily="34" charset="0"/>
                        <a:buChar char="•"/>
                      </a:pPr>
                      <a:r>
                        <a:rPr lang="en-US" sz="2000" b="0" dirty="0" smtClean="0"/>
                        <a:t>Active vs. Passive</a:t>
                      </a:r>
                      <a:r>
                        <a:rPr lang="en-US" sz="2000" b="0" baseline="0" dirty="0" smtClean="0"/>
                        <a:t> Transport</a:t>
                      </a:r>
                      <a:endParaRPr lang="en-US" sz="2000" b="0" dirty="0" smtClean="0"/>
                    </a:p>
                    <a:p>
                      <a:pPr marL="285750" indent="-285750">
                        <a:buFont typeface="Arial" panose="020B0604020202020204" pitchFamily="34" charset="0"/>
                        <a:buChar char="•"/>
                      </a:pPr>
                      <a:r>
                        <a:rPr lang="en-US" sz="2000" b="0" dirty="0" smtClean="0"/>
                        <a:t>Photosynthesis vs. Cellular</a:t>
                      </a:r>
                      <a:r>
                        <a:rPr lang="en-US" sz="2000" b="0" baseline="0" dirty="0" smtClean="0"/>
                        <a:t> Respiration</a:t>
                      </a:r>
                    </a:p>
                    <a:p>
                      <a:pPr marL="285750" indent="-285750">
                        <a:buFont typeface="Arial" panose="020B0604020202020204" pitchFamily="34" charset="0"/>
                        <a:buChar char="•"/>
                      </a:pPr>
                      <a:r>
                        <a:rPr lang="en-US" sz="2000" b="0" baseline="0" dirty="0" smtClean="0"/>
                        <a:t>Solids, Liquids vs. Gases</a:t>
                      </a:r>
                    </a:p>
                    <a:p>
                      <a:pPr marL="285750" indent="-285750">
                        <a:buFont typeface="Arial" panose="020B0604020202020204" pitchFamily="34" charset="0"/>
                        <a:buChar char="•"/>
                      </a:pPr>
                      <a:r>
                        <a:rPr lang="en-US" sz="2000" b="0" baseline="0" dirty="0" smtClean="0"/>
                        <a:t>Plant vs. Animal Cell</a:t>
                      </a:r>
                      <a:endParaRPr lang="en-US" sz="2000" b="0" dirty="0" smtClean="0"/>
                    </a:p>
                    <a:p>
                      <a:endParaRPr lang="en-US" sz="2000" b="1" dirty="0" smtClean="0"/>
                    </a:p>
                  </a:txBody>
                  <a:tcPr/>
                </a:tc>
              </a:tr>
              <a:tr h="370840">
                <a:tc gridSpan="2">
                  <a:txBody>
                    <a:bodyPr/>
                    <a:lstStyle/>
                    <a:p>
                      <a:r>
                        <a:rPr lang="en-US" sz="2000" b="1" dirty="0" smtClean="0"/>
                        <a:t>Other</a:t>
                      </a:r>
                    </a:p>
                    <a:p>
                      <a:pPr marL="285750" indent="-285750">
                        <a:buFont typeface="Arial" panose="020B0604020202020204" pitchFamily="34" charset="0"/>
                        <a:buChar char="•"/>
                      </a:pPr>
                      <a:r>
                        <a:rPr lang="en-US" sz="2000" b="0" dirty="0" smtClean="0"/>
                        <a:t>Cooperation vs. Competition</a:t>
                      </a:r>
                    </a:p>
                  </a:txBody>
                  <a:tcPr/>
                </a:tc>
                <a:tc hMerge="1">
                  <a:txBody>
                    <a:bodyPr/>
                    <a:lstStyle/>
                    <a:p>
                      <a:endParaRPr lang="en-US" sz="2400" b="1" dirty="0" smtClean="0"/>
                    </a:p>
                  </a:txBody>
                  <a:tcPr/>
                </a:tc>
              </a:tr>
            </a:tbl>
          </a:graphicData>
        </a:graphic>
      </p:graphicFrame>
    </p:spTree>
    <p:extLst>
      <p:ext uri="{BB962C8B-B14F-4D97-AF65-F5344CB8AC3E}">
        <p14:creationId xmlns:p14="http://schemas.microsoft.com/office/powerpoint/2010/main" val="3144165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pPr eaLnBrk="1" hangingPunct="1"/>
            <a:r>
              <a:rPr lang="en-US" altLang="en-US" sz="3600" smtClean="0"/>
              <a:t>The Comparing</a:t>
            </a:r>
            <a:r>
              <a:rPr lang="en-US" altLang="en-US" smtClean="0"/>
              <a:t/>
            </a:r>
            <a:br>
              <a:rPr lang="en-US" altLang="en-US" smtClean="0"/>
            </a:br>
            <a:r>
              <a:rPr lang="en-US" altLang="en-US" b="1" smtClean="0"/>
              <a:t>Linking Steps</a:t>
            </a:r>
            <a:endParaRPr lang="en-US" altLang="en-US" smtClean="0"/>
          </a:p>
        </p:txBody>
      </p:sp>
      <p:sp>
        <p:nvSpPr>
          <p:cNvPr id="38917" name="Rectangle 5"/>
          <p:cNvSpPr>
            <a:spLocks noGrp="1" noChangeArrowheads="1"/>
          </p:cNvSpPr>
          <p:nvPr>
            <p:ph idx="1"/>
          </p:nvPr>
        </p:nvSpPr>
        <p:spPr/>
        <p:txBody>
          <a:bodyPr>
            <a:normAutofit fontScale="92500" lnSpcReduction="10000"/>
          </a:bodyPr>
          <a:lstStyle/>
          <a:p>
            <a:pPr eaLnBrk="1" hangingPunct="1">
              <a:lnSpc>
                <a:spcPct val="90000"/>
              </a:lnSpc>
              <a:buFontTx/>
              <a:buNone/>
            </a:pPr>
            <a:r>
              <a:rPr lang="en-US" altLang="en-US" smtClean="0"/>
              <a:t>Guide the teacher to:</a:t>
            </a:r>
          </a:p>
          <a:p>
            <a:pPr eaLnBrk="1" hangingPunct="1">
              <a:lnSpc>
                <a:spcPct val="90000"/>
              </a:lnSpc>
            </a:pPr>
            <a:r>
              <a:rPr lang="en-US" altLang="en-US" smtClean="0"/>
              <a:t>present the Comparison Table effectively;</a:t>
            </a:r>
          </a:p>
          <a:p>
            <a:pPr eaLnBrk="1" hangingPunct="1">
              <a:lnSpc>
                <a:spcPct val="90000"/>
              </a:lnSpc>
            </a:pPr>
            <a:endParaRPr lang="en-US" altLang="en-US" sz="1700" smtClean="0"/>
          </a:p>
          <a:p>
            <a:pPr eaLnBrk="1" hangingPunct="1">
              <a:lnSpc>
                <a:spcPct val="90000"/>
              </a:lnSpc>
            </a:pPr>
            <a:r>
              <a:rPr lang="en-US" altLang="en-US" smtClean="0"/>
              <a:t>involve students in constructing and using the Comparison Table;</a:t>
            </a:r>
          </a:p>
          <a:p>
            <a:pPr eaLnBrk="1" hangingPunct="1">
              <a:lnSpc>
                <a:spcPct val="90000"/>
              </a:lnSpc>
            </a:pPr>
            <a:endParaRPr lang="en-US" altLang="en-US" sz="1700" smtClean="0"/>
          </a:p>
          <a:p>
            <a:pPr eaLnBrk="1" hangingPunct="1">
              <a:lnSpc>
                <a:spcPct val="90000"/>
              </a:lnSpc>
            </a:pPr>
            <a:r>
              <a:rPr lang="en-US" altLang="en-US" smtClean="0"/>
              <a:t>investigate the relationship between concepts; and</a:t>
            </a:r>
          </a:p>
          <a:p>
            <a:pPr eaLnBrk="1" hangingPunct="1">
              <a:lnSpc>
                <a:spcPct val="90000"/>
              </a:lnSpc>
            </a:pPr>
            <a:endParaRPr lang="en-US" altLang="en-US" sz="1700" smtClean="0"/>
          </a:p>
          <a:p>
            <a:pPr eaLnBrk="1" hangingPunct="1">
              <a:lnSpc>
                <a:spcPct val="90000"/>
              </a:lnSpc>
            </a:pPr>
            <a:r>
              <a:rPr lang="en-US" altLang="en-US" smtClean="0"/>
              <a:t>focus student attention on learning.</a:t>
            </a:r>
          </a:p>
        </p:txBody>
      </p:sp>
      <p:sp>
        <p:nvSpPr>
          <p:cNvPr id="3891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3891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AB61D28-D16A-458F-A2F4-F83C3813653A}" type="slidenum">
              <a:rPr lang="en-US" altLang="en-US" sz="1000" smtClean="0">
                <a:solidFill>
                  <a:schemeClr val="accent2"/>
                </a:solidFill>
              </a:rPr>
              <a:pPr>
                <a:spcBef>
                  <a:spcPct val="0"/>
                </a:spcBef>
                <a:buFontTx/>
                <a:buNone/>
              </a:pPr>
              <a:t>38</a:t>
            </a:fld>
            <a:endParaRPr lang="en-US" altLang="en-US" sz="1000" smtClean="0">
              <a:solidFill>
                <a:schemeClr val="accent2"/>
              </a:solidFill>
            </a:endParaRPr>
          </a:p>
        </p:txBody>
      </p:sp>
      <p:pic>
        <p:nvPicPr>
          <p:cNvPr id="389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normAutofit fontScale="90000"/>
          </a:bodyPr>
          <a:lstStyle/>
          <a:p>
            <a:pPr eaLnBrk="1" hangingPunct="1"/>
            <a:r>
              <a:rPr lang="en-US" altLang="en-US" smtClean="0"/>
              <a:t>The COMPARING Linking Steps</a:t>
            </a:r>
          </a:p>
        </p:txBody>
      </p:sp>
      <p:sp>
        <p:nvSpPr>
          <p:cNvPr id="39941" name="Rectangle 5"/>
          <p:cNvSpPr>
            <a:spLocks noGrp="1" noChangeArrowheads="1"/>
          </p:cNvSpPr>
          <p:nvPr>
            <p:ph idx="1"/>
          </p:nvPr>
        </p:nvSpPr>
        <p:spPr/>
        <p:txBody>
          <a:bodyPr>
            <a:normAutofit fontScale="92500" lnSpcReduction="20000"/>
          </a:bodyPr>
          <a:lstStyle/>
          <a:p>
            <a:pPr eaLnBrk="1" hangingPunct="1">
              <a:lnSpc>
                <a:spcPct val="90000"/>
              </a:lnSpc>
            </a:pPr>
            <a:r>
              <a:rPr lang="en-US" altLang="en-US" b="1" smtClean="0"/>
              <a:t>C</a:t>
            </a:r>
            <a:r>
              <a:rPr lang="en-US" altLang="en-US" smtClean="0"/>
              <a:t>ommunicate Targeted Concepts.</a:t>
            </a:r>
          </a:p>
          <a:p>
            <a:pPr eaLnBrk="1" hangingPunct="1">
              <a:lnSpc>
                <a:spcPct val="90000"/>
              </a:lnSpc>
            </a:pPr>
            <a:r>
              <a:rPr lang="en-US" altLang="en-US" b="1" smtClean="0"/>
              <a:t>O</a:t>
            </a:r>
            <a:r>
              <a:rPr lang="en-US" altLang="en-US" smtClean="0"/>
              <a:t>btain the Overall Concept.</a:t>
            </a:r>
          </a:p>
          <a:p>
            <a:pPr eaLnBrk="1" hangingPunct="1">
              <a:lnSpc>
                <a:spcPct val="90000"/>
              </a:lnSpc>
            </a:pPr>
            <a:r>
              <a:rPr lang="en-US" altLang="en-US" b="1" smtClean="0"/>
              <a:t>M</a:t>
            </a:r>
            <a:r>
              <a:rPr lang="en-US" altLang="en-US" smtClean="0"/>
              <a:t>ake Lists of Known Characteristics.</a:t>
            </a:r>
          </a:p>
          <a:p>
            <a:pPr eaLnBrk="1" hangingPunct="1">
              <a:lnSpc>
                <a:spcPct val="90000"/>
              </a:lnSpc>
            </a:pPr>
            <a:r>
              <a:rPr lang="en-US" altLang="en-US" b="1" smtClean="0"/>
              <a:t>P</a:t>
            </a:r>
            <a:r>
              <a:rPr lang="en-US" altLang="en-US" smtClean="0"/>
              <a:t>in Down Like Characteristics.</a:t>
            </a:r>
          </a:p>
          <a:p>
            <a:pPr eaLnBrk="1" hangingPunct="1">
              <a:lnSpc>
                <a:spcPct val="90000"/>
              </a:lnSpc>
            </a:pPr>
            <a:r>
              <a:rPr lang="en-US" altLang="en-US" b="1" smtClean="0"/>
              <a:t>A</a:t>
            </a:r>
            <a:r>
              <a:rPr lang="en-US" altLang="en-US" smtClean="0"/>
              <a:t>ssemble Like Categories.</a:t>
            </a:r>
          </a:p>
          <a:p>
            <a:pPr eaLnBrk="1" hangingPunct="1">
              <a:lnSpc>
                <a:spcPct val="90000"/>
              </a:lnSpc>
            </a:pPr>
            <a:r>
              <a:rPr lang="en-US" altLang="en-US" b="1" smtClean="0"/>
              <a:t>R</a:t>
            </a:r>
            <a:r>
              <a:rPr lang="en-US" altLang="en-US" smtClean="0"/>
              <a:t>ecord Unlike Characteristics.</a:t>
            </a:r>
          </a:p>
          <a:p>
            <a:pPr eaLnBrk="1" hangingPunct="1">
              <a:lnSpc>
                <a:spcPct val="90000"/>
              </a:lnSpc>
            </a:pPr>
            <a:r>
              <a:rPr lang="en-US" altLang="en-US" b="1" smtClean="0"/>
              <a:t>I</a:t>
            </a:r>
            <a:r>
              <a:rPr lang="en-US" altLang="en-US" smtClean="0"/>
              <a:t>dentify Unlike Categories.</a:t>
            </a:r>
          </a:p>
          <a:p>
            <a:pPr eaLnBrk="1" hangingPunct="1">
              <a:lnSpc>
                <a:spcPct val="90000"/>
              </a:lnSpc>
            </a:pPr>
            <a:r>
              <a:rPr lang="en-US" altLang="en-US" b="1" smtClean="0"/>
              <a:t>N</a:t>
            </a:r>
            <a:r>
              <a:rPr lang="en-US" altLang="en-US" smtClean="0"/>
              <a:t>ail Down a Summary.</a:t>
            </a:r>
          </a:p>
          <a:p>
            <a:pPr eaLnBrk="1" hangingPunct="1">
              <a:lnSpc>
                <a:spcPct val="90000"/>
              </a:lnSpc>
            </a:pPr>
            <a:r>
              <a:rPr lang="en-US" altLang="en-US" b="1" smtClean="0"/>
              <a:t>G</a:t>
            </a:r>
            <a:r>
              <a:rPr lang="en-US" altLang="en-US" smtClean="0"/>
              <a:t>o Beyond the Basics.</a:t>
            </a:r>
          </a:p>
        </p:txBody>
      </p:sp>
      <p:sp>
        <p:nvSpPr>
          <p:cNvPr id="3993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3993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B990EAF-8226-4B07-88B8-5B568C070FEE}" type="slidenum">
              <a:rPr lang="en-US" altLang="en-US" sz="1000" smtClean="0">
                <a:solidFill>
                  <a:schemeClr val="accent2"/>
                </a:solidFill>
              </a:rPr>
              <a:pPr>
                <a:spcBef>
                  <a:spcPct val="0"/>
                </a:spcBef>
                <a:buFontTx/>
                <a:buNone/>
              </a:pPr>
              <a:t>39</a:t>
            </a:fld>
            <a:endParaRPr lang="en-US" altLang="en-US" sz="1000" smtClean="0">
              <a:solidFill>
                <a:schemeClr val="accent2"/>
              </a:solidFill>
            </a:endParaRPr>
          </a:p>
        </p:txBody>
      </p:sp>
      <p:pic>
        <p:nvPicPr>
          <p:cNvPr id="3994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6" name="Rectangle 1026"/>
          <p:cNvSpPr>
            <a:spLocks noGrp="1" noChangeArrowheads="1"/>
          </p:cNvSpPr>
          <p:nvPr>
            <p:ph type="title"/>
          </p:nvPr>
        </p:nvSpPr>
        <p:spPr/>
        <p:txBody>
          <a:bodyPr>
            <a:normAutofit fontScale="90000"/>
          </a:bodyPr>
          <a:lstStyle/>
          <a:p>
            <a:pPr eaLnBrk="1" hangingPunct="1"/>
            <a:r>
              <a:rPr lang="en-US" altLang="en-US" smtClean="0"/>
              <a:t>Guidebooks in the </a:t>
            </a:r>
            <a:br>
              <a:rPr lang="en-US" altLang="en-US" smtClean="0"/>
            </a:br>
            <a:r>
              <a:rPr lang="en-US" altLang="en-US" smtClean="0"/>
              <a:t>Content Enhancement Series </a:t>
            </a:r>
          </a:p>
        </p:txBody>
      </p:sp>
      <p:sp>
        <p:nvSpPr>
          <p:cNvPr id="13317" name="Rectangle 1027"/>
          <p:cNvSpPr>
            <a:spLocks noGrp="1" noChangeArrowheads="1"/>
          </p:cNvSpPr>
          <p:nvPr>
            <p:ph idx="1"/>
          </p:nvPr>
        </p:nvSpPr>
        <p:spPr/>
        <p:txBody>
          <a:bodyPr/>
          <a:lstStyle/>
          <a:p>
            <a:pPr eaLnBrk="1" hangingPunct="1"/>
            <a:r>
              <a:rPr lang="en-US" altLang="en-US" smtClean="0">
                <a:solidFill>
                  <a:srgbClr val="000000"/>
                </a:solidFill>
              </a:rPr>
              <a:t>Routines for planning and leading learning</a:t>
            </a:r>
          </a:p>
          <a:p>
            <a:pPr lvl="1" eaLnBrk="1" hangingPunct="1"/>
            <a:r>
              <a:rPr lang="en-US" altLang="en-US" smtClean="0">
                <a:solidFill>
                  <a:srgbClr val="000000"/>
                </a:solidFill>
              </a:rPr>
              <a:t>Course Organizer Routine</a:t>
            </a:r>
          </a:p>
          <a:p>
            <a:pPr lvl="1" eaLnBrk="1" hangingPunct="1"/>
            <a:r>
              <a:rPr lang="en-US" altLang="en-US" smtClean="0">
                <a:solidFill>
                  <a:srgbClr val="000000"/>
                </a:solidFill>
              </a:rPr>
              <a:t>Unit Organizer Routine</a:t>
            </a:r>
          </a:p>
          <a:p>
            <a:pPr lvl="1" eaLnBrk="1" hangingPunct="1"/>
            <a:r>
              <a:rPr lang="en-US" altLang="en-US" smtClean="0">
                <a:solidFill>
                  <a:srgbClr val="000000"/>
                </a:solidFill>
              </a:rPr>
              <a:t>Lesson Organizer Routine</a:t>
            </a:r>
            <a:endParaRPr lang="en-US" altLang="en-US" sz="1200" smtClean="0">
              <a:solidFill>
                <a:srgbClr val="000000"/>
              </a:solidFill>
            </a:endParaRPr>
          </a:p>
          <a:p>
            <a:pPr eaLnBrk="1" hangingPunct="1">
              <a:buFontTx/>
              <a:buNone/>
            </a:pPr>
            <a:endParaRPr lang="en-US" altLang="en-US" sz="1300" smtClean="0">
              <a:solidFill>
                <a:srgbClr val="000000"/>
              </a:solidFill>
            </a:endParaRPr>
          </a:p>
        </p:txBody>
      </p:sp>
      <p:sp>
        <p:nvSpPr>
          <p:cNvPr id="1331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331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1A3BDEA-A701-4B58-84FA-BAD465B4953D}" type="slidenum">
              <a:rPr lang="en-US" altLang="en-US" sz="1000" smtClean="0">
                <a:solidFill>
                  <a:schemeClr val="accent2"/>
                </a:solidFill>
              </a:rPr>
              <a:pPr>
                <a:spcBef>
                  <a:spcPct val="0"/>
                </a:spcBef>
                <a:buFontTx/>
                <a:buNone/>
              </a:pPr>
              <a:t>4</a:t>
            </a:fld>
            <a:endParaRPr lang="en-US" altLang="en-US" sz="1000" smtClean="0">
              <a:solidFill>
                <a:schemeClr val="accent2"/>
              </a:solidFill>
            </a:endParaRPr>
          </a:p>
        </p:txBody>
      </p:sp>
      <p:pic>
        <p:nvPicPr>
          <p:cNvPr id="133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40962"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D2B17B6E-9890-47DB-957F-1B297BCA4590}" type="slidenum">
              <a:rPr lang="en-US" altLang="en-US" sz="1000" smtClean="0">
                <a:solidFill>
                  <a:schemeClr val="tx2"/>
                </a:solidFill>
                <a:latin typeface="Arial" panose="020B0604020202020204" pitchFamily="34" charset="0"/>
              </a:rPr>
              <a:pPr/>
              <a:t>40</a:t>
            </a:fld>
            <a:endParaRPr lang="en-US" altLang="en-US" sz="1000" smtClean="0">
              <a:solidFill>
                <a:schemeClr val="tx2"/>
              </a:solidFill>
              <a:latin typeface="Arial" panose="020B0604020202020204" pitchFamily="34" charset="0"/>
            </a:endParaRPr>
          </a:p>
        </p:txBody>
      </p:sp>
      <p:grpSp>
        <p:nvGrpSpPr>
          <p:cNvPr id="40964" name="Group 99"/>
          <p:cNvGrpSpPr>
            <a:grpSpLocks/>
          </p:cNvGrpSpPr>
          <p:nvPr/>
        </p:nvGrpSpPr>
        <p:grpSpPr bwMode="auto">
          <a:xfrm>
            <a:off x="2246313" y="363538"/>
            <a:ext cx="6656387" cy="5619750"/>
            <a:chOff x="1415" y="229"/>
            <a:chExt cx="4193" cy="3540"/>
          </a:xfrm>
        </p:grpSpPr>
        <p:sp>
          <p:nvSpPr>
            <p:cNvPr id="40970" name="Line 8"/>
            <p:cNvSpPr>
              <a:spLocks noChangeShapeType="1"/>
            </p:cNvSpPr>
            <p:nvPr/>
          </p:nvSpPr>
          <p:spPr bwMode="auto">
            <a:xfrm>
              <a:off x="1415" y="229"/>
              <a:ext cx="401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1" name="Rectangle 9"/>
            <p:cNvSpPr>
              <a:spLocks noChangeArrowheads="1"/>
            </p:cNvSpPr>
            <p:nvPr/>
          </p:nvSpPr>
          <p:spPr bwMode="auto">
            <a:xfrm>
              <a:off x="1421" y="410"/>
              <a:ext cx="2566" cy="33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72" name="AutoShape 10"/>
            <p:cNvSpPr>
              <a:spLocks noChangeArrowheads="1"/>
            </p:cNvSpPr>
            <p:nvPr/>
          </p:nvSpPr>
          <p:spPr bwMode="auto">
            <a:xfrm>
              <a:off x="1428" y="842"/>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73" name="AutoShape 11"/>
            <p:cNvSpPr>
              <a:spLocks noChangeArrowheads="1"/>
            </p:cNvSpPr>
            <p:nvPr/>
          </p:nvSpPr>
          <p:spPr bwMode="auto">
            <a:xfrm>
              <a:off x="2757" y="842"/>
              <a:ext cx="1231" cy="34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74" name="AutoShape 12"/>
            <p:cNvSpPr>
              <a:spLocks noChangeArrowheads="1"/>
            </p:cNvSpPr>
            <p:nvPr/>
          </p:nvSpPr>
          <p:spPr bwMode="auto">
            <a:xfrm flipH="1" flipV="1">
              <a:off x="1918" y="1196"/>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75" name="AutoShape 13"/>
            <p:cNvSpPr>
              <a:spLocks noChangeArrowheads="1"/>
            </p:cNvSpPr>
            <p:nvPr/>
          </p:nvSpPr>
          <p:spPr bwMode="auto">
            <a:xfrm flipH="1" flipV="1">
              <a:off x="3312" y="1203"/>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76" name="Rectangle 14"/>
            <p:cNvSpPr>
              <a:spLocks noChangeArrowheads="1"/>
            </p:cNvSpPr>
            <p:nvPr/>
          </p:nvSpPr>
          <p:spPr bwMode="auto">
            <a:xfrm>
              <a:off x="1421" y="1377"/>
              <a:ext cx="2579" cy="12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77" name="Line 15"/>
            <p:cNvSpPr>
              <a:spLocks noChangeShapeType="1"/>
            </p:cNvSpPr>
            <p:nvPr/>
          </p:nvSpPr>
          <p:spPr bwMode="auto">
            <a:xfrm>
              <a:off x="2711" y="1403"/>
              <a:ext cx="0" cy="11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8" name="Rectangle 16"/>
            <p:cNvSpPr>
              <a:spLocks noChangeArrowheads="1"/>
            </p:cNvSpPr>
            <p:nvPr/>
          </p:nvSpPr>
          <p:spPr bwMode="auto">
            <a:xfrm>
              <a:off x="4161" y="1380"/>
              <a:ext cx="1238" cy="1225"/>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79" name="Rectangle 17"/>
            <p:cNvSpPr>
              <a:spLocks noChangeArrowheads="1"/>
            </p:cNvSpPr>
            <p:nvPr/>
          </p:nvSpPr>
          <p:spPr bwMode="auto">
            <a:xfrm>
              <a:off x="1421" y="2783"/>
              <a:ext cx="2579" cy="9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80" name="AutoShape 18"/>
            <p:cNvSpPr>
              <a:spLocks noChangeArrowheads="1"/>
            </p:cNvSpPr>
            <p:nvPr/>
          </p:nvSpPr>
          <p:spPr bwMode="auto">
            <a:xfrm flipH="1" flipV="1">
              <a:off x="2614" y="2608"/>
              <a:ext cx="187" cy="16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81" name="AutoShape 19"/>
            <p:cNvSpPr>
              <a:spLocks noChangeArrowheads="1"/>
            </p:cNvSpPr>
            <p:nvPr/>
          </p:nvSpPr>
          <p:spPr bwMode="auto">
            <a:xfrm rot="16200000" flipV="1">
              <a:off x="3987" y="3182"/>
              <a:ext cx="187" cy="161"/>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82" name="Rectangle 20"/>
            <p:cNvSpPr>
              <a:spLocks noChangeArrowheads="1"/>
            </p:cNvSpPr>
            <p:nvPr/>
          </p:nvSpPr>
          <p:spPr bwMode="auto">
            <a:xfrm>
              <a:off x="4174" y="2783"/>
              <a:ext cx="1250" cy="98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83" name="Text Box 27"/>
            <p:cNvSpPr txBox="1">
              <a:spLocks noChangeArrowheads="1"/>
            </p:cNvSpPr>
            <p:nvPr/>
          </p:nvSpPr>
          <p:spPr bwMode="auto">
            <a:xfrm>
              <a:off x="2106" y="87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sz="1400">
                <a:latin typeface="Times" panose="02020603050405020304" pitchFamily="18" charset="0"/>
              </a:endParaRPr>
            </a:p>
          </p:txBody>
        </p:sp>
        <p:grpSp>
          <p:nvGrpSpPr>
            <p:cNvPr id="40984" name="Group 28"/>
            <p:cNvGrpSpPr>
              <a:grpSpLocks/>
            </p:cNvGrpSpPr>
            <p:nvPr/>
          </p:nvGrpSpPr>
          <p:grpSpPr bwMode="auto">
            <a:xfrm>
              <a:off x="1787" y="845"/>
              <a:ext cx="452" cy="154"/>
              <a:chOff x="4035" y="1125"/>
              <a:chExt cx="452" cy="154"/>
            </a:xfrm>
          </p:grpSpPr>
          <p:grpSp>
            <p:nvGrpSpPr>
              <p:cNvPr id="41024" name="Group 29"/>
              <p:cNvGrpSpPr>
                <a:grpSpLocks/>
              </p:cNvGrpSpPr>
              <p:nvPr/>
            </p:nvGrpSpPr>
            <p:grpSpPr bwMode="auto">
              <a:xfrm>
                <a:off x="4035" y="1154"/>
                <a:ext cx="76" cy="83"/>
                <a:chOff x="4035" y="1154"/>
                <a:chExt cx="76" cy="83"/>
              </a:xfrm>
            </p:grpSpPr>
            <p:sp>
              <p:nvSpPr>
                <p:cNvPr id="41026" name="Rectangle 30"/>
                <p:cNvSpPr>
                  <a:spLocks noChangeArrowheads="1"/>
                </p:cNvSpPr>
                <p:nvPr/>
              </p:nvSpPr>
              <p:spPr bwMode="auto">
                <a:xfrm>
                  <a:off x="4058" y="116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1</a:t>
                  </a:r>
                  <a:endParaRPr lang="en-US" altLang="en-US">
                    <a:latin typeface="Times" panose="02020603050405020304" pitchFamily="18" charset="0"/>
                  </a:endParaRPr>
                </a:p>
              </p:txBody>
            </p:sp>
            <p:sp>
              <p:nvSpPr>
                <p:cNvPr id="41027" name="Oval 31"/>
                <p:cNvSpPr>
                  <a:spLocks noChangeArrowheads="1"/>
                </p:cNvSpPr>
                <p:nvPr/>
              </p:nvSpPr>
              <p:spPr bwMode="auto">
                <a:xfrm>
                  <a:off x="4035"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1025" name="Text Box 32"/>
              <p:cNvSpPr txBox="1">
                <a:spLocks noChangeArrowheads="1"/>
              </p:cNvSpPr>
              <p:nvPr/>
            </p:nvSpPr>
            <p:spPr bwMode="auto">
              <a:xfrm>
                <a:off x="4104"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40985" name="Group 33"/>
            <p:cNvGrpSpPr>
              <a:grpSpLocks/>
            </p:cNvGrpSpPr>
            <p:nvPr/>
          </p:nvGrpSpPr>
          <p:grpSpPr bwMode="auto">
            <a:xfrm>
              <a:off x="3155" y="845"/>
              <a:ext cx="467" cy="154"/>
              <a:chOff x="5403" y="1125"/>
              <a:chExt cx="467" cy="154"/>
            </a:xfrm>
          </p:grpSpPr>
          <p:grpSp>
            <p:nvGrpSpPr>
              <p:cNvPr id="41020" name="Group 34"/>
              <p:cNvGrpSpPr>
                <a:grpSpLocks/>
              </p:cNvGrpSpPr>
              <p:nvPr/>
            </p:nvGrpSpPr>
            <p:grpSpPr bwMode="auto">
              <a:xfrm>
                <a:off x="5403" y="1154"/>
                <a:ext cx="76" cy="83"/>
                <a:chOff x="5403" y="1154"/>
                <a:chExt cx="76" cy="83"/>
              </a:xfrm>
            </p:grpSpPr>
            <p:sp>
              <p:nvSpPr>
                <p:cNvPr id="41022" name="Rectangle 35"/>
                <p:cNvSpPr>
                  <a:spLocks noChangeArrowheads="1"/>
                </p:cNvSpPr>
                <p:nvPr/>
              </p:nvSpPr>
              <p:spPr bwMode="auto">
                <a:xfrm>
                  <a:off x="5427" y="116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1</a:t>
                  </a:r>
                  <a:endParaRPr lang="en-US" altLang="en-US">
                    <a:latin typeface="Times" panose="02020603050405020304" pitchFamily="18" charset="0"/>
                  </a:endParaRPr>
                </a:p>
              </p:txBody>
            </p:sp>
            <p:sp>
              <p:nvSpPr>
                <p:cNvPr id="41023" name="Oval 36"/>
                <p:cNvSpPr>
                  <a:spLocks noChangeArrowheads="1"/>
                </p:cNvSpPr>
                <p:nvPr/>
              </p:nvSpPr>
              <p:spPr bwMode="auto">
                <a:xfrm>
                  <a:off x="5403" y="1154"/>
                  <a:ext cx="76" cy="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1021" name="Text Box 37"/>
              <p:cNvSpPr txBox="1">
                <a:spLocks noChangeArrowheads="1"/>
              </p:cNvSpPr>
              <p:nvPr/>
            </p:nvSpPr>
            <p:spPr bwMode="auto">
              <a:xfrm>
                <a:off x="5487" y="1125"/>
                <a:ext cx="3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000">
                    <a:latin typeface="Times" panose="02020603050405020304" pitchFamily="18" charset="0"/>
                  </a:rPr>
                  <a:t>Concept</a:t>
                </a:r>
              </a:p>
            </p:txBody>
          </p:sp>
        </p:grpSp>
        <p:grpSp>
          <p:nvGrpSpPr>
            <p:cNvPr id="40986" name="Group 38"/>
            <p:cNvGrpSpPr>
              <a:grpSpLocks/>
            </p:cNvGrpSpPr>
            <p:nvPr/>
          </p:nvGrpSpPr>
          <p:grpSpPr bwMode="auto">
            <a:xfrm>
              <a:off x="2424" y="442"/>
              <a:ext cx="76" cy="83"/>
              <a:chOff x="4672" y="722"/>
              <a:chExt cx="76" cy="83"/>
            </a:xfrm>
          </p:grpSpPr>
          <p:sp>
            <p:nvSpPr>
              <p:cNvPr id="41018" name="Rectangle 39"/>
              <p:cNvSpPr>
                <a:spLocks noChangeArrowheads="1"/>
              </p:cNvSpPr>
              <p:nvPr/>
            </p:nvSpPr>
            <p:spPr bwMode="auto">
              <a:xfrm>
                <a:off x="4696" y="728"/>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2</a:t>
                </a:r>
                <a:endParaRPr lang="en-US" altLang="en-US">
                  <a:latin typeface="Times" panose="02020603050405020304" pitchFamily="18" charset="0"/>
                </a:endParaRPr>
              </a:p>
            </p:txBody>
          </p:sp>
          <p:sp>
            <p:nvSpPr>
              <p:cNvPr id="41019" name="Oval 40"/>
              <p:cNvSpPr>
                <a:spLocks noChangeArrowheads="1"/>
              </p:cNvSpPr>
              <p:nvPr/>
            </p:nvSpPr>
            <p:spPr bwMode="auto">
              <a:xfrm>
                <a:off x="4672" y="722"/>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0987" name="Text Box 41"/>
            <p:cNvSpPr txBox="1">
              <a:spLocks noChangeArrowheads="1"/>
            </p:cNvSpPr>
            <p:nvPr/>
          </p:nvSpPr>
          <p:spPr bwMode="auto">
            <a:xfrm>
              <a:off x="2472" y="414"/>
              <a:ext cx="6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Overall Concept</a:t>
              </a:r>
            </a:p>
          </p:txBody>
        </p:sp>
        <p:grpSp>
          <p:nvGrpSpPr>
            <p:cNvPr id="40988" name="Group 42"/>
            <p:cNvGrpSpPr>
              <a:grpSpLocks/>
            </p:cNvGrpSpPr>
            <p:nvPr/>
          </p:nvGrpSpPr>
          <p:grpSpPr bwMode="auto">
            <a:xfrm>
              <a:off x="1718" y="1414"/>
              <a:ext cx="76" cy="83"/>
              <a:chOff x="3966" y="1694"/>
              <a:chExt cx="76" cy="83"/>
            </a:xfrm>
          </p:grpSpPr>
          <p:sp>
            <p:nvSpPr>
              <p:cNvPr id="41016" name="Rectangle 43"/>
              <p:cNvSpPr>
                <a:spLocks noChangeArrowheads="1"/>
              </p:cNvSpPr>
              <p:nvPr/>
            </p:nvSpPr>
            <p:spPr bwMode="auto">
              <a:xfrm>
                <a:off x="3989" y="170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3</a:t>
                </a:r>
                <a:endParaRPr lang="en-US" altLang="en-US">
                  <a:latin typeface="Times" panose="02020603050405020304" pitchFamily="18" charset="0"/>
                </a:endParaRPr>
              </a:p>
            </p:txBody>
          </p:sp>
          <p:sp>
            <p:nvSpPr>
              <p:cNvPr id="41017" name="Oval 44"/>
              <p:cNvSpPr>
                <a:spLocks noChangeArrowheads="1"/>
              </p:cNvSpPr>
              <p:nvPr/>
            </p:nvSpPr>
            <p:spPr bwMode="auto">
              <a:xfrm>
                <a:off x="3966" y="1694"/>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0989" name="Text Box 45"/>
            <p:cNvSpPr txBox="1">
              <a:spLocks noChangeArrowheads="1"/>
            </p:cNvSpPr>
            <p:nvPr/>
          </p:nvSpPr>
          <p:spPr bwMode="auto">
            <a:xfrm>
              <a:off x="1766" y="1385"/>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40990" name="Group 46"/>
            <p:cNvGrpSpPr>
              <a:grpSpLocks/>
            </p:cNvGrpSpPr>
            <p:nvPr/>
          </p:nvGrpSpPr>
          <p:grpSpPr bwMode="auto">
            <a:xfrm>
              <a:off x="3064" y="1414"/>
              <a:ext cx="75" cy="83"/>
              <a:chOff x="5312" y="1694"/>
              <a:chExt cx="75" cy="83"/>
            </a:xfrm>
          </p:grpSpPr>
          <p:sp>
            <p:nvSpPr>
              <p:cNvPr id="41014" name="Rectangle 47"/>
              <p:cNvSpPr>
                <a:spLocks noChangeArrowheads="1"/>
              </p:cNvSpPr>
              <p:nvPr/>
            </p:nvSpPr>
            <p:spPr bwMode="auto">
              <a:xfrm>
                <a:off x="5334" y="1700"/>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3</a:t>
                </a:r>
                <a:endParaRPr lang="en-US" altLang="en-US">
                  <a:latin typeface="Times" panose="02020603050405020304" pitchFamily="18" charset="0"/>
                </a:endParaRPr>
              </a:p>
            </p:txBody>
          </p:sp>
          <p:sp>
            <p:nvSpPr>
              <p:cNvPr id="41015" name="Oval 48"/>
              <p:cNvSpPr>
                <a:spLocks noChangeArrowheads="1"/>
              </p:cNvSpPr>
              <p:nvPr/>
            </p:nvSpPr>
            <p:spPr bwMode="auto">
              <a:xfrm>
                <a:off x="5312" y="1694"/>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0991" name="Text Box 49"/>
            <p:cNvSpPr txBox="1">
              <a:spLocks noChangeArrowheads="1"/>
            </p:cNvSpPr>
            <p:nvPr/>
          </p:nvSpPr>
          <p:spPr bwMode="auto">
            <a:xfrm>
              <a:off x="3112" y="1385"/>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Characteristics</a:t>
              </a:r>
            </a:p>
          </p:txBody>
        </p:sp>
        <p:grpSp>
          <p:nvGrpSpPr>
            <p:cNvPr id="40992" name="Group 50"/>
            <p:cNvGrpSpPr>
              <a:grpSpLocks/>
            </p:cNvGrpSpPr>
            <p:nvPr/>
          </p:nvGrpSpPr>
          <p:grpSpPr bwMode="auto">
            <a:xfrm>
              <a:off x="2409" y="2816"/>
              <a:ext cx="76" cy="82"/>
              <a:chOff x="4657" y="3096"/>
              <a:chExt cx="76" cy="82"/>
            </a:xfrm>
          </p:grpSpPr>
          <p:sp>
            <p:nvSpPr>
              <p:cNvPr id="41012" name="Rectangle 51"/>
              <p:cNvSpPr>
                <a:spLocks noChangeArrowheads="1"/>
              </p:cNvSpPr>
              <p:nvPr/>
            </p:nvSpPr>
            <p:spPr bwMode="auto">
              <a:xfrm>
                <a:off x="4680" y="3101"/>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4</a:t>
                </a:r>
                <a:endParaRPr lang="en-US" altLang="en-US">
                  <a:latin typeface="Times" panose="02020603050405020304" pitchFamily="18" charset="0"/>
                </a:endParaRPr>
              </a:p>
            </p:txBody>
          </p:sp>
          <p:sp>
            <p:nvSpPr>
              <p:cNvPr id="41013" name="Oval 52"/>
              <p:cNvSpPr>
                <a:spLocks noChangeArrowheads="1"/>
              </p:cNvSpPr>
              <p:nvPr/>
            </p:nvSpPr>
            <p:spPr bwMode="auto">
              <a:xfrm>
                <a:off x="4657" y="309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0993" name="Text Box 53"/>
            <p:cNvSpPr txBox="1">
              <a:spLocks noChangeArrowheads="1"/>
            </p:cNvSpPr>
            <p:nvPr/>
          </p:nvSpPr>
          <p:spPr bwMode="auto">
            <a:xfrm>
              <a:off x="2467" y="2787"/>
              <a:ext cx="7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Characteristics</a:t>
              </a:r>
            </a:p>
          </p:txBody>
        </p:sp>
        <p:grpSp>
          <p:nvGrpSpPr>
            <p:cNvPr id="40994" name="Group 54"/>
            <p:cNvGrpSpPr>
              <a:grpSpLocks/>
            </p:cNvGrpSpPr>
            <p:nvPr/>
          </p:nvGrpSpPr>
          <p:grpSpPr bwMode="auto">
            <a:xfrm>
              <a:off x="4527" y="1422"/>
              <a:ext cx="75" cy="83"/>
              <a:chOff x="6775" y="1702"/>
              <a:chExt cx="75" cy="83"/>
            </a:xfrm>
          </p:grpSpPr>
          <p:sp>
            <p:nvSpPr>
              <p:cNvPr id="41010" name="Rectangle 55"/>
              <p:cNvSpPr>
                <a:spLocks noChangeArrowheads="1"/>
              </p:cNvSpPr>
              <p:nvPr/>
            </p:nvSpPr>
            <p:spPr bwMode="auto">
              <a:xfrm>
                <a:off x="6797" y="1708"/>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9</a:t>
                </a:r>
                <a:endParaRPr lang="en-US" altLang="en-US">
                  <a:latin typeface="Times" panose="02020603050405020304" pitchFamily="18" charset="0"/>
                </a:endParaRPr>
              </a:p>
            </p:txBody>
          </p:sp>
          <p:sp>
            <p:nvSpPr>
              <p:cNvPr id="41011" name="Oval 56"/>
              <p:cNvSpPr>
                <a:spLocks noChangeArrowheads="1"/>
              </p:cNvSpPr>
              <p:nvPr/>
            </p:nvSpPr>
            <p:spPr bwMode="auto">
              <a:xfrm>
                <a:off x="6775" y="1702"/>
                <a:ext cx="75"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0995" name="Text Box 57"/>
            <p:cNvSpPr txBox="1">
              <a:spLocks noChangeArrowheads="1"/>
            </p:cNvSpPr>
            <p:nvPr/>
          </p:nvSpPr>
          <p:spPr bwMode="auto">
            <a:xfrm>
              <a:off x="4591" y="1393"/>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Extensions</a:t>
              </a:r>
            </a:p>
          </p:txBody>
        </p:sp>
        <p:sp>
          <p:nvSpPr>
            <p:cNvPr id="40996" name="Text Box 58"/>
            <p:cNvSpPr txBox="1">
              <a:spLocks noChangeArrowheads="1"/>
            </p:cNvSpPr>
            <p:nvPr/>
          </p:nvSpPr>
          <p:spPr bwMode="auto">
            <a:xfrm>
              <a:off x="4233" y="371"/>
              <a:ext cx="1375"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1000">
                  <a:latin typeface="Times" panose="02020603050405020304" pitchFamily="18" charset="0"/>
                </a:rPr>
                <a:t>Communicate Targeted Concepts</a:t>
              </a:r>
            </a:p>
            <a:p>
              <a:pPr>
                <a:lnSpc>
                  <a:spcPct val="60000"/>
                </a:lnSpc>
                <a:spcBef>
                  <a:spcPct val="50000"/>
                </a:spcBef>
              </a:pPr>
              <a:r>
                <a:rPr lang="en-US" altLang="en-US" sz="1000">
                  <a:latin typeface="Times" panose="02020603050405020304" pitchFamily="18" charset="0"/>
                </a:rPr>
                <a:t>Obtain the Overall Concepts</a:t>
              </a:r>
            </a:p>
            <a:p>
              <a:pPr>
                <a:lnSpc>
                  <a:spcPct val="60000"/>
                </a:lnSpc>
                <a:spcBef>
                  <a:spcPct val="50000"/>
                </a:spcBef>
              </a:pPr>
              <a:r>
                <a:rPr lang="en-US" altLang="en-US" sz="1000">
                  <a:latin typeface="Times" panose="02020603050405020304" pitchFamily="18" charset="0"/>
                </a:rPr>
                <a:t>Make lists of Known Characteristics</a:t>
              </a:r>
            </a:p>
            <a:p>
              <a:pPr>
                <a:lnSpc>
                  <a:spcPct val="60000"/>
                </a:lnSpc>
                <a:spcBef>
                  <a:spcPct val="50000"/>
                </a:spcBef>
              </a:pPr>
              <a:r>
                <a:rPr lang="en-US" altLang="en-US" sz="1000">
                  <a:latin typeface="Times" panose="02020603050405020304" pitchFamily="18" charset="0"/>
                </a:rPr>
                <a:t>Pin down Like Characteristics</a:t>
              </a:r>
            </a:p>
            <a:p>
              <a:pPr>
                <a:lnSpc>
                  <a:spcPct val="60000"/>
                </a:lnSpc>
                <a:spcBef>
                  <a:spcPct val="50000"/>
                </a:spcBef>
              </a:pPr>
              <a:r>
                <a:rPr lang="en-US" altLang="en-US" sz="1000">
                  <a:latin typeface="Times" panose="02020603050405020304" pitchFamily="18" charset="0"/>
                </a:rPr>
                <a:t>Assemble Like Categories</a:t>
              </a:r>
            </a:p>
            <a:p>
              <a:pPr>
                <a:lnSpc>
                  <a:spcPct val="60000"/>
                </a:lnSpc>
                <a:spcBef>
                  <a:spcPct val="50000"/>
                </a:spcBef>
              </a:pPr>
              <a:r>
                <a:rPr lang="en-US" altLang="en-US" sz="1000">
                  <a:latin typeface="Times" panose="02020603050405020304" pitchFamily="18" charset="0"/>
                </a:rPr>
                <a:t>Record Unlike Characteristics</a:t>
              </a:r>
            </a:p>
            <a:p>
              <a:pPr>
                <a:lnSpc>
                  <a:spcPct val="60000"/>
                </a:lnSpc>
                <a:spcBef>
                  <a:spcPct val="50000"/>
                </a:spcBef>
              </a:pPr>
              <a:r>
                <a:rPr lang="en-US" altLang="en-US" sz="1000">
                  <a:latin typeface="Times" panose="02020603050405020304" pitchFamily="18" charset="0"/>
                </a:rPr>
                <a:t>Identify Unlike Categories</a:t>
              </a:r>
            </a:p>
            <a:p>
              <a:pPr>
                <a:lnSpc>
                  <a:spcPct val="60000"/>
                </a:lnSpc>
                <a:spcBef>
                  <a:spcPct val="50000"/>
                </a:spcBef>
              </a:pPr>
              <a:r>
                <a:rPr lang="en-US" altLang="en-US" sz="1000">
                  <a:latin typeface="Times" panose="02020603050405020304" pitchFamily="18" charset="0"/>
                </a:rPr>
                <a:t>Nail Down a Summary</a:t>
              </a:r>
            </a:p>
            <a:p>
              <a:pPr>
                <a:lnSpc>
                  <a:spcPct val="60000"/>
                </a:lnSpc>
                <a:spcBef>
                  <a:spcPct val="50000"/>
                </a:spcBef>
              </a:pPr>
              <a:r>
                <a:rPr lang="en-US" altLang="en-US" sz="1000">
                  <a:latin typeface="Times" panose="02020603050405020304" pitchFamily="18" charset="0"/>
                </a:rPr>
                <a:t>Go Beyond the Basics</a:t>
              </a:r>
            </a:p>
          </p:txBody>
        </p:sp>
        <p:sp>
          <p:nvSpPr>
            <p:cNvPr id="40997" name="Text Box 59"/>
            <p:cNvSpPr txBox="1">
              <a:spLocks noChangeArrowheads="1"/>
            </p:cNvSpPr>
            <p:nvPr/>
          </p:nvSpPr>
          <p:spPr bwMode="auto">
            <a:xfrm>
              <a:off x="4085" y="324"/>
              <a:ext cx="222" cy="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sz="1400" b="1">
                  <a:latin typeface="Times" panose="02020603050405020304" pitchFamily="18" charset="0"/>
                </a:rPr>
                <a:t>C</a:t>
              </a:r>
            </a:p>
            <a:p>
              <a:pPr>
                <a:lnSpc>
                  <a:spcPct val="80000"/>
                </a:lnSpc>
              </a:pPr>
              <a:r>
                <a:rPr lang="en-US" altLang="en-US" sz="1400" b="1">
                  <a:latin typeface="Times" panose="02020603050405020304" pitchFamily="18" charset="0"/>
                </a:rPr>
                <a:t>O</a:t>
              </a:r>
            </a:p>
            <a:p>
              <a:pPr>
                <a:lnSpc>
                  <a:spcPct val="80000"/>
                </a:lnSpc>
              </a:pPr>
              <a:r>
                <a:rPr lang="en-US" altLang="en-US" sz="1400" b="1">
                  <a:latin typeface="Times" panose="02020603050405020304" pitchFamily="18" charset="0"/>
                </a:rPr>
                <a:t>M</a:t>
              </a:r>
            </a:p>
            <a:p>
              <a:pPr>
                <a:lnSpc>
                  <a:spcPct val="80000"/>
                </a:lnSpc>
              </a:pPr>
              <a:r>
                <a:rPr lang="en-US" altLang="en-US" sz="1400" b="1">
                  <a:latin typeface="Times" panose="02020603050405020304" pitchFamily="18" charset="0"/>
                </a:rPr>
                <a:t>P</a:t>
              </a:r>
            </a:p>
            <a:p>
              <a:pPr>
                <a:lnSpc>
                  <a:spcPct val="80000"/>
                </a:lnSpc>
              </a:pPr>
              <a:r>
                <a:rPr lang="en-US" altLang="en-US" sz="1400" b="1">
                  <a:latin typeface="Times" panose="02020603050405020304" pitchFamily="18" charset="0"/>
                </a:rPr>
                <a:t>A</a:t>
              </a:r>
            </a:p>
            <a:p>
              <a:pPr>
                <a:lnSpc>
                  <a:spcPct val="80000"/>
                </a:lnSpc>
              </a:pPr>
              <a:r>
                <a:rPr lang="en-US" altLang="en-US" sz="1400" b="1">
                  <a:latin typeface="Times" panose="02020603050405020304" pitchFamily="18" charset="0"/>
                </a:rPr>
                <a:t>R</a:t>
              </a:r>
            </a:p>
            <a:p>
              <a:pPr>
                <a:lnSpc>
                  <a:spcPct val="80000"/>
                </a:lnSpc>
              </a:pPr>
              <a:r>
                <a:rPr lang="en-US" altLang="en-US" sz="1400" b="1">
                  <a:latin typeface="Times" panose="02020603050405020304" pitchFamily="18" charset="0"/>
                </a:rPr>
                <a:t>I</a:t>
              </a:r>
            </a:p>
            <a:p>
              <a:pPr>
                <a:lnSpc>
                  <a:spcPct val="80000"/>
                </a:lnSpc>
              </a:pPr>
              <a:r>
                <a:rPr lang="en-US" altLang="en-US" sz="1400" b="1">
                  <a:latin typeface="Times" panose="02020603050405020304" pitchFamily="18" charset="0"/>
                </a:rPr>
                <a:t>N</a:t>
              </a:r>
            </a:p>
            <a:p>
              <a:pPr>
                <a:lnSpc>
                  <a:spcPct val="80000"/>
                </a:lnSpc>
              </a:pPr>
              <a:r>
                <a:rPr lang="en-US" altLang="en-US" sz="1400" b="1">
                  <a:latin typeface="Times" panose="02020603050405020304" pitchFamily="18" charset="0"/>
                </a:rPr>
                <a:t>G</a:t>
              </a:r>
            </a:p>
          </p:txBody>
        </p:sp>
        <p:grpSp>
          <p:nvGrpSpPr>
            <p:cNvPr id="40998" name="Group 60"/>
            <p:cNvGrpSpPr>
              <a:grpSpLocks/>
            </p:cNvGrpSpPr>
            <p:nvPr/>
          </p:nvGrpSpPr>
          <p:grpSpPr bwMode="auto">
            <a:xfrm>
              <a:off x="4509" y="2826"/>
              <a:ext cx="76" cy="83"/>
              <a:chOff x="6757" y="3106"/>
              <a:chExt cx="76" cy="83"/>
            </a:xfrm>
          </p:grpSpPr>
          <p:sp>
            <p:nvSpPr>
              <p:cNvPr id="41008" name="Rectangle 61"/>
              <p:cNvSpPr>
                <a:spLocks noChangeArrowheads="1"/>
              </p:cNvSpPr>
              <p:nvPr/>
            </p:nvSpPr>
            <p:spPr bwMode="auto">
              <a:xfrm>
                <a:off x="6776" y="3112"/>
                <a:ext cx="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b="1">
                    <a:solidFill>
                      <a:srgbClr val="000000"/>
                    </a:solidFill>
                    <a:latin typeface="Times" panose="02020603050405020304" pitchFamily="18" charset="0"/>
                  </a:rPr>
                  <a:t>5</a:t>
                </a:r>
                <a:endParaRPr lang="en-US" altLang="en-US">
                  <a:latin typeface="Times" panose="02020603050405020304" pitchFamily="18" charset="0"/>
                </a:endParaRPr>
              </a:p>
            </p:txBody>
          </p:sp>
          <p:sp>
            <p:nvSpPr>
              <p:cNvPr id="41009" name="Oval 62"/>
              <p:cNvSpPr>
                <a:spLocks noChangeArrowheads="1"/>
              </p:cNvSpPr>
              <p:nvPr/>
            </p:nvSpPr>
            <p:spPr bwMode="auto">
              <a:xfrm>
                <a:off x="6757" y="3106"/>
                <a:ext cx="76" cy="7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40999" name="Text Box 63"/>
            <p:cNvSpPr txBox="1">
              <a:spLocks noChangeArrowheads="1"/>
            </p:cNvSpPr>
            <p:nvPr/>
          </p:nvSpPr>
          <p:spPr bwMode="auto">
            <a:xfrm>
              <a:off x="4573" y="2797"/>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Like Categories</a:t>
              </a:r>
            </a:p>
          </p:txBody>
        </p:sp>
        <p:sp>
          <p:nvSpPr>
            <p:cNvPr id="41000" name="Text Box 82"/>
            <p:cNvSpPr txBox="1">
              <a:spLocks noChangeArrowheads="1"/>
            </p:cNvSpPr>
            <p:nvPr/>
          </p:nvSpPr>
          <p:spPr bwMode="auto">
            <a:xfrm>
              <a:off x="2239" y="507"/>
              <a:ext cx="86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VERTEBRATES</a:t>
              </a:r>
            </a:p>
          </p:txBody>
        </p:sp>
        <p:sp>
          <p:nvSpPr>
            <p:cNvPr id="41001" name="Text Box 83"/>
            <p:cNvSpPr txBox="1">
              <a:spLocks noChangeArrowheads="1"/>
            </p:cNvSpPr>
            <p:nvPr/>
          </p:nvSpPr>
          <p:spPr bwMode="auto">
            <a:xfrm>
              <a:off x="3078" y="937"/>
              <a:ext cx="5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t>Mammals</a:t>
              </a:r>
            </a:p>
          </p:txBody>
        </p:sp>
        <p:sp>
          <p:nvSpPr>
            <p:cNvPr id="41002" name="Text Box 84"/>
            <p:cNvSpPr txBox="1">
              <a:spLocks noChangeArrowheads="1"/>
            </p:cNvSpPr>
            <p:nvPr/>
          </p:nvSpPr>
          <p:spPr bwMode="auto">
            <a:xfrm>
              <a:off x="1821" y="924"/>
              <a:ext cx="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t>Birds</a:t>
              </a:r>
            </a:p>
          </p:txBody>
        </p:sp>
        <p:sp>
          <p:nvSpPr>
            <p:cNvPr id="41003" name="Text Box 85"/>
            <p:cNvSpPr txBox="1">
              <a:spLocks noChangeArrowheads="1"/>
            </p:cNvSpPr>
            <p:nvPr/>
          </p:nvSpPr>
          <p:spPr bwMode="auto">
            <a:xfrm>
              <a:off x="1438" y="1481"/>
              <a:ext cx="125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fly</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Feathers</a:t>
              </a:r>
            </a:p>
            <a:p>
              <a:r>
                <a:rPr lang="en-US" altLang="en-US" sz="1400">
                  <a:latin typeface="Sand" pitchFamily="-48" charset="0"/>
                </a:rPr>
                <a:t>Backbone</a:t>
              </a:r>
            </a:p>
            <a:p>
              <a:r>
                <a:rPr lang="en-US" altLang="en-US" sz="1400">
                  <a:latin typeface="Sand" pitchFamily="-48" charset="0"/>
                </a:rPr>
                <a:t>Young hatch from </a:t>
              </a:r>
            </a:p>
            <a:p>
              <a:r>
                <a:rPr lang="en-US" altLang="en-US" sz="1400">
                  <a:latin typeface="Sand" pitchFamily="-48" charset="0"/>
                </a:rPr>
                <a:t>  eggs</a:t>
              </a:r>
            </a:p>
          </p:txBody>
        </p:sp>
        <p:sp>
          <p:nvSpPr>
            <p:cNvPr id="41004" name="Text Box 86"/>
            <p:cNvSpPr txBox="1">
              <a:spLocks noChangeArrowheads="1"/>
            </p:cNvSpPr>
            <p:nvPr/>
          </p:nvSpPr>
          <p:spPr bwMode="auto">
            <a:xfrm>
              <a:off x="2696" y="1481"/>
              <a:ext cx="1320"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Most travel by foot</a:t>
              </a:r>
            </a:p>
            <a:p>
              <a:r>
                <a:rPr lang="en-US" altLang="en-US" sz="1400">
                  <a:latin typeface="Sand" pitchFamily="-48" charset="0"/>
                </a:rPr>
                <a:t>Warm-blooded</a:t>
              </a:r>
            </a:p>
            <a:p>
              <a:r>
                <a:rPr lang="en-US" altLang="en-US" sz="1400">
                  <a:latin typeface="Sand" pitchFamily="-48" charset="0"/>
                </a:rPr>
                <a:t>Live worldwide</a:t>
              </a:r>
            </a:p>
            <a:p>
              <a:r>
                <a:rPr lang="en-US" altLang="en-US" sz="1400">
                  <a:latin typeface="Sand" pitchFamily="-48" charset="0"/>
                </a:rPr>
                <a:t>Hair</a:t>
              </a:r>
            </a:p>
            <a:p>
              <a:r>
                <a:rPr lang="en-US" altLang="en-US" sz="1400">
                  <a:latin typeface="Sand" pitchFamily="-48" charset="0"/>
                </a:rPr>
                <a:t>Backbone</a:t>
              </a:r>
            </a:p>
            <a:p>
              <a:r>
                <a:rPr lang="en-US" altLang="en-US" sz="1400">
                  <a:latin typeface="Sand" pitchFamily="-48" charset="0"/>
                </a:rPr>
                <a:t>Most young born </a:t>
              </a:r>
            </a:p>
            <a:p>
              <a:r>
                <a:rPr lang="en-US" altLang="en-US" sz="1400">
                  <a:latin typeface="Sand" pitchFamily="-48" charset="0"/>
                </a:rPr>
                <a:t>  live</a:t>
              </a:r>
            </a:p>
          </p:txBody>
        </p:sp>
        <p:sp>
          <p:nvSpPr>
            <p:cNvPr id="41005" name="Text Box 87"/>
            <p:cNvSpPr txBox="1">
              <a:spLocks noChangeArrowheads="1"/>
            </p:cNvSpPr>
            <p:nvPr/>
          </p:nvSpPr>
          <p:spPr bwMode="auto">
            <a:xfrm>
              <a:off x="4196" y="1495"/>
              <a:ext cx="1125"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Sand" pitchFamily="-48" charset="0"/>
                </a:rPr>
                <a:t>Explore how many heart chambers birds and mammals have, and enter the information on the table</a:t>
              </a:r>
            </a:p>
          </p:txBody>
        </p:sp>
        <p:sp>
          <p:nvSpPr>
            <p:cNvPr id="41006" name="Text Box 88"/>
            <p:cNvSpPr txBox="1">
              <a:spLocks noChangeArrowheads="1"/>
            </p:cNvSpPr>
            <p:nvPr/>
          </p:nvSpPr>
          <p:spPr bwMode="auto">
            <a:xfrm>
              <a:off x="2194" y="2959"/>
              <a:ext cx="10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1400">
                  <a:latin typeface="Sand" pitchFamily="-48" charset="0"/>
                </a:rPr>
                <a:t>Warm-blooded</a:t>
              </a:r>
            </a:p>
            <a:p>
              <a:pPr algn="ctr"/>
              <a:r>
                <a:rPr lang="en-US" altLang="en-US" sz="1400">
                  <a:latin typeface="Sand" pitchFamily="-48" charset="0"/>
                </a:rPr>
                <a:t>Live worldwide</a:t>
              </a:r>
            </a:p>
            <a:p>
              <a:pPr algn="ctr"/>
              <a:r>
                <a:rPr lang="en-US" altLang="en-US" sz="1400">
                  <a:latin typeface="Sand" pitchFamily="-48" charset="0"/>
                </a:rPr>
                <a:t>Backbone</a:t>
              </a:r>
            </a:p>
          </p:txBody>
        </p:sp>
        <p:sp>
          <p:nvSpPr>
            <p:cNvPr id="41007" name="Text Box 89"/>
            <p:cNvSpPr txBox="1">
              <a:spLocks noChangeArrowheads="1"/>
            </p:cNvSpPr>
            <p:nvPr/>
          </p:nvSpPr>
          <p:spPr bwMode="auto">
            <a:xfrm>
              <a:off x="4201" y="2875"/>
              <a:ext cx="130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1400">
                  <a:latin typeface="Sand" pitchFamily="-48" charset="0"/>
                </a:rPr>
                <a:t>How body temperature is regulated.</a:t>
              </a:r>
            </a:p>
            <a:p>
              <a:pPr>
                <a:lnSpc>
                  <a:spcPct val="90000"/>
                </a:lnSpc>
              </a:pPr>
              <a:r>
                <a:rPr lang="en-US" altLang="en-US" sz="1400">
                  <a:latin typeface="Sand" pitchFamily="-48" charset="0"/>
                </a:rPr>
                <a:t>Where they live.</a:t>
              </a:r>
            </a:p>
            <a:p>
              <a:pPr>
                <a:lnSpc>
                  <a:spcPct val="90000"/>
                </a:lnSpc>
              </a:pPr>
              <a:r>
                <a:rPr lang="en-US" altLang="en-US" sz="1400">
                  <a:latin typeface="Sand" pitchFamily="-48" charset="0"/>
                </a:rPr>
                <a:t>How their bodies are supported.</a:t>
              </a:r>
            </a:p>
          </p:txBody>
        </p:sp>
      </p:grpSp>
      <p:grpSp>
        <p:nvGrpSpPr>
          <p:cNvPr id="40965" name="Group 100"/>
          <p:cNvGrpSpPr>
            <a:grpSpLocks/>
          </p:cNvGrpSpPr>
          <p:nvPr/>
        </p:nvGrpSpPr>
        <p:grpSpPr bwMode="auto">
          <a:xfrm>
            <a:off x="369888" y="496888"/>
            <a:ext cx="8383587" cy="5465762"/>
            <a:chOff x="233" y="313"/>
            <a:chExt cx="5281" cy="3443"/>
          </a:xfrm>
        </p:grpSpPr>
        <p:sp>
          <p:nvSpPr>
            <p:cNvPr id="40967" name="Rectangle 101"/>
            <p:cNvSpPr>
              <a:spLocks noChangeArrowheads="1"/>
            </p:cNvSpPr>
            <p:nvPr/>
          </p:nvSpPr>
          <p:spPr bwMode="auto">
            <a:xfrm>
              <a:off x="4079" y="313"/>
              <a:ext cx="1435" cy="1027"/>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40968" name="Line 102"/>
            <p:cNvSpPr>
              <a:spLocks noChangeShapeType="1"/>
            </p:cNvSpPr>
            <p:nvPr/>
          </p:nvSpPr>
          <p:spPr bwMode="auto">
            <a:xfrm flipH="1">
              <a:off x="3003" y="1098"/>
              <a:ext cx="1081" cy="69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9" name="Rectangle 103"/>
            <p:cNvSpPr>
              <a:spLocks noChangeArrowheads="1"/>
            </p:cNvSpPr>
            <p:nvPr/>
          </p:nvSpPr>
          <p:spPr bwMode="auto">
            <a:xfrm>
              <a:off x="233" y="1483"/>
              <a:ext cx="4071" cy="2273"/>
            </a:xfrm>
            <a:prstGeom prst="rect">
              <a:avLst/>
            </a:prstGeom>
            <a:solidFill>
              <a:schemeClr val="bg1"/>
            </a:solidFill>
            <a:ln w="76200">
              <a:solidFill>
                <a:schemeClr val="tx1"/>
              </a:solidFill>
              <a:miter lim="800000"/>
              <a:headEnd/>
              <a:tailEnd/>
            </a:ln>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a:latin typeface="Arial" panose="020B0604020202020204" pitchFamily="34" charset="0"/>
                </a:rPr>
                <a:t>The Linking Steps</a:t>
              </a:r>
            </a:p>
            <a:p>
              <a:endParaRPr lang="en-US" altLang="en-US" sz="2000">
                <a:latin typeface="Arial" panose="020B0604020202020204" pitchFamily="34" charset="0"/>
              </a:endParaRPr>
            </a:p>
            <a:p>
              <a:r>
                <a:rPr lang="en-US" altLang="en-US" sz="2000">
                  <a:latin typeface="Arial" panose="020B0604020202020204" pitchFamily="34" charset="0"/>
                </a:rPr>
                <a:t>These steps guide the teacher during the in-class,</a:t>
              </a:r>
            </a:p>
            <a:p>
              <a:r>
                <a:rPr lang="en-US" altLang="en-US" sz="2000">
                  <a:latin typeface="Arial" panose="020B0604020202020204" pitchFamily="34" charset="0"/>
                </a:rPr>
                <a:t>interactive presentation of the Comparison Table.</a:t>
              </a:r>
            </a:p>
            <a:p>
              <a:endParaRPr lang="en-US" altLang="en-US" sz="2000">
                <a:latin typeface="Arial" panose="020B0604020202020204" pitchFamily="34" charset="0"/>
              </a:endParaRPr>
            </a:p>
            <a:p>
              <a:r>
                <a:rPr lang="en-US" altLang="en-US" sz="2000">
                  <a:latin typeface="Arial" panose="020B0604020202020204" pitchFamily="34" charset="0"/>
                </a:rPr>
                <a:t>The teacher prepared a draft of the Comparison</a:t>
              </a:r>
            </a:p>
            <a:p>
              <a:r>
                <a:rPr lang="en-US" altLang="en-US" sz="2000">
                  <a:latin typeface="Arial" panose="020B0604020202020204" pitchFamily="34" charset="0"/>
                </a:rPr>
                <a:t>Table in advance of the lesson, but the final</a:t>
              </a:r>
            </a:p>
            <a:p>
              <a:r>
                <a:rPr lang="en-US" altLang="en-US" sz="2000">
                  <a:latin typeface="Arial" panose="020B0604020202020204" pitchFamily="34" charset="0"/>
                </a:rPr>
                <a:t>version is co-constructed with the students</a:t>
              </a:r>
            </a:p>
            <a:p>
              <a:r>
                <a:rPr lang="en-US" altLang="en-US" sz="2000">
                  <a:latin typeface="Arial" panose="020B0604020202020204" pitchFamily="34" charset="0"/>
                </a:rPr>
                <a:t>during class.</a:t>
              </a:r>
            </a:p>
            <a:p>
              <a:endParaRPr lang="en-US" altLang="en-US" sz="2000">
                <a:latin typeface="Arial" panose="020B0604020202020204" pitchFamily="34" charset="0"/>
              </a:endParaRPr>
            </a:p>
            <a:p>
              <a:r>
                <a:rPr lang="en-US" altLang="en-US" sz="2000">
                  <a:latin typeface="Arial" panose="020B0604020202020204" pitchFamily="34" charset="0"/>
                </a:rPr>
                <a:t>These steps are cued by the acronym COMPARING.</a:t>
              </a:r>
            </a:p>
          </p:txBody>
        </p:sp>
      </p:grpSp>
      <p:pic>
        <p:nvPicPr>
          <p:cNvPr id="40966" name="Picture 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eaLnBrk="1" hangingPunct="1">
              <a:lnSpc>
                <a:spcPct val="70000"/>
              </a:lnSpc>
            </a:pPr>
            <a:r>
              <a:rPr lang="en-US" altLang="en-US" smtClean="0"/>
              <a:t>The Cue-Do-Review</a:t>
            </a:r>
            <a:br>
              <a:rPr lang="en-US" altLang="en-US" smtClean="0"/>
            </a:br>
            <a:r>
              <a:rPr lang="en-US" altLang="en-US" smtClean="0"/>
              <a:t>Sequence</a:t>
            </a:r>
          </a:p>
        </p:txBody>
      </p:sp>
      <p:sp>
        <p:nvSpPr>
          <p:cNvPr id="41989" name="Rectangle 5"/>
          <p:cNvSpPr>
            <a:spLocks noGrp="1" noChangeArrowheads="1"/>
          </p:cNvSpPr>
          <p:nvPr>
            <p:ph idx="1"/>
          </p:nvPr>
        </p:nvSpPr>
        <p:spPr/>
        <p:txBody>
          <a:bodyPr>
            <a:normAutofit fontScale="92500"/>
          </a:bodyPr>
          <a:lstStyle/>
          <a:p>
            <a:pPr eaLnBrk="1" hangingPunct="1">
              <a:buFontTx/>
              <a:buNone/>
            </a:pPr>
            <a:r>
              <a:rPr lang="en-US" altLang="en-US" sz="2200" smtClean="0"/>
              <a:t>The overall instructional process that guides use of the Comparison Table and COMPARING Linking Steps.</a:t>
            </a:r>
          </a:p>
          <a:p>
            <a:pPr eaLnBrk="1" hangingPunct="1">
              <a:buFontTx/>
              <a:buNone/>
            </a:pPr>
            <a:endParaRPr lang="en-US" altLang="en-US" smtClean="0"/>
          </a:p>
          <a:p>
            <a:pPr eaLnBrk="1" hangingPunct="1">
              <a:buFontTx/>
              <a:buNone/>
            </a:pPr>
            <a:r>
              <a:rPr lang="en-US" altLang="en-US" smtClean="0"/>
              <a:t>This instructional process involves:</a:t>
            </a:r>
          </a:p>
          <a:p>
            <a:pPr eaLnBrk="1" hangingPunct="1">
              <a:buFontTx/>
              <a:buNone/>
            </a:pPr>
            <a:endParaRPr lang="en-US" altLang="en-US" smtClean="0"/>
          </a:p>
          <a:p>
            <a:pPr eaLnBrk="1" hangingPunct="1">
              <a:buFontTx/>
              <a:buNone/>
            </a:pPr>
            <a:r>
              <a:rPr lang="en-US" altLang="en-US" b="1" smtClean="0"/>
              <a:t>Cue</a:t>
            </a:r>
            <a:endParaRPr lang="en-US" altLang="en-US" smtClean="0"/>
          </a:p>
          <a:p>
            <a:pPr eaLnBrk="1" hangingPunct="1">
              <a:buFontTx/>
              <a:buNone/>
            </a:pPr>
            <a:r>
              <a:rPr lang="en-US" altLang="en-US" smtClean="0"/>
              <a:t>	The teacher announces the Comparison Table and explains its use and expectations for student participation.</a:t>
            </a:r>
          </a:p>
        </p:txBody>
      </p:sp>
      <p:sp>
        <p:nvSpPr>
          <p:cNvPr id="4198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4198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7A3598D-EC5B-474F-AB63-C9B721812786}" type="slidenum">
              <a:rPr lang="en-US" altLang="en-US" sz="1000" smtClean="0">
                <a:solidFill>
                  <a:schemeClr val="accent2"/>
                </a:solidFill>
              </a:rPr>
              <a:pPr>
                <a:spcBef>
                  <a:spcPct val="0"/>
                </a:spcBef>
                <a:buFontTx/>
                <a:buNone/>
              </a:pPr>
              <a:t>41</a:t>
            </a:fld>
            <a:endParaRPr lang="en-US" altLang="en-US" sz="1000" smtClean="0">
              <a:solidFill>
                <a:schemeClr val="accent2"/>
              </a:solidFill>
            </a:endParaRPr>
          </a:p>
        </p:txBody>
      </p:sp>
      <p:pic>
        <p:nvPicPr>
          <p:cNvPr id="419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1026"/>
          <p:cNvSpPr>
            <a:spLocks noGrp="1" noChangeArrowheads="1"/>
          </p:cNvSpPr>
          <p:nvPr>
            <p:ph type="title"/>
          </p:nvPr>
        </p:nvSpPr>
        <p:spPr/>
        <p:txBody>
          <a:bodyPr/>
          <a:lstStyle/>
          <a:p>
            <a:pPr eaLnBrk="1" hangingPunct="1">
              <a:lnSpc>
                <a:spcPct val="70000"/>
              </a:lnSpc>
            </a:pPr>
            <a:r>
              <a:rPr lang="en-US" altLang="en-US" smtClean="0"/>
              <a:t>The Cue-Do-Review</a:t>
            </a:r>
            <a:br>
              <a:rPr lang="en-US" altLang="en-US" smtClean="0"/>
            </a:br>
            <a:r>
              <a:rPr lang="en-US" altLang="en-US" smtClean="0"/>
              <a:t>Sequence</a:t>
            </a:r>
          </a:p>
        </p:txBody>
      </p:sp>
      <p:sp>
        <p:nvSpPr>
          <p:cNvPr id="43013" name="Rectangle 1027"/>
          <p:cNvSpPr>
            <a:spLocks noGrp="1" noChangeArrowheads="1"/>
          </p:cNvSpPr>
          <p:nvPr>
            <p:ph idx="1"/>
          </p:nvPr>
        </p:nvSpPr>
        <p:spPr/>
        <p:txBody>
          <a:bodyPr>
            <a:normAutofit fontScale="92500" lnSpcReduction="10000"/>
          </a:bodyPr>
          <a:lstStyle/>
          <a:p>
            <a:pPr eaLnBrk="1" hangingPunct="1">
              <a:lnSpc>
                <a:spcPct val="90000"/>
              </a:lnSpc>
              <a:buFontTx/>
              <a:buNone/>
            </a:pPr>
            <a:r>
              <a:rPr lang="en-US" altLang="en-US" sz="2200" smtClean="0"/>
              <a:t>The overall instructional process that guides use of the Comparison Table and COMPARING Linking Steps.</a:t>
            </a:r>
          </a:p>
          <a:p>
            <a:pPr eaLnBrk="1" hangingPunct="1">
              <a:lnSpc>
                <a:spcPct val="90000"/>
              </a:lnSpc>
              <a:buFontTx/>
              <a:buNone/>
            </a:pPr>
            <a:endParaRPr lang="en-US" altLang="en-US" smtClean="0"/>
          </a:p>
          <a:p>
            <a:pPr eaLnBrk="1" hangingPunct="1">
              <a:lnSpc>
                <a:spcPct val="90000"/>
              </a:lnSpc>
              <a:buFontTx/>
              <a:buNone/>
            </a:pPr>
            <a:r>
              <a:rPr lang="en-US" altLang="en-US" smtClean="0"/>
              <a:t>This instructional process involves:</a:t>
            </a:r>
          </a:p>
          <a:p>
            <a:pPr eaLnBrk="1" hangingPunct="1">
              <a:lnSpc>
                <a:spcPct val="90000"/>
              </a:lnSpc>
              <a:buFontTx/>
              <a:buNone/>
            </a:pPr>
            <a:endParaRPr lang="en-US" altLang="en-US" smtClean="0"/>
          </a:p>
          <a:p>
            <a:pPr eaLnBrk="1" hangingPunct="1">
              <a:lnSpc>
                <a:spcPct val="90000"/>
              </a:lnSpc>
              <a:buFontTx/>
              <a:buNone/>
            </a:pPr>
            <a:r>
              <a:rPr lang="en-US" altLang="en-US" b="1" smtClean="0"/>
              <a:t>Do</a:t>
            </a:r>
            <a:endParaRPr lang="en-US" altLang="en-US" smtClean="0"/>
          </a:p>
          <a:p>
            <a:pPr eaLnBrk="1" hangingPunct="1">
              <a:lnSpc>
                <a:spcPct val="90000"/>
              </a:lnSpc>
              <a:buFontTx/>
              <a:buNone/>
            </a:pPr>
            <a:r>
              <a:rPr lang="en-US" altLang="en-US" smtClean="0"/>
              <a:t>	The teacher and class collaboratively construct the device using the COMPARING Linking Steps that “connect” the content to the needs and goals of students.</a:t>
            </a:r>
          </a:p>
        </p:txBody>
      </p:sp>
      <p:sp>
        <p:nvSpPr>
          <p:cNvPr id="43011"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43010"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76B8FB2-3A6C-41E6-A08F-EB85546FA6B7}" type="slidenum">
              <a:rPr lang="en-US" altLang="en-US" sz="1000" smtClean="0">
                <a:solidFill>
                  <a:schemeClr val="accent2"/>
                </a:solidFill>
              </a:rPr>
              <a:pPr>
                <a:spcBef>
                  <a:spcPct val="0"/>
                </a:spcBef>
                <a:buFontTx/>
                <a:buNone/>
              </a:pPr>
              <a:t>42</a:t>
            </a:fld>
            <a:endParaRPr lang="en-US" altLang="en-US" sz="1000" smtClean="0">
              <a:solidFill>
                <a:schemeClr val="accent2"/>
              </a:solidFill>
            </a:endParaRPr>
          </a:p>
        </p:txBody>
      </p:sp>
      <p:pic>
        <p:nvPicPr>
          <p:cNvPr id="430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lnSpc>
                <a:spcPct val="70000"/>
              </a:lnSpc>
            </a:pPr>
            <a:r>
              <a:rPr lang="en-US" altLang="en-US" smtClean="0"/>
              <a:t>The Cue-Do-Review</a:t>
            </a:r>
            <a:br>
              <a:rPr lang="en-US" altLang="en-US" smtClean="0"/>
            </a:br>
            <a:r>
              <a:rPr lang="en-US" altLang="en-US" smtClean="0"/>
              <a:t>Sequence</a:t>
            </a:r>
          </a:p>
        </p:txBody>
      </p:sp>
      <p:sp>
        <p:nvSpPr>
          <p:cNvPr id="44037" name="Rectangle 3"/>
          <p:cNvSpPr>
            <a:spLocks noGrp="1" noChangeArrowheads="1"/>
          </p:cNvSpPr>
          <p:nvPr>
            <p:ph idx="1"/>
          </p:nvPr>
        </p:nvSpPr>
        <p:spPr/>
        <p:txBody>
          <a:bodyPr>
            <a:normAutofit fontScale="92500" lnSpcReduction="10000"/>
          </a:bodyPr>
          <a:lstStyle/>
          <a:p>
            <a:pPr eaLnBrk="1" hangingPunct="1">
              <a:lnSpc>
                <a:spcPct val="90000"/>
              </a:lnSpc>
              <a:buFontTx/>
              <a:buNone/>
            </a:pPr>
            <a:r>
              <a:rPr lang="en-US" altLang="en-US" sz="2200" smtClean="0"/>
              <a:t>The overall instructional process that guides use of the Comparison Table and COMPARING Linking Steps.</a:t>
            </a:r>
          </a:p>
          <a:p>
            <a:pPr eaLnBrk="1" hangingPunct="1">
              <a:lnSpc>
                <a:spcPct val="90000"/>
              </a:lnSpc>
              <a:buFontTx/>
              <a:buNone/>
            </a:pPr>
            <a:endParaRPr lang="en-US" altLang="en-US" smtClean="0"/>
          </a:p>
          <a:p>
            <a:pPr eaLnBrk="1" hangingPunct="1">
              <a:lnSpc>
                <a:spcPct val="90000"/>
              </a:lnSpc>
              <a:buFontTx/>
              <a:buNone/>
            </a:pPr>
            <a:r>
              <a:rPr lang="en-US" altLang="en-US" smtClean="0"/>
              <a:t>This instructional process involves:</a:t>
            </a:r>
          </a:p>
          <a:p>
            <a:pPr eaLnBrk="1" hangingPunct="1">
              <a:lnSpc>
                <a:spcPct val="90000"/>
              </a:lnSpc>
              <a:buFontTx/>
              <a:buNone/>
            </a:pPr>
            <a:endParaRPr lang="en-US" altLang="en-US" smtClean="0"/>
          </a:p>
          <a:p>
            <a:pPr eaLnBrk="1" hangingPunct="1">
              <a:lnSpc>
                <a:spcPct val="90000"/>
              </a:lnSpc>
              <a:buFontTx/>
              <a:buNone/>
            </a:pPr>
            <a:r>
              <a:rPr lang="en-US" altLang="en-US" b="1" smtClean="0"/>
              <a:t>Review</a:t>
            </a:r>
            <a:endParaRPr lang="en-US" altLang="en-US" smtClean="0"/>
          </a:p>
          <a:p>
            <a:pPr eaLnBrk="1" hangingPunct="1">
              <a:lnSpc>
                <a:spcPct val="90000"/>
              </a:lnSpc>
              <a:buFontTx/>
              <a:buNone/>
            </a:pPr>
            <a:r>
              <a:rPr lang="en-US" altLang="en-US" smtClean="0"/>
              <a:t>	Information presented in the Comparison Table is reviewed and confirmed, and the process of exploring similarities and differences between concepts is reviewed.</a:t>
            </a:r>
          </a:p>
        </p:txBody>
      </p:sp>
      <p:sp>
        <p:nvSpPr>
          <p:cNvPr id="4403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4403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99170CA-0B12-47A1-B060-E40E91E77E9D}" type="slidenum">
              <a:rPr lang="en-US" altLang="en-US" sz="1000" smtClean="0">
                <a:solidFill>
                  <a:schemeClr val="accent2"/>
                </a:solidFill>
              </a:rPr>
              <a:pPr>
                <a:spcBef>
                  <a:spcPct val="0"/>
                </a:spcBef>
                <a:buFontTx/>
                <a:buNone/>
              </a:pPr>
              <a:t>43</a:t>
            </a:fld>
            <a:endParaRPr lang="en-US" altLang="en-US" sz="1000" smtClean="0">
              <a:solidFill>
                <a:schemeClr val="accent2"/>
              </a:solidFill>
            </a:endParaRPr>
          </a:p>
        </p:txBody>
      </p:sp>
      <p:pic>
        <p:nvPicPr>
          <p:cNvPr id="4403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eaLnBrk="1" hangingPunct="1"/>
            <a:r>
              <a:rPr lang="en-US" altLang="en-US" smtClean="0"/>
              <a:t>Get Ready!</a:t>
            </a:r>
          </a:p>
        </p:txBody>
      </p:sp>
      <p:sp>
        <p:nvSpPr>
          <p:cNvPr id="45061" name="Rectangle 5"/>
          <p:cNvSpPr>
            <a:spLocks noGrp="1" noChangeArrowheads="1"/>
          </p:cNvSpPr>
          <p:nvPr>
            <p:ph idx="1"/>
          </p:nvPr>
        </p:nvSpPr>
        <p:spPr/>
        <p:txBody>
          <a:bodyPr/>
          <a:lstStyle/>
          <a:p>
            <a:pPr eaLnBrk="1" hangingPunct="1">
              <a:lnSpc>
                <a:spcPct val="140000"/>
              </a:lnSpc>
            </a:pPr>
            <a:r>
              <a:rPr lang="en-US" altLang="en-US" smtClean="0"/>
              <a:t>Select content for the routine (p. 20).</a:t>
            </a:r>
          </a:p>
          <a:p>
            <a:pPr eaLnBrk="1" hangingPunct="1">
              <a:lnSpc>
                <a:spcPct val="140000"/>
              </a:lnSpc>
            </a:pPr>
            <a:endParaRPr lang="en-US" altLang="en-US" smtClean="0"/>
          </a:p>
          <a:p>
            <a:pPr eaLnBrk="1" hangingPunct="1">
              <a:lnSpc>
                <a:spcPct val="140000"/>
              </a:lnSpc>
            </a:pPr>
            <a:r>
              <a:rPr lang="en-US" altLang="en-US" smtClean="0"/>
              <a:t>Decide when to use the routine (p. 20).</a:t>
            </a:r>
          </a:p>
          <a:p>
            <a:pPr eaLnBrk="1" hangingPunct="1">
              <a:lnSpc>
                <a:spcPct val="140000"/>
              </a:lnSpc>
            </a:pPr>
            <a:endParaRPr lang="en-US" altLang="en-US" smtClean="0"/>
          </a:p>
          <a:p>
            <a:pPr eaLnBrk="1" hangingPunct="1">
              <a:lnSpc>
                <a:spcPct val="140000"/>
              </a:lnSpc>
            </a:pPr>
            <a:r>
              <a:rPr lang="en-US" altLang="en-US" smtClean="0"/>
              <a:t>Collect materials and ideas (p. 22).</a:t>
            </a:r>
          </a:p>
        </p:txBody>
      </p:sp>
      <p:sp>
        <p:nvSpPr>
          <p:cNvPr id="4505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4505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0B5EF6B-4F68-46A7-921A-D7331EDAC8D4}" type="slidenum">
              <a:rPr lang="en-US" altLang="en-US" sz="1000" smtClean="0">
                <a:solidFill>
                  <a:schemeClr val="accent2"/>
                </a:solidFill>
              </a:rPr>
              <a:pPr>
                <a:spcBef>
                  <a:spcPct val="0"/>
                </a:spcBef>
                <a:buFontTx/>
                <a:buNone/>
              </a:pPr>
              <a:t>44</a:t>
            </a:fld>
            <a:endParaRPr lang="en-US" altLang="en-US" sz="1000" smtClean="0">
              <a:solidFill>
                <a:schemeClr val="accent2"/>
              </a:solidFill>
            </a:endParaRPr>
          </a:p>
        </p:txBody>
      </p:sp>
      <p:pic>
        <p:nvPicPr>
          <p:cNvPr id="4506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51202"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52BDC493-F520-4776-A93B-C8847BE9136D}" type="slidenum">
              <a:rPr lang="en-US" altLang="en-US" sz="1000" smtClean="0">
                <a:solidFill>
                  <a:schemeClr val="tx2"/>
                </a:solidFill>
                <a:latin typeface="Arial" panose="020B0604020202020204" pitchFamily="34" charset="0"/>
              </a:rPr>
              <a:pPr/>
              <a:t>45</a:t>
            </a:fld>
            <a:endParaRPr lang="en-US" altLang="en-US" sz="1000" smtClean="0">
              <a:solidFill>
                <a:schemeClr val="tx2"/>
              </a:solidFill>
              <a:latin typeface="Arial" panose="020B0604020202020204" pitchFamily="34" charset="0"/>
            </a:endParaRPr>
          </a:p>
        </p:txBody>
      </p:sp>
      <p:grpSp>
        <p:nvGrpSpPr>
          <p:cNvPr id="51204" name="Group 97"/>
          <p:cNvGrpSpPr>
            <a:grpSpLocks/>
          </p:cNvGrpSpPr>
          <p:nvPr/>
        </p:nvGrpSpPr>
        <p:grpSpPr bwMode="auto">
          <a:xfrm>
            <a:off x="2235200" y="177800"/>
            <a:ext cx="4379913" cy="6010275"/>
            <a:chOff x="2816" y="128"/>
            <a:chExt cx="2759" cy="3786"/>
          </a:xfrm>
        </p:grpSpPr>
        <p:sp>
          <p:nvSpPr>
            <p:cNvPr id="51206" name="Rectangle 3"/>
            <p:cNvSpPr>
              <a:spLocks noChangeArrowheads="1"/>
            </p:cNvSpPr>
            <p:nvPr/>
          </p:nvSpPr>
          <p:spPr bwMode="auto">
            <a:xfrm>
              <a:off x="2816" y="3781"/>
              <a:ext cx="125" cy="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51207" name="Group 10"/>
            <p:cNvGrpSpPr>
              <a:grpSpLocks/>
            </p:cNvGrpSpPr>
            <p:nvPr/>
          </p:nvGrpSpPr>
          <p:grpSpPr bwMode="auto">
            <a:xfrm>
              <a:off x="2973" y="128"/>
              <a:ext cx="2602" cy="3660"/>
              <a:chOff x="264" y="76"/>
              <a:chExt cx="2602" cy="3660"/>
            </a:xfrm>
          </p:grpSpPr>
          <p:sp>
            <p:nvSpPr>
              <p:cNvPr id="51220" name="Line 11"/>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Rectangle 12"/>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22" name="AutoShape 13"/>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23" name="AutoShape 14"/>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24" name="AutoShape 15"/>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25" name="AutoShape 16"/>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26" name="Rectangle 17"/>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27" name="Line 18"/>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8" name="Rectangle 19"/>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29" name="Rectangle 20"/>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0" name="AutoShape 21"/>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1" name="AutoShape 22"/>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2" name="Rectangle 23"/>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3" name="Rectangle 24"/>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4" name="AutoShape 25"/>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5" name="Rectangle 26"/>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6" name="Line 27"/>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37" name="Rectangle 28"/>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1238" name="Text Box 29"/>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51239" name="Text Box 30"/>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51240" name="Group 31"/>
              <p:cNvGrpSpPr>
                <a:grpSpLocks/>
              </p:cNvGrpSpPr>
              <p:nvPr/>
            </p:nvGrpSpPr>
            <p:grpSpPr bwMode="auto">
              <a:xfrm>
                <a:off x="495" y="685"/>
                <a:ext cx="285" cy="116"/>
                <a:chOff x="495" y="685"/>
                <a:chExt cx="285" cy="116"/>
              </a:xfrm>
            </p:grpSpPr>
            <p:grpSp>
              <p:nvGrpSpPr>
                <p:cNvPr id="51289" name="Group 32"/>
                <p:cNvGrpSpPr>
                  <a:grpSpLocks/>
                </p:cNvGrpSpPr>
                <p:nvPr/>
              </p:nvGrpSpPr>
              <p:grpSpPr bwMode="auto">
                <a:xfrm>
                  <a:off x="495" y="716"/>
                  <a:ext cx="47" cy="47"/>
                  <a:chOff x="495" y="716"/>
                  <a:chExt cx="47" cy="47"/>
                </a:xfrm>
              </p:grpSpPr>
              <p:sp>
                <p:nvSpPr>
                  <p:cNvPr id="51291" name="Rectangle 3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51292" name="Oval 3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90" name="Text Box 35"/>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51241" name="Group 36"/>
              <p:cNvGrpSpPr>
                <a:grpSpLocks/>
              </p:cNvGrpSpPr>
              <p:nvPr/>
            </p:nvGrpSpPr>
            <p:grpSpPr bwMode="auto">
              <a:xfrm>
                <a:off x="1344" y="685"/>
                <a:ext cx="285" cy="116"/>
                <a:chOff x="495" y="685"/>
                <a:chExt cx="285" cy="116"/>
              </a:xfrm>
            </p:grpSpPr>
            <p:grpSp>
              <p:nvGrpSpPr>
                <p:cNvPr id="51285" name="Group 37"/>
                <p:cNvGrpSpPr>
                  <a:grpSpLocks/>
                </p:cNvGrpSpPr>
                <p:nvPr/>
              </p:nvGrpSpPr>
              <p:grpSpPr bwMode="auto">
                <a:xfrm>
                  <a:off x="495" y="716"/>
                  <a:ext cx="47" cy="47"/>
                  <a:chOff x="495" y="716"/>
                  <a:chExt cx="47" cy="47"/>
                </a:xfrm>
              </p:grpSpPr>
              <p:sp>
                <p:nvSpPr>
                  <p:cNvPr id="51287" name="Rectangle 3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51288" name="Oval 3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86" name="Text Box 40"/>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51242" name="Group 41"/>
              <p:cNvGrpSpPr>
                <a:grpSpLocks/>
              </p:cNvGrpSpPr>
              <p:nvPr/>
            </p:nvGrpSpPr>
            <p:grpSpPr bwMode="auto">
              <a:xfrm>
                <a:off x="890" y="448"/>
                <a:ext cx="47" cy="47"/>
                <a:chOff x="495" y="716"/>
                <a:chExt cx="47" cy="47"/>
              </a:xfrm>
            </p:grpSpPr>
            <p:sp>
              <p:nvSpPr>
                <p:cNvPr id="51283" name="Rectangle 4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51284" name="Oval 4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43" name="Text Box 44"/>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51244" name="Group 45"/>
              <p:cNvGrpSpPr>
                <a:grpSpLocks/>
              </p:cNvGrpSpPr>
              <p:nvPr/>
            </p:nvGrpSpPr>
            <p:grpSpPr bwMode="auto">
              <a:xfrm>
                <a:off x="452" y="1051"/>
                <a:ext cx="47" cy="47"/>
                <a:chOff x="495" y="716"/>
                <a:chExt cx="47" cy="47"/>
              </a:xfrm>
            </p:grpSpPr>
            <p:sp>
              <p:nvSpPr>
                <p:cNvPr id="51281" name="Rectangle 4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51282" name="Oval 4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45" name="Text Box 48"/>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51246" name="Group 49"/>
              <p:cNvGrpSpPr>
                <a:grpSpLocks/>
              </p:cNvGrpSpPr>
              <p:nvPr/>
            </p:nvGrpSpPr>
            <p:grpSpPr bwMode="auto">
              <a:xfrm>
                <a:off x="1287" y="1051"/>
                <a:ext cx="47" cy="47"/>
                <a:chOff x="495" y="716"/>
                <a:chExt cx="47" cy="47"/>
              </a:xfrm>
            </p:grpSpPr>
            <p:sp>
              <p:nvSpPr>
                <p:cNvPr id="51279" name="Rectangle 5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51280" name="Oval 5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47" name="Text Box 52"/>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51248" name="Group 53"/>
              <p:cNvGrpSpPr>
                <a:grpSpLocks/>
              </p:cNvGrpSpPr>
              <p:nvPr/>
            </p:nvGrpSpPr>
            <p:grpSpPr bwMode="auto">
              <a:xfrm>
                <a:off x="881" y="1921"/>
                <a:ext cx="47" cy="47"/>
                <a:chOff x="495" y="716"/>
                <a:chExt cx="47" cy="47"/>
              </a:xfrm>
            </p:grpSpPr>
            <p:sp>
              <p:nvSpPr>
                <p:cNvPr id="51277" name="Rectangle 5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51278" name="Oval 5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49" name="Text Box 56"/>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51250" name="Group 57"/>
              <p:cNvGrpSpPr>
                <a:grpSpLocks/>
              </p:cNvGrpSpPr>
              <p:nvPr/>
            </p:nvGrpSpPr>
            <p:grpSpPr bwMode="auto">
              <a:xfrm>
                <a:off x="2195" y="1056"/>
                <a:ext cx="47" cy="47"/>
                <a:chOff x="495" y="716"/>
                <a:chExt cx="47" cy="47"/>
              </a:xfrm>
            </p:grpSpPr>
            <p:sp>
              <p:nvSpPr>
                <p:cNvPr id="51275" name="Rectangle 5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51276" name="Oval 5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51" name="Text Box 60"/>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51252" name="Text Box 61"/>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51253" name="Text Box 62"/>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51254" name="Group 63"/>
              <p:cNvGrpSpPr>
                <a:grpSpLocks/>
              </p:cNvGrpSpPr>
              <p:nvPr/>
            </p:nvGrpSpPr>
            <p:grpSpPr bwMode="auto">
              <a:xfrm>
                <a:off x="2184" y="1927"/>
                <a:ext cx="47" cy="47"/>
                <a:chOff x="495" y="716"/>
                <a:chExt cx="47" cy="47"/>
              </a:xfrm>
            </p:grpSpPr>
            <p:sp>
              <p:nvSpPr>
                <p:cNvPr id="51273" name="Rectangle 6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51274" name="Oval 6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55" name="Text Box 66"/>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51256" name="Group 67"/>
              <p:cNvGrpSpPr>
                <a:grpSpLocks/>
              </p:cNvGrpSpPr>
              <p:nvPr/>
            </p:nvGrpSpPr>
            <p:grpSpPr bwMode="auto">
              <a:xfrm>
                <a:off x="2178" y="2642"/>
                <a:ext cx="47" cy="47"/>
                <a:chOff x="495" y="716"/>
                <a:chExt cx="47" cy="47"/>
              </a:xfrm>
            </p:grpSpPr>
            <p:sp>
              <p:nvSpPr>
                <p:cNvPr id="51271" name="Rectangle 6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51272" name="Oval 6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57" name="Text Box 70"/>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51258" name="Group 71"/>
              <p:cNvGrpSpPr>
                <a:grpSpLocks/>
              </p:cNvGrpSpPr>
              <p:nvPr/>
            </p:nvGrpSpPr>
            <p:grpSpPr bwMode="auto">
              <a:xfrm>
                <a:off x="446" y="2626"/>
                <a:ext cx="47" cy="47"/>
                <a:chOff x="495" y="716"/>
                <a:chExt cx="47" cy="47"/>
              </a:xfrm>
            </p:grpSpPr>
            <p:sp>
              <p:nvSpPr>
                <p:cNvPr id="51269" name="Rectangle 7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51270" name="Oval 7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59" name="Text Box 74"/>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51260" name="Group 75"/>
              <p:cNvGrpSpPr>
                <a:grpSpLocks/>
              </p:cNvGrpSpPr>
              <p:nvPr/>
            </p:nvGrpSpPr>
            <p:grpSpPr bwMode="auto">
              <a:xfrm>
                <a:off x="1227" y="2626"/>
                <a:ext cx="47" cy="47"/>
                <a:chOff x="495" y="716"/>
                <a:chExt cx="47" cy="47"/>
              </a:xfrm>
            </p:grpSpPr>
            <p:sp>
              <p:nvSpPr>
                <p:cNvPr id="51267" name="Rectangle 7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51268" name="Oval 7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61" name="Text Box 78"/>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51262" name="Group 79"/>
              <p:cNvGrpSpPr>
                <a:grpSpLocks/>
              </p:cNvGrpSpPr>
              <p:nvPr/>
            </p:nvGrpSpPr>
            <p:grpSpPr bwMode="auto">
              <a:xfrm>
                <a:off x="1380" y="3415"/>
                <a:ext cx="47" cy="47"/>
                <a:chOff x="495" y="716"/>
                <a:chExt cx="47" cy="47"/>
              </a:xfrm>
            </p:grpSpPr>
            <p:sp>
              <p:nvSpPr>
                <p:cNvPr id="51265" name="Rectangle 8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51266" name="Oval 8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63" name="Text Box 82"/>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51264" name="AutoShape 83"/>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1208" name="Text Box 84"/>
            <p:cNvSpPr txBox="1">
              <a:spLocks noChangeArrowheads="1"/>
            </p:cNvSpPr>
            <p:nvPr/>
          </p:nvSpPr>
          <p:spPr bwMode="auto">
            <a:xfrm>
              <a:off x="2975" y="553"/>
              <a:ext cx="15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Economic Causes of Sectionalism in the US</a:t>
              </a:r>
              <a:endParaRPr lang="en-US" altLang="en-US"/>
            </a:p>
          </p:txBody>
        </p:sp>
        <p:sp>
          <p:nvSpPr>
            <p:cNvPr id="51209" name="Text Box 86"/>
            <p:cNvSpPr txBox="1">
              <a:spLocks noChangeArrowheads="1"/>
            </p:cNvSpPr>
            <p:nvPr/>
          </p:nvSpPr>
          <p:spPr bwMode="auto">
            <a:xfrm>
              <a:off x="3003" y="777"/>
              <a:ext cx="7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Economic conditions </a:t>
              </a:r>
            </a:p>
            <a:p>
              <a:r>
                <a:rPr lang="en-US" altLang="en-US" sz="700">
                  <a:latin typeface="Sand" pitchFamily="-48" charset="0"/>
                </a:rPr>
                <a:t>in the North in 1860</a:t>
              </a:r>
            </a:p>
          </p:txBody>
        </p:sp>
        <p:sp>
          <p:nvSpPr>
            <p:cNvPr id="51210" name="Text Box 87"/>
            <p:cNvSpPr txBox="1">
              <a:spLocks noChangeArrowheads="1"/>
            </p:cNvSpPr>
            <p:nvPr/>
          </p:nvSpPr>
          <p:spPr bwMode="auto">
            <a:xfrm>
              <a:off x="2931" y="1185"/>
              <a:ext cx="89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Good ports</a:t>
              </a:r>
            </a:p>
            <a:p>
              <a:r>
                <a:rPr lang="en-US" altLang="en-US" sz="700">
                  <a:latin typeface="Sand" pitchFamily="-48" charset="0"/>
                </a:rPr>
                <a:t>Good natural resources</a:t>
              </a:r>
            </a:p>
            <a:p>
              <a:r>
                <a:rPr lang="en-US" altLang="en-US" sz="700">
                  <a:latin typeface="Sand" pitchFamily="-48" charset="0"/>
                </a:rPr>
                <a:t>Immigrants in labor force</a:t>
              </a:r>
            </a:p>
            <a:p>
              <a:r>
                <a:rPr lang="en-US" altLang="en-US" sz="700">
                  <a:latin typeface="Sand" pitchFamily="-48" charset="0"/>
                </a:rPr>
                <a:t>Profit from industries</a:t>
              </a:r>
            </a:p>
            <a:p>
              <a:r>
                <a:rPr lang="en-US" altLang="en-US" sz="700">
                  <a:latin typeface="Sand" pitchFamily="-48" charset="0"/>
                </a:rPr>
                <a:t>Good land transportation</a:t>
              </a:r>
            </a:p>
            <a:p>
              <a:r>
                <a:rPr lang="en-US" altLang="en-US" sz="700">
                  <a:latin typeface="Sand" pitchFamily="-48" charset="0"/>
                </a:rPr>
                <a:t>Good credit with other </a:t>
              </a:r>
            </a:p>
            <a:p>
              <a:r>
                <a:rPr lang="en-US" altLang="en-US" sz="700">
                  <a:latin typeface="Sand" pitchFamily="-48" charset="0"/>
                </a:rPr>
                <a:t>  countries</a:t>
              </a:r>
            </a:p>
          </p:txBody>
        </p:sp>
        <p:sp>
          <p:nvSpPr>
            <p:cNvPr id="51211" name="Text Box 88"/>
            <p:cNvSpPr txBox="1">
              <a:spLocks noChangeArrowheads="1"/>
            </p:cNvSpPr>
            <p:nvPr/>
          </p:nvSpPr>
          <p:spPr bwMode="auto">
            <a:xfrm>
              <a:off x="3751" y="1185"/>
              <a:ext cx="881"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Good ports</a:t>
              </a:r>
            </a:p>
            <a:p>
              <a:r>
                <a:rPr lang="en-US" altLang="en-US" sz="700">
                  <a:latin typeface="Sand" pitchFamily="-48" charset="0"/>
                </a:rPr>
                <a:t>Good natural resources</a:t>
              </a:r>
            </a:p>
            <a:p>
              <a:r>
                <a:rPr lang="en-US" altLang="en-US" sz="700">
                  <a:latin typeface="Sand" pitchFamily="-48" charset="0"/>
                </a:rPr>
                <a:t>Slaves in labor force</a:t>
              </a:r>
            </a:p>
            <a:p>
              <a:r>
                <a:rPr lang="en-US" altLang="en-US" sz="700">
                  <a:latin typeface="Sand" pitchFamily="-48" charset="0"/>
                </a:rPr>
                <a:t>Profit from growing </a:t>
              </a:r>
            </a:p>
            <a:p>
              <a:r>
                <a:rPr lang="en-US" altLang="en-US" sz="700">
                  <a:latin typeface="Sand" pitchFamily="-48" charset="0"/>
                </a:rPr>
                <a:t>  cotton</a:t>
              </a:r>
            </a:p>
            <a:p>
              <a:r>
                <a:rPr lang="en-US" altLang="en-US" sz="700">
                  <a:latin typeface="Sand" pitchFamily="-48" charset="0"/>
                </a:rPr>
                <a:t>Poor land transportation</a:t>
              </a:r>
            </a:p>
            <a:p>
              <a:r>
                <a:rPr lang="en-US" altLang="en-US" sz="700">
                  <a:latin typeface="Sand" pitchFamily="-48" charset="0"/>
                </a:rPr>
                <a:t>Good credit with other </a:t>
              </a:r>
            </a:p>
            <a:p>
              <a:r>
                <a:rPr lang="en-US" altLang="en-US" sz="700">
                  <a:latin typeface="Sand" pitchFamily="-48" charset="0"/>
                </a:rPr>
                <a:t>  countries</a:t>
              </a:r>
            </a:p>
          </p:txBody>
        </p:sp>
        <p:sp>
          <p:nvSpPr>
            <p:cNvPr id="51212" name="Text Box 89"/>
            <p:cNvSpPr txBox="1">
              <a:spLocks noChangeArrowheads="1"/>
            </p:cNvSpPr>
            <p:nvPr/>
          </p:nvSpPr>
          <p:spPr bwMode="auto">
            <a:xfrm>
              <a:off x="4667" y="1152"/>
              <a:ext cx="81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Study the economic conditions of the West in 1860, and create a list of the characteristics to be compared to the North &amp; South.</a:t>
              </a:r>
            </a:p>
          </p:txBody>
        </p:sp>
        <p:sp>
          <p:nvSpPr>
            <p:cNvPr id="51213" name="Text Box 90"/>
            <p:cNvSpPr txBox="1">
              <a:spLocks noChangeArrowheads="1"/>
            </p:cNvSpPr>
            <p:nvPr/>
          </p:nvSpPr>
          <p:spPr bwMode="auto">
            <a:xfrm>
              <a:off x="3158" y="2093"/>
              <a:ext cx="127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Good ports</a:t>
              </a:r>
            </a:p>
            <a:p>
              <a:pPr algn="ctr"/>
              <a:r>
                <a:rPr lang="en-US" altLang="en-US">
                  <a:latin typeface="Sand" pitchFamily="-48" charset="0"/>
                </a:rPr>
                <a:t>Good natural resources</a:t>
              </a:r>
            </a:p>
            <a:p>
              <a:pPr algn="ctr"/>
              <a:r>
                <a:rPr lang="en-US" altLang="en-US">
                  <a:latin typeface="Sand" pitchFamily="-48" charset="0"/>
                </a:rPr>
                <a:t>Good credit with other countries</a:t>
              </a:r>
            </a:p>
          </p:txBody>
        </p:sp>
        <p:sp>
          <p:nvSpPr>
            <p:cNvPr id="51214" name="Text Box 91"/>
            <p:cNvSpPr txBox="1">
              <a:spLocks noChangeArrowheads="1"/>
            </p:cNvSpPr>
            <p:nvPr/>
          </p:nvSpPr>
          <p:spPr bwMode="auto">
            <a:xfrm>
              <a:off x="4672" y="2028"/>
              <a:ext cx="8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Quality of ports</a:t>
              </a:r>
            </a:p>
            <a:p>
              <a:r>
                <a:rPr lang="en-US" altLang="en-US">
                  <a:latin typeface="Sand" pitchFamily="-48" charset="0"/>
                </a:rPr>
                <a:t>Quality of natural</a:t>
              </a:r>
            </a:p>
            <a:p>
              <a:r>
                <a:rPr lang="en-US" altLang="en-US">
                  <a:latin typeface="Sand" pitchFamily="-48" charset="0"/>
                </a:rPr>
                <a:t>  resources</a:t>
              </a:r>
            </a:p>
            <a:p>
              <a:r>
                <a:rPr lang="en-US" altLang="en-US">
                  <a:latin typeface="Sand" pitchFamily="-48" charset="0"/>
                </a:rPr>
                <a:t>Quality of credit</a:t>
              </a:r>
            </a:p>
          </p:txBody>
        </p:sp>
        <p:sp>
          <p:nvSpPr>
            <p:cNvPr id="51215" name="Text Box 92"/>
            <p:cNvSpPr txBox="1">
              <a:spLocks noChangeArrowheads="1"/>
            </p:cNvSpPr>
            <p:nvPr/>
          </p:nvSpPr>
          <p:spPr bwMode="auto">
            <a:xfrm>
              <a:off x="2923" y="2769"/>
              <a:ext cx="89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Immigrants in labor force</a:t>
              </a:r>
            </a:p>
            <a:p>
              <a:endParaRPr lang="en-US" altLang="en-US" sz="700">
                <a:latin typeface="Sand" pitchFamily="-48" charset="0"/>
              </a:endParaRPr>
            </a:p>
            <a:p>
              <a:r>
                <a:rPr lang="en-US" altLang="en-US" sz="700">
                  <a:latin typeface="Sand" pitchFamily="-48" charset="0"/>
                </a:rPr>
                <a:t>Profit from industries</a:t>
              </a:r>
            </a:p>
            <a:p>
              <a:endParaRPr lang="en-US" altLang="en-US" sz="700">
                <a:latin typeface="Sand" pitchFamily="-48" charset="0"/>
              </a:endParaRPr>
            </a:p>
            <a:p>
              <a:r>
                <a:rPr lang="en-US" altLang="en-US" sz="700">
                  <a:latin typeface="Sand" pitchFamily="-48" charset="0"/>
                </a:rPr>
                <a:t>Good land transportation</a:t>
              </a:r>
            </a:p>
          </p:txBody>
        </p:sp>
        <p:sp>
          <p:nvSpPr>
            <p:cNvPr id="51216" name="Text Box 93"/>
            <p:cNvSpPr txBox="1">
              <a:spLocks noChangeArrowheads="1"/>
            </p:cNvSpPr>
            <p:nvPr/>
          </p:nvSpPr>
          <p:spPr bwMode="auto">
            <a:xfrm>
              <a:off x="3750" y="2753"/>
              <a:ext cx="88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Slaves in labor force</a:t>
              </a:r>
            </a:p>
            <a:p>
              <a:endParaRPr lang="en-US" altLang="en-US" sz="700">
                <a:latin typeface="Sand" pitchFamily="-48" charset="0"/>
              </a:endParaRPr>
            </a:p>
            <a:p>
              <a:r>
                <a:rPr lang="en-US" altLang="en-US" sz="700">
                  <a:latin typeface="Sand" pitchFamily="-48" charset="0"/>
                </a:rPr>
                <a:t>Profits from growing </a:t>
              </a:r>
            </a:p>
            <a:p>
              <a:r>
                <a:rPr lang="en-US" altLang="en-US" sz="700">
                  <a:latin typeface="Sand" pitchFamily="-48" charset="0"/>
                </a:rPr>
                <a:t>cotton</a:t>
              </a:r>
            </a:p>
            <a:p>
              <a:endParaRPr lang="en-US" altLang="en-US" sz="700">
                <a:latin typeface="Sand" pitchFamily="-48" charset="0"/>
              </a:endParaRPr>
            </a:p>
            <a:p>
              <a:r>
                <a:rPr lang="en-US" altLang="en-US" sz="700">
                  <a:latin typeface="Sand" pitchFamily="-48" charset="0"/>
                </a:rPr>
                <a:t>Poor land transportation</a:t>
              </a:r>
            </a:p>
          </p:txBody>
        </p:sp>
        <p:sp>
          <p:nvSpPr>
            <p:cNvPr id="51217" name="Text Box 94"/>
            <p:cNvSpPr txBox="1">
              <a:spLocks noChangeArrowheads="1"/>
            </p:cNvSpPr>
            <p:nvPr/>
          </p:nvSpPr>
          <p:spPr bwMode="auto">
            <a:xfrm>
              <a:off x="4719" y="2776"/>
              <a:ext cx="75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Primary source of    </a:t>
              </a:r>
            </a:p>
            <a:p>
              <a:r>
                <a:rPr lang="en-US" altLang="en-US">
                  <a:latin typeface="Sand" pitchFamily="-48" charset="0"/>
                </a:rPr>
                <a:t>  labor</a:t>
              </a:r>
            </a:p>
            <a:p>
              <a:r>
                <a:rPr lang="en-US" altLang="en-US">
                  <a:latin typeface="Sand" pitchFamily="-48" charset="0"/>
                </a:rPr>
                <a:t>Source of profits</a:t>
              </a:r>
            </a:p>
            <a:p>
              <a:r>
                <a:rPr lang="en-US" altLang="en-US">
                  <a:latin typeface="Sand" pitchFamily="-48" charset="0"/>
                </a:rPr>
                <a:t>Quality of land    </a:t>
              </a:r>
            </a:p>
            <a:p>
              <a:r>
                <a:rPr lang="en-US" altLang="en-US">
                  <a:latin typeface="Sand" pitchFamily="-48" charset="0"/>
                </a:rPr>
                <a:t>  transportation</a:t>
              </a:r>
            </a:p>
          </p:txBody>
        </p:sp>
        <p:sp>
          <p:nvSpPr>
            <p:cNvPr id="51218" name="Text Box 95"/>
            <p:cNvSpPr txBox="1">
              <a:spLocks noChangeArrowheads="1"/>
            </p:cNvSpPr>
            <p:nvPr/>
          </p:nvSpPr>
          <p:spPr bwMode="auto">
            <a:xfrm>
              <a:off x="3003" y="3493"/>
              <a:ext cx="244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Sectionalism in the U.S. was partially caused by economic condition in the North and South in 1860. Although the North and South both had good natural resources, ports, and credit, their primary sources of labor and profits were different, aw was the quality of their land transportation. Thus, these three differences probably contributed to sectionalism.</a:t>
              </a:r>
            </a:p>
          </p:txBody>
        </p:sp>
        <p:sp>
          <p:nvSpPr>
            <p:cNvPr id="51219" name="Text Box 96"/>
            <p:cNvSpPr txBox="1">
              <a:spLocks noChangeArrowheads="1"/>
            </p:cNvSpPr>
            <p:nvPr/>
          </p:nvSpPr>
          <p:spPr bwMode="auto">
            <a:xfrm>
              <a:off x="3819" y="773"/>
              <a:ext cx="7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Economic conditions </a:t>
              </a:r>
            </a:p>
            <a:p>
              <a:r>
                <a:rPr lang="en-US" altLang="en-US" sz="700">
                  <a:latin typeface="Sand" pitchFamily="-48" charset="0"/>
                </a:rPr>
                <a:t>in the South in 1860</a:t>
              </a:r>
            </a:p>
          </p:txBody>
        </p:sp>
      </p:grpSp>
      <p:pic>
        <p:nvPicPr>
          <p:cNvPr id="51205" name="Picture 9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eaLnBrk="1" hangingPunct="1">
              <a:lnSpc>
                <a:spcPct val="80000"/>
              </a:lnSpc>
            </a:pPr>
            <a:r>
              <a:rPr lang="en-US" altLang="en-US" smtClean="0"/>
              <a:t>Checking the Names of</a:t>
            </a:r>
            <a:br>
              <a:rPr lang="en-US" altLang="en-US" smtClean="0"/>
            </a:br>
            <a:r>
              <a:rPr lang="en-US" altLang="en-US" smtClean="0"/>
              <a:t>the Overall &amp; Targeted Concepts</a:t>
            </a:r>
          </a:p>
        </p:txBody>
      </p:sp>
      <p:sp>
        <p:nvSpPr>
          <p:cNvPr id="52229" name="Rectangle 5"/>
          <p:cNvSpPr>
            <a:spLocks noGrp="1" noChangeArrowheads="1"/>
          </p:cNvSpPr>
          <p:nvPr>
            <p:ph idx="1"/>
          </p:nvPr>
        </p:nvSpPr>
        <p:spPr/>
        <p:txBody>
          <a:bodyPr/>
          <a:lstStyle/>
          <a:p>
            <a:pPr eaLnBrk="1" hangingPunct="1">
              <a:buFontTx/>
              <a:buNone/>
            </a:pPr>
            <a:r>
              <a:rPr lang="en-US" altLang="en-US" smtClean="0"/>
              <a:t>Try to make a statement like:</a:t>
            </a:r>
          </a:p>
          <a:p>
            <a:pPr lvl="1" eaLnBrk="1" hangingPunct="1">
              <a:buFontTx/>
              <a:buNone/>
            </a:pPr>
            <a:r>
              <a:rPr lang="en-US" altLang="en-US" smtClean="0"/>
              <a:t>	“By understanding the </a:t>
            </a:r>
            <a:r>
              <a:rPr lang="en-US" altLang="en-US" u="sng" smtClean="0"/>
              <a:t>economic conditions in the North in 1860</a:t>
            </a:r>
            <a:r>
              <a:rPr lang="en-US" altLang="en-US" smtClean="0"/>
              <a:t> and the </a:t>
            </a:r>
            <a:r>
              <a:rPr lang="en-US" altLang="en-US" u="sng" smtClean="0"/>
              <a:t>economic conditions in the South </a:t>
            </a:r>
            <a:r>
              <a:rPr lang="en-US" altLang="en-US" smtClean="0"/>
              <a:t>in 1860 (concepts being compared), we can understand the </a:t>
            </a:r>
            <a:r>
              <a:rPr lang="en-US" altLang="en-US" u="sng" smtClean="0"/>
              <a:t>economic causes of sectionalism in the U.S.</a:t>
            </a:r>
            <a:r>
              <a:rPr lang="en-US" altLang="en-US" smtClean="0"/>
              <a:t> (Overall Concept).”</a:t>
            </a:r>
          </a:p>
          <a:p>
            <a:pPr lvl="1" eaLnBrk="1" hangingPunct="1">
              <a:buFontTx/>
              <a:buNone/>
            </a:pPr>
            <a:endParaRPr lang="en-US" altLang="en-US" smtClean="0"/>
          </a:p>
          <a:p>
            <a:pPr lvl="1" eaLnBrk="1" hangingPunct="1">
              <a:buFontTx/>
              <a:buNone/>
            </a:pPr>
            <a:r>
              <a:rPr lang="en-US" altLang="en-US" smtClean="0"/>
              <a:t>	“</a:t>
            </a:r>
            <a:r>
              <a:rPr lang="en-US" altLang="en-US" u="sng" smtClean="0"/>
              <a:t>Fish</a:t>
            </a:r>
            <a:r>
              <a:rPr lang="en-US" altLang="en-US" smtClean="0"/>
              <a:t> and </a:t>
            </a:r>
            <a:r>
              <a:rPr lang="en-US" altLang="en-US" u="sng" smtClean="0"/>
              <a:t>mammals</a:t>
            </a:r>
            <a:r>
              <a:rPr lang="en-US" altLang="en-US" smtClean="0"/>
              <a:t> (concepts being compared) are two kinds of </a:t>
            </a:r>
            <a:r>
              <a:rPr lang="en-US" altLang="en-US" u="sng" smtClean="0"/>
              <a:t>vertebrates</a:t>
            </a:r>
            <a:r>
              <a:rPr lang="en-US" altLang="en-US" smtClean="0"/>
              <a:t> (Overall Concept).”</a:t>
            </a:r>
          </a:p>
        </p:txBody>
      </p:sp>
      <p:sp>
        <p:nvSpPr>
          <p:cNvPr id="5222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5222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CFA0D79-3D97-450E-AFBE-D1CA34AE8EEB}" type="slidenum">
              <a:rPr lang="en-US" altLang="en-US" sz="1000" smtClean="0">
                <a:solidFill>
                  <a:schemeClr val="accent2"/>
                </a:solidFill>
              </a:rPr>
              <a:pPr>
                <a:spcBef>
                  <a:spcPct val="0"/>
                </a:spcBef>
                <a:buFontTx/>
                <a:buNone/>
              </a:pPr>
              <a:t>46</a:t>
            </a:fld>
            <a:endParaRPr lang="en-US" altLang="en-US" sz="1000" smtClean="0">
              <a:solidFill>
                <a:schemeClr val="accent2"/>
              </a:solidFill>
            </a:endParaRPr>
          </a:p>
        </p:txBody>
      </p:sp>
      <p:pic>
        <p:nvPicPr>
          <p:cNvPr id="5223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lnSpc>
                <a:spcPct val="80000"/>
              </a:lnSpc>
            </a:pPr>
            <a:r>
              <a:rPr lang="en-US" altLang="en-US" smtClean="0"/>
              <a:t>Checking the Names of</a:t>
            </a:r>
            <a:br>
              <a:rPr lang="en-US" altLang="en-US" smtClean="0"/>
            </a:br>
            <a:r>
              <a:rPr lang="en-US" altLang="en-US" smtClean="0"/>
              <a:t>the Overall &amp; Targeted Concepts</a:t>
            </a:r>
          </a:p>
        </p:txBody>
      </p:sp>
      <p:sp>
        <p:nvSpPr>
          <p:cNvPr id="53253" name="Rectangle 3"/>
          <p:cNvSpPr>
            <a:spLocks noGrp="1" noChangeArrowheads="1"/>
          </p:cNvSpPr>
          <p:nvPr>
            <p:ph idx="1"/>
          </p:nvPr>
        </p:nvSpPr>
        <p:spPr/>
        <p:txBody>
          <a:bodyPr/>
          <a:lstStyle/>
          <a:p>
            <a:pPr eaLnBrk="1" hangingPunct="1">
              <a:buFontTx/>
              <a:buNone/>
            </a:pPr>
            <a:r>
              <a:rPr lang="en-US" altLang="en-US" smtClean="0"/>
              <a:t>Try to make a statement like:</a:t>
            </a:r>
          </a:p>
          <a:p>
            <a:pPr lvl="1" eaLnBrk="1" hangingPunct="1">
              <a:buFontTx/>
              <a:buNone/>
            </a:pPr>
            <a:r>
              <a:rPr lang="en-US" altLang="en-US" smtClean="0"/>
              <a:t>	</a:t>
            </a:r>
          </a:p>
          <a:p>
            <a:pPr lvl="1" eaLnBrk="1" hangingPunct="1">
              <a:buFontTx/>
              <a:buNone/>
            </a:pPr>
            <a:r>
              <a:rPr lang="en-US" altLang="en-US" smtClean="0"/>
              <a:t>	“</a:t>
            </a:r>
            <a:r>
              <a:rPr lang="en-US" altLang="en-US" u="sng" smtClean="0"/>
              <a:t>Comedy</a:t>
            </a:r>
            <a:r>
              <a:rPr lang="en-US" altLang="en-US" smtClean="0"/>
              <a:t> and </a:t>
            </a:r>
            <a:r>
              <a:rPr lang="en-US" altLang="en-US" u="sng" smtClean="0"/>
              <a:t>tragedy</a:t>
            </a:r>
            <a:r>
              <a:rPr lang="en-US" altLang="en-US" smtClean="0"/>
              <a:t> (concepts being	compared) are two forms of drama	(Overall Concept).”</a:t>
            </a:r>
          </a:p>
        </p:txBody>
      </p:sp>
      <p:sp>
        <p:nvSpPr>
          <p:cNvPr id="53251"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53250"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40CA96E-F694-495D-9C87-85AD4232D76E}" type="slidenum">
              <a:rPr lang="en-US" altLang="en-US" sz="1000" smtClean="0">
                <a:solidFill>
                  <a:schemeClr val="accent2"/>
                </a:solidFill>
              </a:rPr>
              <a:pPr>
                <a:spcBef>
                  <a:spcPct val="0"/>
                </a:spcBef>
                <a:buFontTx/>
                <a:buNone/>
              </a:pPr>
              <a:t>47</a:t>
            </a:fld>
            <a:endParaRPr lang="en-US" altLang="en-US" sz="1000" smtClean="0">
              <a:solidFill>
                <a:schemeClr val="accent2"/>
              </a:solidFill>
            </a:endParaRPr>
          </a:p>
        </p:txBody>
      </p:sp>
      <p:pic>
        <p:nvPicPr>
          <p:cNvPr id="5325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eaLnBrk="1" hangingPunct="1"/>
            <a:r>
              <a:rPr lang="en-US" altLang="en-US" smtClean="0"/>
              <a:t>Get Set!</a:t>
            </a:r>
          </a:p>
        </p:txBody>
      </p:sp>
      <p:sp>
        <p:nvSpPr>
          <p:cNvPr id="54277" name="Rectangle 5"/>
          <p:cNvSpPr>
            <a:spLocks noGrp="1" noChangeArrowheads="1"/>
          </p:cNvSpPr>
          <p:nvPr>
            <p:ph idx="1"/>
          </p:nvPr>
        </p:nvSpPr>
        <p:spPr/>
        <p:txBody>
          <a:bodyPr>
            <a:normAutofit fontScale="92500"/>
          </a:bodyPr>
          <a:lstStyle/>
          <a:p>
            <a:pPr eaLnBrk="1" hangingPunct="1"/>
            <a:r>
              <a:rPr lang="en-US" altLang="en-US" smtClean="0"/>
              <a:t>Choose lesson material (p. 28).</a:t>
            </a:r>
          </a:p>
          <a:p>
            <a:pPr eaLnBrk="1" hangingPunct="1"/>
            <a:r>
              <a:rPr lang="en-US" altLang="en-US" smtClean="0"/>
              <a:t>Introduce the Comparison Table (p. 28).</a:t>
            </a:r>
          </a:p>
          <a:p>
            <a:pPr eaLnBrk="1" hangingPunct="1"/>
            <a:r>
              <a:rPr lang="en-US" altLang="en-US" smtClean="0"/>
              <a:t>Describe how you will </a:t>
            </a:r>
            <a:r>
              <a:rPr lang="en-US" altLang="en-US" b="1" smtClean="0"/>
              <a:t>Cue</a:t>
            </a:r>
            <a:r>
              <a:rPr lang="en-US" altLang="en-US" smtClean="0"/>
              <a:t> the routine (p. 30).</a:t>
            </a:r>
          </a:p>
          <a:p>
            <a:pPr eaLnBrk="1" hangingPunct="1"/>
            <a:r>
              <a:rPr lang="en-US" altLang="en-US" smtClean="0"/>
              <a:t>Describe and model how you will </a:t>
            </a:r>
            <a:r>
              <a:rPr lang="en-US" altLang="en-US" b="1" smtClean="0"/>
              <a:t>Do</a:t>
            </a:r>
            <a:r>
              <a:rPr lang="en-US" altLang="en-US" smtClean="0"/>
              <a:t> the routine (p. 31).</a:t>
            </a:r>
          </a:p>
          <a:p>
            <a:pPr eaLnBrk="1" hangingPunct="1"/>
            <a:r>
              <a:rPr lang="en-US" altLang="en-US" smtClean="0"/>
              <a:t>Explain how you will </a:t>
            </a:r>
            <a:r>
              <a:rPr lang="en-US" altLang="en-US" b="1" smtClean="0"/>
              <a:t>Review</a:t>
            </a:r>
            <a:r>
              <a:rPr lang="en-US" altLang="en-US" smtClean="0"/>
              <a:t> the information on the Comparison Table (p. 34).</a:t>
            </a:r>
          </a:p>
          <a:p>
            <a:pPr eaLnBrk="1" hangingPunct="1"/>
            <a:r>
              <a:rPr lang="en-US" altLang="en-US" smtClean="0"/>
              <a:t>Explain how you will debrief (p. 35).</a:t>
            </a:r>
          </a:p>
        </p:txBody>
      </p:sp>
      <p:sp>
        <p:nvSpPr>
          <p:cNvPr id="5427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5427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832237D-C992-4F31-A209-6411621FA118}" type="slidenum">
              <a:rPr lang="en-US" altLang="en-US" sz="1000" smtClean="0">
                <a:solidFill>
                  <a:schemeClr val="accent2"/>
                </a:solidFill>
              </a:rPr>
              <a:pPr>
                <a:spcBef>
                  <a:spcPct val="0"/>
                </a:spcBef>
                <a:buFontTx/>
                <a:buNone/>
              </a:pPr>
              <a:t>48</a:t>
            </a:fld>
            <a:endParaRPr lang="en-US" altLang="en-US" sz="1000" smtClean="0">
              <a:solidFill>
                <a:schemeClr val="accent2"/>
              </a:solidFill>
            </a:endParaRPr>
          </a:p>
        </p:txBody>
      </p:sp>
      <p:pic>
        <p:nvPicPr>
          <p:cNvPr id="5427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55298"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0FE9ACDF-65F0-40BF-B809-01E4FF3E9480}" type="slidenum">
              <a:rPr lang="en-US" altLang="en-US" sz="1000" smtClean="0">
                <a:solidFill>
                  <a:schemeClr val="tx2"/>
                </a:solidFill>
                <a:latin typeface="Arial" panose="020B0604020202020204" pitchFamily="34" charset="0"/>
              </a:rPr>
              <a:pPr/>
              <a:t>49</a:t>
            </a:fld>
            <a:endParaRPr lang="en-US" altLang="en-US" sz="1000" smtClean="0">
              <a:solidFill>
                <a:schemeClr val="tx2"/>
              </a:solidFill>
              <a:latin typeface="Arial" panose="020B0604020202020204" pitchFamily="34" charset="0"/>
            </a:endParaRPr>
          </a:p>
        </p:txBody>
      </p:sp>
      <p:sp>
        <p:nvSpPr>
          <p:cNvPr id="55300" name="Rectangle 7"/>
          <p:cNvSpPr>
            <a:spLocks noChangeArrowheads="1"/>
          </p:cNvSpPr>
          <p:nvPr/>
        </p:nvSpPr>
        <p:spPr bwMode="auto">
          <a:xfrm>
            <a:off x="4257675" y="5969000"/>
            <a:ext cx="198438" cy="211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55301" name="Group 95"/>
          <p:cNvGrpSpPr>
            <a:grpSpLocks/>
          </p:cNvGrpSpPr>
          <p:nvPr/>
        </p:nvGrpSpPr>
        <p:grpSpPr bwMode="auto">
          <a:xfrm>
            <a:off x="2520950" y="127000"/>
            <a:ext cx="4194175" cy="5846763"/>
            <a:chOff x="2799" y="107"/>
            <a:chExt cx="2642" cy="3683"/>
          </a:xfrm>
        </p:grpSpPr>
        <p:grpSp>
          <p:nvGrpSpPr>
            <p:cNvPr id="55303" name="Group 8"/>
            <p:cNvGrpSpPr>
              <a:grpSpLocks/>
            </p:cNvGrpSpPr>
            <p:nvPr/>
          </p:nvGrpSpPr>
          <p:grpSpPr bwMode="auto">
            <a:xfrm>
              <a:off x="2839" y="107"/>
              <a:ext cx="2602" cy="3660"/>
              <a:chOff x="264" y="76"/>
              <a:chExt cx="2602" cy="3660"/>
            </a:xfrm>
          </p:grpSpPr>
          <p:sp>
            <p:nvSpPr>
              <p:cNvPr id="55316" name="Line 9"/>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7" name="Rectangle 10"/>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18" name="AutoShape 11"/>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19" name="AutoShape 12"/>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0" name="AutoShape 13"/>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1" name="AutoShape 14"/>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2" name="Rectangle 15"/>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3" name="Line 16"/>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4" name="Rectangle 17"/>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5" name="Rectangle 18"/>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6" name="AutoShape 19"/>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7" name="AutoShape 20"/>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8" name="Rectangle 21"/>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29" name="Rectangle 22"/>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30" name="AutoShape 23"/>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31" name="Rectangle 24"/>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32" name="Line 25"/>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33" name="Rectangle 26"/>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34" name="Text Box 27"/>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55335" name="Text Box 28"/>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55336" name="Group 29"/>
              <p:cNvGrpSpPr>
                <a:grpSpLocks/>
              </p:cNvGrpSpPr>
              <p:nvPr/>
            </p:nvGrpSpPr>
            <p:grpSpPr bwMode="auto">
              <a:xfrm>
                <a:off x="495" y="685"/>
                <a:ext cx="285" cy="116"/>
                <a:chOff x="495" y="685"/>
                <a:chExt cx="285" cy="116"/>
              </a:xfrm>
            </p:grpSpPr>
            <p:grpSp>
              <p:nvGrpSpPr>
                <p:cNvPr id="55385" name="Group 30"/>
                <p:cNvGrpSpPr>
                  <a:grpSpLocks/>
                </p:cNvGrpSpPr>
                <p:nvPr/>
              </p:nvGrpSpPr>
              <p:grpSpPr bwMode="auto">
                <a:xfrm>
                  <a:off x="495" y="716"/>
                  <a:ext cx="47" cy="47"/>
                  <a:chOff x="495" y="716"/>
                  <a:chExt cx="47" cy="47"/>
                </a:xfrm>
              </p:grpSpPr>
              <p:sp>
                <p:nvSpPr>
                  <p:cNvPr id="55387" name="Rectangle 3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55388" name="Oval 3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86" name="Text Box 33"/>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55337" name="Group 34"/>
              <p:cNvGrpSpPr>
                <a:grpSpLocks/>
              </p:cNvGrpSpPr>
              <p:nvPr/>
            </p:nvGrpSpPr>
            <p:grpSpPr bwMode="auto">
              <a:xfrm>
                <a:off x="1344" y="685"/>
                <a:ext cx="285" cy="116"/>
                <a:chOff x="495" y="685"/>
                <a:chExt cx="285" cy="116"/>
              </a:xfrm>
            </p:grpSpPr>
            <p:grpSp>
              <p:nvGrpSpPr>
                <p:cNvPr id="55381" name="Group 35"/>
                <p:cNvGrpSpPr>
                  <a:grpSpLocks/>
                </p:cNvGrpSpPr>
                <p:nvPr/>
              </p:nvGrpSpPr>
              <p:grpSpPr bwMode="auto">
                <a:xfrm>
                  <a:off x="495" y="716"/>
                  <a:ext cx="47" cy="47"/>
                  <a:chOff x="495" y="716"/>
                  <a:chExt cx="47" cy="47"/>
                </a:xfrm>
              </p:grpSpPr>
              <p:sp>
                <p:nvSpPr>
                  <p:cNvPr id="55383" name="Rectangle 3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55384" name="Oval 3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82" name="Text Box 38"/>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55338" name="Group 39"/>
              <p:cNvGrpSpPr>
                <a:grpSpLocks/>
              </p:cNvGrpSpPr>
              <p:nvPr/>
            </p:nvGrpSpPr>
            <p:grpSpPr bwMode="auto">
              <a:xfrm>
                <a:off x="890" y="448"/>
                <a:ext cx="47" cy="47"/>
                <a:chOff x="495" y="716"/>
                <a:chExt cx="47" cy="47"/>
              </a:xfrm>
            </p:grpSpPr>
            <p:sp>
              <p:nvSpPr>
                <p:cNvPr id="55379" name="Rectangle 4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55380" name="Oval 4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39" name="Text Box 42"/>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55340" name="Group 43"/>
              <p:cNvGrpSpPr>
                <a:grpSpLocks/>
              </p:cNvGrpSpPr>
              <p:nvPr/>
            </p:nvGrpSpPr>
            <p:grpSpPr bwMode="auto">
              <a:xfrm>
                <a:off x="452" y="1051"/>
                <a:ext cx="47" cy="47"/>
                <a:chOff x="495" y="716"/>
                <a:chExt cx="47" cy="47"/>
              </a:xfrm>
            </p:grpSpPr>
            <p:sp>
              <p:nvSpPr>
                <p:cNvPr id="55377" name="Rectangle 4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55378" name="Oval 4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41" name="Text Box 46"/>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55342" name="Group 47"/>
              <p:cNvGrpSpPr>
                <a:grpSpLocks/>
              </p:cNvGrpSpPr>
              <p:nvPr/>
            </p:nvGrpSpPr>
            <p:grpSpPr bwMode="auto">
              <a:xfrm>
                <a:off x="1287" y="1051"/>
                <a:ext cx="47" cy="47"/>
                <a:chOff x="495" y="716"/>
                <a:chExt cx="47" cy="47"/>
              </a:xfrm>
            </p:grpSpPr>
            <p:sp>
              <p:nvSpPr>
                <p:cNvPr id="55375" name="Rectangle 4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55376" name="Oval 4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43" name="Text Box 50"/>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55344" name="Group 51"/>
              <p:cNvGrpSpPr>
                <a:grpSpLocks/>
              </p:cNvGrpSpPr>
              <p:nvPr/>
            </p:nvGrpSpPr>
            <p:grpSpPr bwMode="auto">
              <a:xfrm>
                <a:off x="881" y="1921"/>
                <a:ext cx="47" cy="47"/>
                <a:chOff x="495" y="716"/>
                <a:chExt cx="47" cy="47"/>
              </a:xfrm>
            </p:grpSpPr>
            <p:sp>
              <p:nvSpPr>
                <p:cNvPr id="55373" name="Rectangle 5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55374" name="Oval 5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45" name="Text Box 54"/>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55346" name="Group 55"/>
              <p:cNvGrpSpPr>
                <a:grpSpLocks/>
              </p:cNvGrpSpPr>
              <p:nvPr/>
            </p:nvGrpSpPr>
            <p:grpSpPr bwMode="auto">
              <a:xfrm>
                <a:off x="2195" y="1056"/>
                <a:ext cx="47" cy="47"/>
                <a:chOff x="495" y="716"/>
                <a:chExt cx="47" cy="47"/>
              </a:xfrm>
            </p:grpSpPr>
            <p:sp>
              <p:nvSpPr>
                <p:cNvPr id="55371" name="Rectangle 5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55372" name="Oval 5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47" name="Text Box 58"/>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55348" name="Text Box 59"/>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55349" name="Text Box 60"/>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55350" name="Group 61"/>
              <p:cNvGrpSpPr>
                <a:grpSpLocks/>
              </p:cNvGrpSpPr>
              <p:nvPr/>
            </p:nvGrpSpPr>
            <p:grpSpPr bwMode="auto">
              <a:xfrm>
                <a:off x="2184" y="1927"/>
                <a:ext cx="47" cy="47"/>
                <a:chOff x="495" y="716"/>
                <a:chExt cx="47" cy="47"/>
              </a:xfrm>
            </p:grpSpPr>
            <p:sp>
              <p:nvSpPr>
                <p:cNvPr id="55369" name="Rectangle 6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55370" name="Oval 6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51" name="Text Box 64"/>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55352" name="Group 65"/>
              <p:cNvGrpSpPr>
                <a:grpSpLocks/>
              </p:cNvGrpSpPr>
              <p:nvPr/>
            </p:nvGrpSpPr>
            <p:grpSpPr bwMode="auto">
              <a:xfrm>
                <a:off x="2178" y="2642"/>
                <a:ext cx="47" cy="47"/>
                <a:chOff x="495" y="716"/>
                <a:chExt cx="47" cy="47"/>
              </a:xfrm>
            </p:grpSpPr>
            <p:sp>
              <p:nvSpPr>
                <p:cNvPr id="55367" name="Rectangle 6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55368" name="Oval 6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53" name="Text Box 68"/>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55354" name="Group 69"/>
              <p:cNvGrpSpPr>
                <a:grpSpLocks/>
              </p:cNvGrpSpPr>
              <p:nvPr/>
            </p:nvGrpSpPr>
            <p:grpSpPr bwMode="auto">
              <a:xfrm>
                <a:off x="446" y="2626"/>
                <a:ext cx="47" cy="47"/>
                <a:chOff x="495" y="716"/>
                <a:chExt cx="47" cy="47"/>
              </a:xfrm>
            </p:grpSpPr>
            <p:sp>
              <p:nvSpPr>
                <p:cNvPr id="55365" name="Rectangle 7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55366" name="Oval 7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55" name="Text Box 72"/>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55356" name="Group 73"/>
              <p:cNvGrpSpPr>
                <a:grpSpLocks/>
              </p:cNvGrpSpPr>
              <p:nvPr/>
            </p:nvGrpSpPr>
            <p:grpSpPr bwMode="auto">
              <a:xfrm>
                <a:off x="1227" y="2626"/>
                <a:ext cx="47" cy="47"/>
                <a:chOff x="495" y="716"/>
                <a:chExt cx="47" cy="47"/>
              </a:xfrm>
            </p:grpSpPr>
            <p:sp>
              <p:nvSpPr>
                <p:cNvPr id="55363" name="Rectangle 7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55364" name="Oval 7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57" name="Text Box 76"/>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55358" name="Group 77"/>
              <p:cNvGrpSpPr>
                <a:grpSpLocks/>
              </p:cNvGrpSpPr>
              <p:nvPr/>
            </p:nvGrpSpPr>
            <p:grpSpPr bwMode="auto">
              <a:xfrm>
                <a:off x="1380" y="3415"/>
                <a:ext cx="47" cy="47"/>
                <a:chOff x="495" y="716"/>
                <a:chExt cx="47" cy="47"/>
              </a:xfrm>
            </p:grpSpPr>
            <p:sp>
              <p:nvSpPr>
                <p:cNvPr id="55361" name="Rectangle 7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55362" name="Oval 7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59" name="Text Box 80"/>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55360" name="AutoShape 81"/>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5304" name="Text Box 82"/>
            <p:cNvSpPr txBox="1">
              <a:spLocks noChangeArrowheads="1"/>
            </p:cNvSpPr>
            <p:nvPr/>
          </p:nvSpPr>
          <p:spPr bwMode="auto">
            <a:xfrm>
              <a:off x="2841" y="532"/>
              <a:ext cx="15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WAYS TO DO WORK</a:t>
              </a:r>
              <a:endParaRPr lang="en-US" altLang="en-US"/>
            </a:p>
          </p:txBody>
        </p:sp>
        <p:sp>
          <p:nvSpPr>
            <p:cNvPr id="55305" name="Text Box 83"/>
            <p:cNvSpPr txBox="1">
              <a:spLocks noChangeArrowheads="1"/>
            </p:cNvSpPr>
            <p:nvPr/>
          </p:nvSpPr>
          <p:spPr bwMode="auto">
            <a:xfrm>
              <a:off x="2869" y="771"/>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Cooperation</a:t>
              </a:r>
            </a:p>
          </p:txBody>
        </p:sp>
        <p:sp>
          <p:nvSpPr>
            <p:cNvPr id="55306" name="Text Box 84"/>
            <p:cNvSpPr txBox="1">
              <a:spLocks noChangeArrowheads="1"/>
            </p:cNvSpPr>
            <p:nvPr/>
          </p:nvSpPr>
          <p:spPr bwMode="auto">
            <a:xfrm>
              <a:off x="2802" y="1164"/>
              <a:ext cx="89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working together</a:t>
              </a:r>
            </a:p>
            <a:p>
              <a:r>
                <a:rPr lang="en-US" altLang="en-US" sz="700">
                  <a:latin typeface="Sand" pitchFamily="-48" charset="0"/>
                </a:rPr>
                <a:t>More than 1 person</a:t>
              </a:r>
            </a:p>
            <a:p>
              <a:r>
                <a:rPr lang="en-US" altLang="en-US" sz="700">
                  <a:latin typeface="Sand" pitchFamily="-48" charset="0"/>
                </a:rPr>
                <a:t>Works shared by all </a:t>
              </a:r>
            </a:p>
            <a:p>
              <a:r>
                <a:rPr lang="en-US" altLang="en-US" sz="700">
                  <a:latin typeface="Sand" pitchFamily="-48" charset="0"/>
                </a:rPr>
                <a:t>  members of the group</a:t>
              </a:r>
            </a:p>
            <a:p>
              <a:r>
                <a:rPr lang="en-US" altLang="en-US" sz="700">
                  <a:latin typeface="Sand" pitchFamily="-48" charset="0"/>
                </a:rPr>
                <a:t>Rewards are shared</a:t>
              </a:r>
            </a:p>
            <a:p>
              <a:r>
                <a:rPr lang="en-US" altLang="en-US" sz="700">
                  <a:latin typeface="Sand" pitchFamily="-48" charset="0"/>
                </a:rPr>
                <a:t>All members are </a:t>
              </a:r>
            </a:p>
            <a:p>
              <a:r>
                <a:rPr lang="en-US" altLang="en-US" sz="700">
                  <a:latin typeface="Sand" pitchFamily="-48" charset="0"/>
                </a:rPr>
                <a:t>  concerned about one </a:t>
              </a:r>
            </a:p>
            <a:p>
              <a:r>
                <a:rPr lang="en-US" altLang="en-US" sz="700">
                  <a:latin typeface="Sand" pitchFamily="-48" charset="0"/>
                </a:rPr>
                <a:t>  another</a:t>
              </a:r>
            </a:p>
          </p:txBody>
        </p:sp>
        <p:sp>
          <p:nvSpPr>
            <p:cNvPr id="55307" name="Text Box 85"/>
            <p:cNvSpPr txBox="1">
              <a:spLocks noChangeArrowheads="1"/>
            </p:cNvSpPr>
            <p:nvPr/>
          </p:nvSpPr>
          <p:spPr bwMode="auto">
            <a:xfrm>
              <a:off x="3617" y="1164"/>
              <a:ext cx="93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of groups working </a:t>
              </a:r>
            </a:p>
            <a:p>
              <a:r>
                <a:rPr lang="en-US" altLang="en-US" sz="700">
                  <a:latin typeface="Sand" pitchFamily="-48" charset="0"/>
                </a:rPr>
                <a:t>  against one another</a:t>
              </a:r>
            </a:p>
            <a:p>
              <a:r>
                <a:rPr lang="en-US" altLang="en-US" sz="700">
                  <a:latin typeface="Sand" pitchFamily="-48" charset="0"/>
                </a:rPr>
                <a:t>Works shared only within</a:t>
              </a:r>
            </a:p>
            <a:p>
              <a:r>
                <a:rPr lang="en-US" altLang="en-US" sz="700">
                  <a:latin typeface="Sand" pitchFamily="-48" charset="0"/>
                </a:rPr>
                <a:t>  competing groups</a:t>
              </a:r>
            </a:p>
            <a:p>
              <a:r>
                <a:rPr lang="en-US" altLang="en-US" sz="700">
                  <a:latin typeface="Sand" pitchFamily="-48" charset="0"/>
                </a:rPr>
                <a:t>Rewards are given to </a:t>
              </a:r>
            </a:p>
            <a:p>
              <a:r>
                <a:rPr lang="en-US" altLang="en-US" sz="700">
                  <a:latin typeface="Sand" pitchFamily="-48" charset="0"/>
                </a:rPr>
                <a:t>  the best</a:t>
              </a:r>
            </a:p>
            <a:p>
              <a:r>
                <a:rPr lang="en-US" altLang="en-US" sz="700">
                  <a:latin typeface="Sand" pitchFamily="-48" charset="0"/>
                </a:rPr>
                <a:t>Concerned only about </a:t>
              </a:r>
            </a:p>
            <a:p>
              <a:r>
                <a:rPr lang="en-US" altLang="en-US" sz="700">
                  <a:latin typeface="Sand" pitchFamily="-48" charset="0"/>
                </a:rPr>
                <a:t>  yourself or your team</a:t>
              </a:r>
            </a:p>
          </p:txBody>
        </p:sp>
        <p:sp>
          <p:nvSpPr>
            <p:cNvPr id="55308" name="Text Box 86"/>
            <p:cNvSpPr txBox="1">
              <a:spLocks noChangeArrowheads="1"/>
            </p:cNvSpPr>
            <p:nvPr/>
          </p:nvSpPr>
          <p:spPr bwMode="auto">
            <a:xfrm>
              <a:off x="4533" y="1131"/>
              <a:ext cx="81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Consider how jobs are assigned within cooperative and competitive situations. Add information to your table as needed.</a:t>
              </a:r>
            </a:p>
          </p:txBody>
        </p:sp>
        <p:sp>
          <p:nvSpPr>
            <p:cNvPr id="55309" name="Text Box 87"/>
            <p:cNvSpPr txBox="1">
              <a:spLocks noChangeArrowheads="1"/>
            </p:cNvSpPr>
            <p:nvPr/>
          </p:nvSpPr>
          <p:spPr bwMode="auto">
            <a:xfrm>
              <a:off x="3266" y="2072"/>
              <a:ext cx="8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More than 1 person</a:t>
              </a:r>
            </a:p>
          </p:txBody>
        </p:sp>
        <p:sp>
          <p:nvSpPr>
            <p:cNvPr id="55310" name="Text Box 88"/>
            <p:cNvSpPr txBox="1">
              <a:spLocks noChangeArrowheads="1"/>
            </p:cNvSpPr>
            <p:nvPr/>
          </p:nvSpPr>
          <p:spPr bwMode="auto">
            <a:xfrm>
              <a:off x="4538" y="2007"/>
              <a:ext cx="8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How many people are involved.</a:t>
              </a:r>
            </a:p>
          </p:txBody>
        </p:sp>
        <p:sp>
          <p:nvSpPr>
            <p:cNvPr id="55311" name="Text Box 89"/>
            <p:cNvSpPr txBox="1">
              <a:spLocks noChangeArrowheads="1"/>
            </p:cNvSpPr>
            <p:nvPr/>
          </p:nvSpPr>
          <p:spPr bwMode="auto">
            <a:xfrm>
              <a:off x="2799" y="2713"/>
              <a:ext cx="89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working together</a:t>
              </a:r>
            </a:p>
            <a:p>
              <a:r>
                <a:rPr lang="en-US" altLang="en-US" sz="700">
                  <a:latin typeface="Sand" pitchFamily="-48" charset="0"/>
                </a:rPr>
                <a:t>Works shared by all </a:t>
              </a:r>
            </a:p>
            <a:p>
              <a:r>
                <a:rPr lang="en-US" altLang="en-US" sz="700">
                  <a:latin typeface="Sand" pitchFamily="-48" charset="0"/>
                </a:rPr>
                <a:t>  members of the group</a:t>
              </a:r>
            </a:p>
            <a:p>
              <a:r>
                <a:rPr lang="en-US" altLang="en-US" sz="700">
                  <a:latin typeface="Sand" pitchFamily="-48" charset="0"/>
                </a:rPr>
                <a:t>Rewards are shared</a:t>
              </a:r>
            </a:p>
            <a:p>
              <a:r>
                <a:rPr lang="en-US" altLang="en-US" sz="700">
                  <a:latin typeface="Sand" pitchFamily="-48" charset="0"/>
                </a:rPr>
                <a:t>All members concerned </a:t>
              </a:r>
            </a:p>
            <a:p>
              <a:r>
                <a:rPr lang="en-US" altLang="en-US" sz="700">
                  <a:latin typeface="Sand" pitchFamily="-48" charset="0"/>
                </a:rPr>
                <a:t>  about one another</a:t>
              </a:r>
            </a:p>
          </p:txBody>
        </p:sp>
        <p:sp>
          <p:nvSpPr>
            <p:cNvPr id="55312" name="Text Box 90"/>
            <p:cNvSpPr txBox="1">
              <a:spLocks noChangeArrowheads="1"/>
            </p:cNvSpPr>
            <p:nvPr/>
          </p:nvSpPr>
          <p:spPr bwMode="auto">
            <a:xfrm>
              <a:off x="3601" y="2712"/>
              <a:ext cx="93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or groups working </a:t>
              </a:r>
            </a:p>
            <a:p>
              <a:r>
                <a:rPr lang="en-US" altLang="en-US" sz="700">
                  <a:latin typeface="Sand" pitchFamily="-48" charset="0"/>
                </a:rPr>
                <a:t>  against one another</a:t>
              </a:r>
            </a:p>
            <a:p>
              <a:r>
                <a:rPr lang="en-US" altLang="en-US" sz="700">
                  <a:latin typeface="Sand" pitchFamily="-48" charset="0"/>
                </a:rPr>
                <a:t>Work shared only within </a:t>
              </a:r>
            </a:p>
            <a:p>
              <a:r>
                <a:rPr lang="en-US" altLang="en-US" sz="700">
                  <a:latin typeface="Sand" pitchFamily="-48" charset="0"/>
                </a:rPr>
                <a:t>  competing groups</a:t>
              </a:r>
            </a:p>
            <a:p>
              <a:r>
                <a:rPr lang="en-US" altLang="en-US" sz="700">
                  <a:latin typeface="Sand" pitchFamily="-48" charset="0"/>
                </a:rPr>
                <a:t>Rewards are given to </a:t>
              </a:r>
            </a:p>
            <a:p>
              <a:r>
                <a:rPr lang="en-US" altLang="en-US" sz="700">
                  <a:latin typeface="Sand" pitchFamily="-48" charset="0"/>
                </a:rPr>
                <a:t>  the best</a:t>
              </a:r>
            </a:p>
            <a:p>
              <a:r>
                <a:rPr lang="en-US" altLang="en-US" sz="700">
                  <a:latin typeface="Sand" pitchFamily="-48" charset="0"/>
                </a:rPr>
                <a:t>Concerned only about </a:t>
              </a:r>
            </a:p>
            <a:p>
              <a:r>
                <a:rPr lang="en-US" altLang="en-US" sz="700">
                  <a:latin typeface="Sand" pitchFamily="-48" charset="0"/>
                </a:rPr>
                <a:t>  yourself or your team</a:t>
              </a:r>
            </a:p>
          </p:txBody>
        </p:sp>
        <p:sp>
          <p:nvSpPr>
            <p:cNvPr id="55313" name="Text Box 91"/>
            <p:cNvSpPr txBox="1">
              <a:spLocks noChangeArrowheads="1"/>
            </p:cNvSpPr>
            <p:nvPr/>
          </p:nvSpPr>
          <p:spPr bwMode="auto">
            <a:xfrm>
              <a:off x="4585" y="2720"/>
              <a:ext cx="752"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How people work  </a:t>
              </a:r>
            </a:p>
            <a:p>
              <a:r>
                <a:rPr lang="en-US" altLang="en-US" sz="700">
                  <a:latin typeface="Sand" pitchFamily="-48" charset="0"/>
                </a:rPr>
                <a:t>  together</a:t>
              </a:r>
            </a:p>
            <a:p>
              <a:r>
                <a:rPr lang="en-US" altLang="en-US" sz="700">
                  <a:latin typeface="Sand" pitchFamily="-48" charset="0"/>
                </a:rPr>
                <a:t>How work is shared</a:t>
              </a:r>
            </a:p>
            <a:p>
              <a:r>
                <a:rPr lang="en-US" altLang="en-US" sz="700">
                  <a:latin typeface="Sand" pitchFamily="-48" charset="0"/>
                </a:rPr>
                <a:t>Who gets the </a:t>
              </a:r>
            </a:p>
            <a:p>
              <a:r>
                <a:rPr lang="en-US" altLang="en-US" sz="700">
                  <a:latin typeface="Sand" pitchFamily="-48" charset="0"/>
                </a:rPr>
                <a:t>  rewards</a:t>
              </a:r>
            </a:p>
            <a:p>
              <a:r>
                <a:rPr lang="en-US" altLang="en-US" sz="700">
                  <a:latin typeface="Sand" pitchFamily="-48" charset="0"/>
                </a:rPr>
                <a:t>Who you’re </a:t>
              </a:r>
            </a:p>
            <a:p>
              <a:r>
                <a:rPr lang="en-US" altLang="en-US" sz="700">
                  <a:latin typeface="Sand" pitchFamily="-48" charset="0"/>
                </a:rPr>
                <a:t>  concerned about</a:t>
              </a:r>
            </a:p>
          </p:txBody>
        </p:sp>
        <p:sp>
          <p:nvSpPr>
            <p:cNvPr id="55314" name="Text Box 92"/>
            <p:cNvSpPr txBox="1">
              <a:spLocks noChangeArrowheads="1"/>
            </p:cNvSpPr>
            <p:nvPr/>
          </p:nvSpPr>
          <p:spPr bwMode="auto">
            <a:xfrm>
              <a:off x="2869" y="3472"/>
              <a:ext cx="244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Cooperation and competition are both ways to do work. Cooperation and competition are similar in the number of people involved--there’s always more than one person. Cooperation and competition are different in how people work together, how work is shared, who gets the rewards, and about who the people are concerned (themselves of their teammates).</a:t>
              </a:r>
            </a:p>
          </p:txBody>
        </p:sp>
        <p:sp>
          <p:nvSpPr>
            <p:cNvPr id="55315" name="Text Box 94"/>
            <p:cNvSpPr txBox="1">
              <a:spLocks noChangeArrowheads="1"/>
            </p:cNvSpPr>
            <p:nvPr/>
          </p:nvSpPr>
          <p:spPr bwMode="auto">
            <a:xfrm>
              <a:off x="3690" y="777"/>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Competition</a:t>
              </a:r>
            </a:p>
          </p:txBody>
        </p:sp>
      </p:grpSp>
      <p:pic>
        <p:nvPicPr>
          <p:cNvPr id="55302" name="Picture 9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0" name="Rectangle 1026"/>
          <p:cNvSpPr>
            <a:spLocks noGrp="1" noChangeArrowheads="1"/>
          </p:cNvSpPr>
          <p:nvPr>
            <p:ph type="title"/>
          </p:nvPr>
        </p:nvSpPr>
        <p:spPr/>
        <p:txBody>
          <a:bodyPr>
            <a:normAutofit fontScale="90000"/>
          </a:bodyPr>
          <a:lstStyle/>
          <a:p>
            <a:pPr eaLnBrk="1" hangingPunct="1"/>
            <a:r>
              <a:rPr lang="en-US" altLang="en-US" smtClean="0"/>
              <a:t>Guidebooks in the </a:t>
            </a:r>
            <a:br>
              <a:rPr lang="en-US" altLang="en-US" smtClean="0"/>
            </a:br>
            <a:r>
              <a:rPr lang="en-US" altLang="en-US" smtClean="0"/>
              <a:t>Content Enhancement Series </a:t>
            </a:r>
          </a:p>
        </p:txBody>
      </p:sp>
      <p:sp>
        <p:nvSpPr>
          <p:cNvPr id="14341" name="Rectangle 1027"/>
          <p:cNvSpPr>
            <a:spLocks noGrp="1" noChangeArrowheads="1"/>
          </p:cNvSpPr>
          <p:nvPr>
            <p:ph idx="1"/>
          </p:nvPr>
        </p:nvSpPr>
        <p:spPr/>
        <p:txBody>
          <a:bodyPr/>
          <a:lstStyle/>
          <a:p>
            <a:pPr eaLnBrk="1" hangingPunct="1"/>
            <a:r>
              <a:rPr lang="en-US" altLang="en-US" smtClean="0">
                <a:solidFill>
                  <a:srgbClr val="000000"/>
                </a:solidFill>
              </a:rPr>
              <a:t>Routines for exploring text, topics, and details</a:t>
            </a:r>
          </a:p>
          <a:p>
            <a:pPr lvl="1" eaLnBrk="1" hangingPunct="1"/>
            <a:r>
              <a:rPr lang="en-US" altLang="en-US" smtClean="0">
                <a:solidFill>
                  <a:srgbClr val="000000"/>
                </a:solidFill>
              </a:rPr>
              <a:t>Clarifying Routine</a:t>
            </a:r>
          </a:p>
          <a:p>
            <a:pPr lvl="1" eaLnBrk="1" hangingPunct="1"/>
            <a:r>
              <a:rPr lang="en-US" altLang="en-US" smtClean="0">
                <a:solidFill>
                  <a:srgbClr val="000000"/>
                </a:solidFill>
              </a:rPr>
              <a:t>Framing Routine</a:t>
            </a:r>
          </a:p>
          <a:p>
            <a:pPr lvl="1" eaLnBrk="1" hangingPunct="1"/>
            <a:r>
              <a:rPr lang="en-US" altLang="en-US" smtClean="0">
                <a:solidFill>
                  <a:srgbClr val="000000"/>
                </a:solidFill>
              </a:rPr>
              <a:t>Survey Routine</a:t>
            </a:r>
          </a:p>
          <a:p>
            <a:pPr lvl="1" eaLnBrk="1" hangingPunct="1"/>
            <a:r>
              <a:rPr lang="en-US" altLang="en-US" smtClean="0">
                <a:solidFill>
                  <a:srgbClr val="000000"/>
                </a:solidFill>
              </a:rPr>
              <a:t>The ORDER Routine</a:t>
            </a:r>
          </a:p>
        </p:txBody>
      </p:sp>
      <p:sp>
        <p:nvSpPr>
          <p:cNvPr id="1433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433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DCD6A49-6D84-4FF7-B662-49EAA82EC757}" type="slidenum">
              <a:rPr lang="en-US" altLang="en-US" sz="1000" smtClean="0">
                <a:solidFill>
                  <a:schemeClr val="accent2"/>
                </a:solidFill>
              </a:rPr>
              <a:pPr>
                <a:spcBef>
                  <a:spcPct val="0"/>
                </a:spcBef>
                <a:buFontTx/>
                <a:buNone/>
              </a:pPr>
              <a:t>5</a:t>
            </a:fld>
            <a:endParaRPr lang="en-US" altLang="en-US" sz="1000" smtClean="0">
              <a:solidFill>
                <a:schemeClr val="accent2"/>
              </a:solidFill>
            </a:endParaRPr>
          </a:p>
        </p:txBody>
      </p:sp>
      <p:pic>
        <p:nvPicPr>
          <p:cNvPr id="1434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pPr eaLnBrk="1" hangingPunct="1"/>
            <a:r>
              <a:rPr lang="en-US" altLang="en-US" smtClean="0"/>
              <a:t>Go!</a:t>
            </a:r>
          </a:p>
        </p:txBody>
      </p:sp>
      <p:sp>
        <p:nvSpPr>
          <p:cNvPr id="56325" name="Rectangle 5"/>
          <p:cNvSpPr>
            <a:spLocks noGrp="1" noChangeArrowheads="1"/>
          </p:cNvSpPr>
          <p:nvPr>
            <p:ph idx="1"/>
          </p:nvPr>
        </p:nvSpPr>
        <p:spPr/>
        <p:txBody>
          <a:bodyPr>
            <a:normAutofit fontScale="85000" lnSpcReduction="20000"/>
          </a:bodyPr>
          <a:lstStyle/>
          <a:p>
            <a:pPr eaLnBrk="1" hangingPunct="1">
              <a:lnSpc>
                <a:spcPct val="170000"/>
              </a:lnSpc>
            </a:pPr>
            <a:r>
              <a:rPr lang="en-US" altLang="en-US" sz="2200" smtClean="0"/>
              <a:t>Use the routine explicitly (p. 36).</a:t>
            </a:r>
          </a:p>
          <a:p>
            <a:pPr eaLnBrk="1" hangingPunct="1">
              <a:lnSpc>
                <a:spcPct val="170000"/>
              </a:lnSpc>
            </a:pPr>
            <a:r>
              <a:rPr lang="en-US" altLang="en-US" sz="2200" smtClean="0"/>
              <a:t>Build thinking skills (p. 36).</a:t>
            </a:r>
          </a:p>
          <a:p>
            <a:pPr eaLnBrk="1" hangingPunct="1">
              <a:lnSpc>
                <a:spcPct val="170000"/>
              </a:lnSpc>
            </a:pPr>
            <a:r>
              <a:rPr lang="en-US" altLang="en-US" sz="2200" smtClean="0"/>
              <a:t>Build continuity (p. 36).</a:t>
            </a:r>
          </a:p>
          <a:p>
            <a:pPr eaLnBrk="1" hangingPunct="1">
              <a:lnSpc>
                <a:spcPct val="170000"/>
              </a:lnSpc>
            </a:pPr>
            <a:r>
              <a:rPr lang="en-US" altLang="en-US" sz="2200" smtClean="0"/>
              <a:t>Evaluate your use of the routine (p. 37).</a:t>
            </a:r>
          </a:p>
          <a:p>
            <a:pPr eaLnBrk="1" hangingPunct="1">
              <a:lnSpc>
                <a:spcPct val="170000"/>
              </a:lnSpc>
            </a:pPr>
            <a:r>
              <a:rPr lang="en-US" altLang="en-US" sz="2200" smtClean="0"/>
              <a:t>Be creative (p. 37).</a:t>
            </a:r>
          </a:p>
          <a:p>
            <a:pPr eaLnBrk="1" hangingPunct="1">
              <a:lnSpc>
                <a:spcPct val="170000"/>
              </a:lnSpc>
            </a:pPr>
            <a:r>
              <a:rPr lang="en-US" altLang="en-US" sz="2200" smtClean="0"/>
              <a:t>Beware of pitfalls (p. 40).</a:t>
            </a:r>
          </a:p>
        </p:txBody>
      </p:sp>
      <p:sp>
        <p:nvSpPr>
          <p:cNvPr id="56323"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56322"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9B30BD5-C7AA-4FB7-A287-403C717B098E}" type="slidenum">
              <a:rPr lang="en-US" altLang="en-US" sz="1000" smtClean="0">
                <a:solidFill>
                  <a:schemeClr val="accent2"/>
                </a:solidFill>
              </a:rPr>
              <a:pPr>
                <a:spcBef>
                  <a:spcPct val="0"/>
                </a:spcBef>
                <a:buFontTx/>
                <a:buNone/>
              </a:pPr>
              <a:t>50</a:t>
            </a:fld>
            <a:endParaRPr lang="en-US" altLang="en-US" sz="1000" smtClean="0">
              <a:solidFill>
                <a:schemeClr val="accent2"/>
              </a:solidFill>
            </a:endParaRPr>
          </a:p>
        </p:txBody>
      </p:sp>
      <p:pic>
        <p:nvPicPr>
          <p:cNvPr id="5632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57346"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3B9FAF0C-8730-4616-AFE8-9F54708C9B8C}" type="slidenum">
              <a:rPr lang="en-US" altLang="en-US" sz="1000" smtClean="0">
                <a:solidFill>
                  <a:schemeClr val="tx2"/>
                </a:solidFill>
                <a:latin typeface="Arial" panose="020B0604020202020204" pitchFamily="34" charset="0"/>
              </a:rPr>
              <a:pPr/>
              <a:t>51</a:t>
            </a:fld>
            <a:endParaRPr lang="en-US" altLang="en-US" sz="1000" smtClean="0">
              <a:solidFill>
                <a:schemeClr val="tx2"/>
              </a:solidFill>
              <a:latin typeface="Arial" panose="020B0604020202020204" pitchFamily="34" charset="0"/>
            </a:endParaRPr>
          </a:p>
        </p:txBody>
      </p:sp>
      <p:grpSp>
        <p:nvGrpSpPr>
          <p:cNvPr id="57348" name="Group 124"/>
          <p:cNvGrpSpPr>
            <a:grpSpLocks/>
          </p:cNvGrpSpPr>
          <p:nvPr/>
        </p:nvGrpSpPr>
        <p:grpSpPr bwMode="auto">
          <a:xfrm>
            <a:off x="2587625" y="228600"/>
            <a:ext cx="3968750" cy="5638800"/>
            <a:chOff x="504" y="120"/>
            <a:chExt cx="2500" cy="3552"/>
          </a:xfrm>
        </p:grpSpPr>
        <p:sp>
          <p:nvSpPr>
            <p:cNvPr id="57350" name="Text Box 3"/>
            <p:cNvSpPr txBox="1">
              <a:spLocks noChangeArrowheads="1"/>
            </p:cNvSpPr>
            <p:nvPr/>
          </p:nvSpPr>
          <p:spPr bwMode="auto">
            <a:xfrm>
              <a:off x="888" y="120"/>
              <a:ext cx="17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600" b="1">
                  <a:latin typeface="Arial" panose="020B0604020202020204" pitchFamily="34" charset="0"/>
                </a:rPr>
                <a:t>Concept Comparison Table</a:t>
              </a:r>
            </a:p>
          </p:txBody>
        </p:sp>
        <p:sp>
          <p:nvSpPr>
            <p:cNvPr id="57351" name="Rectangle 77"/>
            <p:cNvSpPr>
              <a:spLocks noChangeArrowheads="1"/>
            </p:cNvSpPr>
            <p:nvPr/>
          </p:nvSpPr>
          <p:spPr bwMode="auto">
            <a:xfrm>
              <a:off x="508" y="324"/>
              <a:ext cx="2496" cy="3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57352" name="Group 82"/>
            <p:cNvGrpSpPr>
              <a:grpSpLocks/>
            </p:cNvGrpSpPr>
            <p:nvPr/>
          </p:nvGrpSpPr>
          <p:grpSpPr bwMode="auto">
            <a:xfrm>
              <a:off x="504" y="1000"/>
              <a:ext cx="1168" cy="532"/>
              <a:chOff x="504" y="1000"/>
              <a:chExt cx="1168" cy="532"/>
            </a:xfrm>
          </p:grpSpPr>
          <p:sp>
            <p:nvSpPr>
              <p:cNvPr id="57393" name="Line 78"/>
              <p:cNvSpPr>
                <a:spLocks noChangeShapeType="1"/>
              </p:cNvSpPr>
              <p:nvPr/>
            </p:nvSpPr>
            <p:spPr bwMode="auto">
              <a:xfrm>
                <a:off x="504" y="1000"/>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4" name="Line 79"/>
              <p:cNvSpPr>
                <a:spLocks noChangeShapeType="1"/>
              </p:cNvSpPr>
              <p:nvPr/>
            </p:nvSpPr>
            <p:spPr bwMode="auto">
              <a:xfrm>
                <a:off x="504" y="1176"/>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5" name="Line 80"/>
              <p:cNvSpPr>
                <a:spLocks noChangeShapeType="1"/>
              </p:cNvSpPr>
              <p:nvPr/>
            </p:nvSpPr>
            <p:spPr bwMode="auto">
              <a:xfrm>
                <a:off x="504" y="135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6" name="Line 81"/>
              <p:cNvSpPr>
                <a:spLocks noChangeShapeType="1"/>
              </p:cNvSpPr>
              <p:nvPr/>
            </p:nvSpPr>
            <p:spPr bwMode="auto">
              <a:xfrm>
                <a:off x="504" y="153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353" name="Text Box 83"/>
            <p:cNvSpPr txBox="1">
              <a:spLocks noChangeArrowheads="1"/>
            </p:cNvSpPr>
            <p:nvPr/>
          </p:nvSpPr>
          <p:spPr bwMode="auto">
            <a:xfrm>
              <a:off x="648" y="715"/>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of this Concept</a:t>
              </a:r>
            </a:p>
          </p:txBody>
        </p:sp>
        <p:grpSp>
          <p:nvGrpSpPr>
            <p:cNvPr id="57354" name="Group 84"/>
            <p:cNvGrpSpPr>
              <a:grpSpLocks/>
            </p:cNvGrpSpPr>
            <p:nvPr/>
          </p:nvGrpSpPr>
          <p:grpSpPr bwMode="auto">
            <a:xfrm>
              <a:off x="1812" y="1000"/>
              <a:ext cx="1168" cy="532"/>
              <a:chOff x="504" y="1000"/>
              <a:chExt cx="1168" cy="532"/>
            </a:xfrm>
          </p:grpSpPr>
          <p:sp>
            <p:nvSpPr>
              <p:cNvPr id="57389" name="Line 85"/>
              <p:cNvSpPr>
                <a:spLocks noChangeShapeType="1"/>
              </p:cNvSpPr>
              <p:nvPr/>
            </p:nvSpPr>
            <p:spPr bwMode="auto">
              <a:xfrm>
                <a:off x="504" y="1000"/>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0" name="Line 86"/>
              <p:cNvSpPr>
                <a:spLocks noChangeShapeType="1"/>
              </p:cNvSpPr>
              <p:nvPr/>
            </p:nvSpPr>
            <p:spPr bwMode="auto">
              <a:xfrm>
                <a:off x="504" y="1176"/>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1" name="Line 87"/>
              <p:cNvSpPr>
                <a:spLocks noChangeShapeType="1"/>
              </p:cNvSpPr>
              <p:nvPr/>
            </p:nvSpPr>
            <p:spPr bwMode="auto">
              <a:xfrm>
                <a:off x="504" y="135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2" name="Line 88"/>
              <p:cNvSpPr>
                <a:spLocks noChangeShapeType="1"/>
              </p:cNvSpPr>
              <p:nvPr/>
            </p:nvSpPr>
            <p:spPr bwMode="auto">
              <a:xfrm>
                <a:off x="504" y="153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355" name="Text Box 89"/>
            <p:cNvSpPr txBox="1">
              <a:spLocks noChangeArrowheads="1"/>
            </p:cNvSpPr>
            <p:nvPr/>
          </p:nvSpPr>
          <p:spPr bwMode="auto">
            <a:xfrm>
              <a:off x="1956" y="715"/>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of this Concept</a:t>
              </a:r>
            </a:p>
          </p:txBody>
        </p:sp>
        <p:sp>
          <p:nvSpPr>
            <p:cNvPr id="57356" name="Line 90"/>
            <p:cNvSpPr>
              <a:spLocks noChangeShapeType="1"/>
            </p:cNvSpPr>
            <p:nvPr/>
          </p:nvSpPr>
          <p:spPr bwMode="auto">
            <a:xfrm>
              <a:off x="572" y="632"/>
              <a:ext cx="11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7" name="Text Box 91"/>
            <p:cNvSpPr txBox="1">
              <a:spLocks noChangeArrowheads="1"/>
            </p:cNvSpPr>
            <p:nvPr/>
          </p:nvSpPr>
          <p:spPr bwMode="auto">
            <a:xfrm>
              <a:off x="1456" y="431"/>
              <a:ext cx="5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Bigger Concept</a:t>
              </a:r>
            </a:p>
          </p:txBody>
        </p:sp>
        <p:sp>
          <p:nvSpPr>
            <p:cNvPr id="57358" name="Text Box 93"/>
            <p:cNvSpPr txBox="1">
              <a:spLocks noChangeArrowheads="1"/>
            </p:cNvSpPr>
            <p:nvPr/>
          </p:nvSpPr>
          <p:spPr bwMode="auto">
            <a:xfrm>
              <a:off x="832" y="607"/>
              <a:ext cx="5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Smaller Concept</a:t>
              </a:r>
            </a:p>
          </p:txBody>
        </p:sp>
        <p:sp>
          <p:nvSpPr>
            <p:cNvPr id="57359" name="Line 94"/>
            <p:cNvSpPr>
              <a:spLocks noChangeShapeType="1"/>
            </p:cNvSpPr>
            <p:nvPr/>
          </p:nvSpPr>
          <p:spPr bwMode="auto">
            <a:xfrm>
              <a:off x="952" y="456"/>
              <a:ext cx="1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0" name="Line 95"/>
            <p:cNvSpPr>
              <a:spLocks noChangeShapeType="1"/>
            </p:cNvSpPr>
            <p:nvPr/>
          </p:nvSpPr>
          <p:spPr bwMode="auto">
            <a:xfrm>
              <a:off x="1808" y="632"/>
              <a:ext cx="11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1" name="Text Box 96"/>
            <p:cNvSpPr txBox="1">
              <a:spLocks noChangeArrowheads="1"/>
            </p:cNvSpPr>
            <p:nvPr/>
          </p:nvSpPr>
          <p:spPr bwMode="auto">
            <a:xfrm>
              <a:off x="2068" y="607"/>
              <a:ext cx="5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Smaller Concept</a:t>
              </a:r>
            </a:p>
          </p:txBody>
        </p:sp>
        <p:sp>
          <p:nvSpPr>
            <p:cNvPr id="57362" name="Text Box 97"/>
            <p:cNvSpPr txBox="1">
              <a:spLocks noChangeArrowheads="1"/>
            </p:cNvSpPr>
            <p:nvPr/>
          </p:nvSpPr>
          <p:spPr bwMode="auto">
            <a:xfrm>
              <a:off x="952" y="1547"/>
              <a:ext cx="8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that are Alike</a:t>
              </a:r>
            </a:p>
          </p:txBody>
        </p:sp>
        <p:sp>
          <p:nvSpPr>
            <p:cNvPr id="57363" name="AutoShape 98"/>
            <p:cNvSpPr>
              <a:spLocks noChangeArrowheads="1"/>
            </p:cNvSpPr>
            <p:nvPr/>
          </p:nvSpPr>
          <p:spPr bwMode="auto">
            <a:xfrm flipV="1">
              <a:off x="1120" y="1680"/>
              <a:ext cx="520" cy="96"/>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7364" name="Text Box 99"/>
            <p:cNvSpPr txBox="1">
              <a:spLocks noChangeArrowheads="1"/>
            </p:cNvSpPr>
            <p:nvPr/>
          </p:nvSpPr>
          <p:spPr bwMode="auto">
            <a:xfrm>
              <a:off x="2476" y="1547"/>
              <a:ext cx="4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latin typeface="Arial" panose="020B0604020202020204" pitchFamily="34" charset="0"/>
                </a:rPr>
                <a:t>Like</a:t>
              </a:r>
            </a:p>
            <a:p>
              <a:pPr algn="ctr"/>
              <a:r>
                <a:rPr lang="en-US" altLang="en-US" sz="700" b="1">
                  <a:latin typeface="Arial" panose="020B0604020202020204" pitchFamily="34" charset="0"/>
                </a:rPr>
                <a:t>Categories</a:t>
              </a:r>
            </a:p>
          </p:txBody>
        </p:sp>
        <p:sp>
          <p:nvSpPr>
            <p:cNvPr id="57365" name="AutoShape 100"/>
            <p:cNvSpPr>
              <a:spLocks noChangeArrowheads="1"/>
            </p:cNvSpPr>
            <p:nvPr/>
          </p:nvSpPr>
          <p:spPr bwMode="auto">
            <a:xfrm flipV="1">
              <a:off x="1108" y="2432"/>
              <a:ext cx="520" cy="96"/>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7366" name="AutoShape 101"/>
            <p:cNvSpPr>
              <a:spLocks noChangeArrowheads="1"/>
            </p:cNvSpPr>
            <p:nvPr/>
          </p:nvSpPr>
          <p:spPr bwMode="auto">
            <a:xfrm rot="-5400000" flipH="1" flipV="1">
              <a:off x="2162" y="2086"/>
              <a:ext cx="356" cy="87"/>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7367" name="Line 102"/>
            <p:cNvSpPr>
              <a:spLocks noChangeShapeType="1"/>
            </p:cNvSpPr>
            <p:nvPr/>
          </p:nvSpPr>
          <p:spPr bwMode="auto">
            <a:xfrm>
              <a:off x="512" y="1944"/>
              <a:ext cx="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8" name="Line 103"/>
            <p:cNvSpPr>
              <a:spLocks noChangeShapeType="1"/>
            </p:cNvSpPr>
            <p:nvPr/>
          </p:nvSpPr>
          <p:spPr bwMode="auto">
            <a:xfrm>
              <a:off x="512" y="2128"/>
              <a:ext cx="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69" name="Line 104"/>
            <p:cNvSpPr>
              <a:spLocks noChangeShapeType="1"/>
            </p:cNvSpPr>
            <p:nvPr/>
          </p:nvSpPr>
          <p:spPr bwMode="auto">
            <a:xfrm>
              <a:off x="512" y="2300"/>
              <a:ext cx="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0" name="Line 105"/>
            <p:cNvSpPr>
              <a:spLocks noChangeShapeType="1"/>
            </p:cNvSpPr>
            <p:nvPr/>
          </p:nvSpPr>
          <p:spPr bwMode="auto">
            <a:xfrm>
              <a:off x="2348" y="1948"/>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1" name="Line 106"/>
            <p:cNvSpPr>
              <a:spLocks noChangeShapeType="1"/>
            </p:cNvSpPr>
            <p:nvPr/>
          </p:nvSpPr>
          <p:spPr bwMode="auto">
            <a:xfrm>
              <a:off x="2348" y="2128"/>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2" name="Line 107"/>
            <p:cNvSpPr>
              <a:spLocks noChangeShapeType="1"/>
            </p:cNvSpPr>
            <p:nvPr/>
          </p:nvSpPr>
          <p:spPr bwMode="auto">
            <a:xfrm>
              <a:off x="2348" y="2304"/>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3" name="Text Box 108"/>
            <p:cNvSpPr txBox="1">
              <a:spLocks noChangeArrowheads="1"/>
            </p:cNvSpPr>
            <p:nvPr/>
          </p:nvSpPr>
          <p:spPr bwMode="auto">
            <a:xfrm>
              <a:off x="896" y="2299"/>
              <a:ext cx="9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that are Different</a:t>
              </a:r>
            </a:p>
          </p:txBody>
        </p:sp>
        <p:sp>
          <p:nvSpPr>
            <p:cNvPr id="57374" name="Text Box 109"/>
            <p:cNvSpPr txBox="1">
              <a:spLocks noChangeArrowheads="1"/>
            </p:cNvSpPr>
            <p:nvPr/>
          </p:nvSpPr>
          <p:spPr bwMode="auto">
            <a:xfrm>
              <a:off x="2471" y="2303"/>
              <a:ext cx="4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latin typeface="Arial" panose="020B0604020202020204" pitchFamily="34" charset="0"/>
                </a:rPr>
                <a:t>Different</a:t>
              </a:r>
            </a:p>
            <a:p>
              <a:pPr algn="ctr"/>
              <a:r>
                <a:rPr lang="en-US" altLang="en-US" sz="700" b="1">
                  <a:latin typeface="Arial" panose="020B0604020202020204" pitchFamily="34" charset="0"/>
                </a:rPr>
                <a:t>Categories</a:t>
              </a:r>
            </a:p>
          </p:txBody>
        </p:sp>
        <p:sp>
          <p:nvSpPr>
            <p:cNvPr id="57375" name="Line 110"/>
            <p:cNvSpPr>
              <a:spLocks noChangeShapeType="1"/>
            </p:cNvSpPr>
            <p:nvPr/>
          </p:nvSpPr>
          <p:spPr bwMode="auto">
            <a:xfrm>
              <a:off x="2332" y="2700"/>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6" name="Line 111"/>
            <p:cNvSpPr>
              <a:spLocks noChangeShapeType="1"/>
            </p:cNvSpPr>
            <p:nvPr/>
          </p:nvSpPr>
          <p:spPr bwMode="auto">
            <a:xfrm>
              <a:off x="2332" y="2872"/>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7" name="Line 112"/>
            <p:cNvSpPr>
              <a:spLocks noChangeShapeType="1"/>
            </p:cNvSpPr>
            <p:nvPr/>
          </p:nvSpPr>
          <p:spPr bwMode="auto">
            <a:xfrm>
              <a:off x="2332" y="3052"/>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8" name="Line 113"/>
            <p:cNvSpPr>
              <a:spLocks noChangeShapeType="1"/>
            </p:cNvSpPr>
            <p:nvPr/>
          </p:nvSpPr>
          <p:spPr bwMode="auto">
            <a:xfrm>
              <a:off x="1448" y="2700"/>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9" name="Line 114"/>
            <p:cNvSpPr>
              <a:spLocks noChangeShapeType="1"/>
            </p:cNvSpPr>
            <p:nvPr/>
          </p:nvSpPr>
          <p:spPr bwMode="auto">
            <a:xfrm>
              <a:off x="1448" y="287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0" name="Line 115"/>
            <p:cNvSpPr>
              <a:spLocks noChangeShapeType="1"/>
            </p:cNvSpPr>
            <p:nvPr/>
          </p:nvSpPr>
          <p:spPr bwMode="auto">
            <a:xfrm>
              <a:off x="1448" y="305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1" name="Line 116"/>
            <p:cNvSpPr>
              <a:spLocks noChangeShapeType="1"/>
            </p:cNvSpPr>
            <p:nvPr/>
          </p:nvSpPr>
          <p:spPr bwMode="auto">
            <a:xfrm>
              <a:off x="520" y="305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2" name="Line 117"/>
            <p:cNvSpPr>
              <a:spLocks noChangeShapeType="1"/>
            </p:cNvSpPr>
            <p:nvPr/>
          </p:nvSpPr>
          <p:spPr bwMode="auto">
            <a:xfrm>
              <a:off x="520" y="287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3" name="Line 118"/>
            <p:cNvSpPr>
              <a:spLocks noChangeShapeType="1"/>
            </p:cNvSpPr>
            <p:nvPr/>
          </p:nvSpPr>
          <p:spPr bwMode="auto">
            <a:xfrm>
              <a:off x="520" y="2700"/>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4" name="AutoShape 119"/>
            <p:cNvSpPr>
              <a:spLocks noChangeArrowheads="1"/>
            </p:cNvSpPr>
            <p:nvPr/>
          </p:nvSpPr>
          <p:spPr bwMode="auto">
            <a:xfrm rot="-5400000" flipH="1" flipV="1">
              <a:off x="2154" y="2834"/>
              <a:ext cx="356" cy="87"/>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7385" name="Text Box 120"/>
            <p:cNvSpPr txBox="1">
              <a:spLocks noChangeArrowheads="1"/>
            </p:cNvSpPr>
            <p:nvPr/>
          </p:nvSpPr>
          <p:spPr bwMode="auto">
            <a:xfrm>
              <a:off x="1096" y="3083"/>
              <a:ext cx="13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Tell How the Concepts are Alike and Different</a:t>
              </a:r>
            </a:p>
          </p:txBody>
        </p:sp>
        <p:sp>
          <p:nvSpPr>
            <p:cNvPr id="57386" name="Line 121"/>
            <p:cNvSpPr>
              <a:spLocks noChangeShapeType="1"/>
            </p:cNvSpPr>
            <p:nvPr/>
          </p:nvSpPr>
          <p:spPr bwMode="auto">
            <a:xfrm>
              <a:off x="516" y="3320"/>
              <a:ext cx="24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7" name="Line 122"/>
            <p:cNvSpPr>
              <a:spLocks noChangeShapeType="1"/>
            </p:cNvSpPr>
            <p:nvPr/>
          </p:nvSpPr>
          <p:spPr bwMode="auto">
            <a:xfrm>
              <a:off x="516" y="3492"/>
              <a:ext cx="24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8" name="Line 123"/>
            <p:cNvSpPr>
              <a:spLocks noChangeShapeType="1"/>
            </p:cNvSpPr>
            <p:nvPr/>
          </p:nvSpPr>
          <p:spPr bwMode="auto">
            <a:xfrm>
              <a:off x="516" y="3672"/>
              <a:ext cx="24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57349" name="Picture 5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94907" y="227503"/>
            <a:ext cx="8229600" cy="762311"/>
          </a:xfrm>
        </p:spPr>
        <p:txBody>
          <a:bodyPr/>
          <a:lstStyle/>
          <a:p>
            <a:r>
              <a:rPr lang="en-US" dirty="0" smtClean="0"/>
              <a:t>Concept Tree</a:t>
            </a:r>
            <a:endParaRPr lang="en-US" dirty="0"/>
          </a:p>
        </p:txBody>
      </p:sp>
      <p:sp>
        <p:nvSpPr>
          <p:cNvPr id="3" name="Footer Placeholder 2"/>
          <p:cNvSpPr>
            <a:spLocks noGrp="1"/>
          </p:cNvSpPr>
          <p:nvPr>
            <p:ph type="ftr" sz="quarter" idx="11"/>
          </p:nvPr>
        </p:nvSpPr>
        <p:spPr/>
        <p:txBody>
          <a:bodyPr/>
          <a:lstStyle/>
          <a:p>
            <a:pPr>
              <a:defRPr/>
            </a:pPr>
            <a:r>
              <a:rPr lang="en-US" altLang="en-US" smtClean="0"/>
              <a:t>University of Kansas Center for Research on Learning  2006</a:t>
            </a:r>
            <a:endParaRPr lang="en-US" altLang="en-US"/>
          </a:p>
        </p:txBody>
      </p:sp>
      <p:sp>
        <p:nvSpPr>
          <p:cNvPr id="2" name="Slide Number Placeholder 1"/>
          <p:cNvSpPr>
            <a:spLocks noGrp="1"/>
          </p:cNvSpPr>
          <p:nvPr>
            <p:ph type="sldNum" sz="quarter" idx="12"/>
          </p:nvPr>
        </p:nvSpPr>
        <p:spPr/>
        <p:txBody>
          <a:bodyPr/>
          <a:lstStyle/>
          <a:p>
            <a:pPr>
              <a:defRPr/>
            </a:pPr>
            <a:fld id="{08E8BB9E-487C-4527-AA97-74674DB42976}" type="slidenum">
              <a:rPr lang="en-US" altLang="en-US" smtClean="0"/>
              <a:pPr>
                <a:defRPr/>
              </a:pPr>
              <a:t>52</a:t>
            </a:fld>
            <a:endParaRPr lang="en-US" altLang="en-US"/>
          </a:p>
        </p:txBody>
      </p:sp>
      <p:sp>
        <p:nvSpPr>
          <p:cNvPr id="4" name="Rectangle 3"/>
          <p:cNvSpPr/>
          <p:nvPr/>
        </p:nvSpPr>
        <p:spPr>
          <a:xfrm>
            <a:off x="2232130" y="1084082"/>
            <a:ext cx="2649625" cy="1067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Forms of Government</a:t>
            </a:r>
          </a:p>
        </p:txBody>
      </p:sp>
      <p:sp>
        <p:nvSpPr>
          <p:cNvPr id="5" name="Rectangle 4"/>
          <p:cNvSpPr/>
          <p:nvPr/>
        </p:nvSpPr>
        <p:spPr>
          <a:xfrm>
            <a:off x="1131216" y="2151369"/>
            <a:ext cx="2649625" cy="1067287"/>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a:effectLst/>
                <a:ea typeface="Calibri" panose="020F0502020204030204" pitchFamily="34" charset="0"/>
                <a:cs typeface="Times New Roman" panose="02020603050405020304" pitchFamily="18" charset="0"/>
              </a:rPr>
              <a:t>Autocracy</a:t>
            </a:r>
          </a:p>
        </p:txBody>
      </p:sp>
      <p:sp>
        <p:nvSpPr>
          <p:cNvPr id="6" name="Rectangle 5"/>
          <p:cNvSpPr/>
          <p:nvPr/>
        </p:nvSpPr>
        <p:spPr>
          <a:xfrm>
            <a:off x="3779912" y="2142873"/>
            <a:ext cx="2649625" cy="1067287"/>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a:effectLst/>
                <a:ea typeface="Calibri" panose="020F0502020204030204" pitchFamily="34" charset="0"/>
                <a:cs typeface="Times New Roman" panose="02020603050405020304" pitchFamily="18" charset="0"/>
              </a:rPr>
              <a:t>Democracy</a:t>
            </a:r>
          </a:p>
        </p:txBody>
      </p:sp>
      <p:sp>
        <p:nvSpPr>
          <p:cNvPr id="7" name="Rectangle 6"/>
          <p:cNvSpPr/>
          <p:nvPr/>
        </p:nvSpPr>
        <p:spPr>
          <a:xfrm>
            <a:off x="2475538" y="3228214"/>
            <a:ext cx="2649625" cy="1067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dirty="0" smtClean="0">
                <a:effectLst/>
                <a:ea typeface="Calibri" panose="020F0502020204030204" pitchFamily="34" charset="0"/>
                <a:cs typeface="Times New Roman" panose="02020603050405020304" pitchFamily="18" charset="0"/>
              </a:rPr>
              <a:t>Direct </a:t>
            </a:r>
          </a:p>
          <a:p>
            <a:pPr marL="0" marR="0" algn="ctr">
              <a:lnSpc>
                <a:spcPct val="107000"/>
              </a:lnSpc>
              <a:spcBef>
                <a:spcPts val="0"/>
              </a:spcBef>
              <a:spcAft>
                <a:spcPts val="0"/>
              </a:spcAft>
            </a:pPr>
            <a:r>
              <a:rPr lang="en-US" sz="2400" dirty="0" smtClean="0">
                <a:effectLst/>
                <a:ea typeface="Calibri" panose="020F0502020204030204" pitchFamily="34" charset="0"/>
                <a:cs typeface="Times New Roman" panose="02020603050405020304" pitchFamily="18" charset="0"/>
              </a:rPr>
              <a:t>Democracy</a:t>
            </a:r>
            <a:endParaRPr lang="en-US" sz="2400" dirty="0">
              <a:effectLst/>
              <a:ea typeface="Calibri" panose="020F0502020204030204" pitchFamily="34" charset="0"/>
              <a:cs typeface="Times New Roman" panose="02020603050405020304" pitchFamily="18" charset="0"/>
            </a:endParaRPr>
          </a:p>
        </p:txBody>
      </p:sp>
      <p:sp>
        <p:nvSpPr>
          <p:cNvPr id="8" name="Rectangle 7"/>
          <p:cNvSpPr/>
          <p:nvPr/>
        </p:nvSpPr>
        <p:spPr>
          <a:xfrm>
            <a:off x="5124234" y="3226090"/>
            <a:ext cx="2649625" cy="1067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dirty="0" smtClean="0">
                <a:effectLst/>
                <a:ea typeface="Calibri" panose="020F0502020204030204" pitchFamily="34" charset="0"/>
                <a:cs typeface="Times New Roman" panose="02020603050405020304" pitchFamily="18" charset="0"/>
              </a:rPr>
              <a:t>Representative Democracy</a:t>
            </a:r>
            <a:endParaRPr lang="en-US" sz="2400" dirty="0">
              <a:effectLst/>
              <a:ea typeface="Calibri" panose="020F0502020204030204" pitchFamily="34" charset="0"/>
              <a:cs typeface="Times New Roman" panose="02020603050405020304" pitchFamily="18" charset="0"/>
            </a:endParaRPr>
          </a:p>
        </p:txBody>
      </p:sp>
      <p:sp>
        <p:nvSpPr>
          <p:cNvPr id="9" name="Rectangle 8"/>
          <p:cNvSpPr/>
          <p:nvPr/>
        </p:nvSpPr>
        <p:spPr>
          <a:xfrm>
            <a:off x="6315265" y="4296564"/>
            <a:ext cx="2649625" cy="1067287"/>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a:effectLst/>
                <a:ea typeface="Calibri" panose="020F0502020204030204" pitchFamily="34" charset="0"/>
                <a:cs typeface="Times New Roman" panose="02020603050405020304" pitchFamily="18" charset="0"/>
              </a:rPr>
              <a:t>Germany</a:t>
            </a:r>
          </a:p>
        </p:txBody>
      </p:sp>
      <p:sp>
        <p:nvSpPr>
          <p:cNvPr id="10" name="Rectangle 9"/>
          <p:cNvSpPr/>
          <p:nvPr/>
        </p:nvSpPr>
        <p:spPr>
          <a:xfrm>
            <a:off x="3664711" y="4294440"/>
            <a:ext cx="2649625" cy="1067287"/>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dirty="0">
                <a:effectLst/>
                <a:ea typeface="Calibri" panose="020F0502020204030204" pitchFamily="34" charset="0"/>
                <a:cs typeface="Times New Roman" panose="02020603050405020304" pitchFamily="18" charset="0"/>
              </a:rPr>
              <a:t>United States</a:t>
            </a:r>
          </a:p>
        </p:txBody>
      </p:sp>
      <p:sp>
        <p:nvSpPr>
          <p:cNvPr id="14" name="Down Arrow 13"/>
          <p:cNvSpPr/>
          <p:nvPr/>
        </p:nvSpPr>
        <p:spPr bwMode="auto">
          <a:xfrm>
            <a:off x="7967521" y="424205"/>
            <a:ext cx="1018095" cy="3139126"/>
          </a:xfrm>
          <a:prstGeom prst="downArrow">
            <a:avLst/>
          </a:prstGeom>
          <a:noFill/>
          <a:ln w="2857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112" charset="0"/>
              </a:rPr>
              <a:t>EXAMPLES</a:t>
            </a:r>
            <a:endParaRPr kumimoji="0" lang="en-US" sz="2400" b="1" i="0" u="none" strike="noStrike" cap="none" normalizeH="0" baseline="0" dirty="0">
              <a:ln>
                <a:noFill/>
              </a:ln>
              <a:solidFill>
                <a:schemeClr val="tx1"/>
              </a:solidFill>
              <a:effectLst/>
              <a:latin typeface="Comic Sans MS" pitchFamily="-112" charset="0"/>
            </a:endParaRPr>
          </a:p>
        </p:txBody>
      </p:sp>
      <p:sp>
        <p:nvSpPr>
          <p:cNvPr id="16" name="Up Arrow 15"/>
          <p:cNvSpPr/>
          <p:nvPr/>
        </p:nvSpPr>
        <p:spPr bwMode="auto">
          <a:xfrm>
            <a:off x="75415" y="3855563"/>
            <a:ext cx="2771480" cy="2215300"/>
          </a:xfrm>
          <a:prstGeom prst="upArrow">
            <a:avLst>
              <a:gd name="adj1" fmla="val 50000"/>
              <a:gd name="adj2" fmla="val 5887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400" dirty="0" smtClean="0">
              <a:solidFill>
                <a:schemeClr val="tx1"/>
              </a:solidFill>
              <a:latin typeface="Comic Sans MS" pitchFamily="-112"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tx1"/>
                </a:solidFill>
                <a:latin typeface="Comic Sans MS" pitchFamily="-112" charset="0"/>
              </a:rPr>
              <a:t>Overall Concept</a:t>
            </a:r>
            <a:endParaRPr kumimoji="0" lang="en-US" sz="2400" b="0" i="0" u="none" strike="noStrike" cap="none" normalizeH="0" baseline="0" dirty="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1587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58370"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1110F6B9-EEDA-4324-A335-E806DD6F07B2}" type="slidenum">
              <a:rPr lang="en-US" altLang="en-US" sz="1000" smtClean="0">
                <a:solidFill>
                  <a:schemeClr val="tx2"/>
                </a:solidFill>
                <a:latin typeface="Arial" panose="020B0604020202020204" pitchFamily="34" charset="0"/>
              </a:rPr>
              <a:pPr/>
              <a:t>53</a:t>
            </a:fld>
            <a:endParaRPr lang="en-US" altLang="en-US" sz="1000" smtClean="0">
              <a:solidFill>
                <a:schemeClr val="tx2"/>
              </a:solidFill>
              <a:latin typeface="Arial" panose="020B0604020202020204" pitchFamily="34" charset="0"/>
            </a:endParaRPr>
          </a:p>
        </p:txBody>
      </p:sp>
      <p:grpSp>
        <p:nvGrpSpPr>
          <p:cNvPr id="58372" name="Group 133"/>
          <p:cNvGrpSpPr>
            <a:grpSpLocks/>
          </p:cNvGrpSpPr>
          <p:nvPr/>
        </p:nvGrpSpPr>
        <p:grpSpPr bwMode="auto">
          <a:xfrm>
            <a:off x="825500" y="146050"/>
            <a:ext cx="7581900" cy="5797550"/>
            <a:chOff x="520" y="92"/>
            <a:chExt cx="4776" cy="3652"/>
          </a:xfrm>
        </p:grpSpPr>
        <p:sp>
          <p:nvSpPr>
            <p:cNvPr id="58374" name="Rectangle 7"/>
            <p:cNvSpPr>
              <a:spLocks noChangeArrowheads="1"/>
            </p:cNvSpPr>
            <p:nvPr/>
          </p:nvSpPr>
          <p:spPr bwMode="auto">
            <a:xfrm>
              <a:off x="1562" y="319"/>
              <a:ext cx="2668"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75" name="AutoShape 8"/>
            <p:cNvSpPr>
              <a:spLocks noChangeArrowheads="1"/>
            </p:cNvSpPr>
            <p:nvPr/>
          </p:nvSpPr>
          <p:spPr bwMode="auto">
            <a:xfrm>
              <a:off x="520" y="637"/>
              <a:ext cx="2296" cy="320"/>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76" name="Rectangle 12"/>
            <p:cNvSpPr>
              <a:spLocks noChangeArrowheads="1"/>
            </p:cNvSpPr>
            <p:nvPr/>
          </p:nvSpPr>
          <p:spPr bwMode="auto">
            <a:xfrm>
              <a:off x="540" y="1011"/>
              <a:ext cx="4624" cy="7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77" name="Line 13"/>
            <p:cNvSpPr>
              <a:spLocks noChangeShapeType="1"/>
            </p:cNvSpPr>
            <p:nvPr/>
          </p:nvSpPr>
          <p:spPr bwMode="auto">
            <a:xfrm>
              <a:off x="2836" y="1015"/>
              <a:ext cx="0" cy="7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8" name="Rectangle 14"/>
            <p:cNvSpPr>
              <a:spLocks noChangeArrowheads="1"/>
            </p:cNvSpPr>
            <p:nvPr/>
          </p:nvSpPr>
          <p:spPr bwMode="auto">
            <a:xfrm>
              <a:off x="541" y="1830"/>
              <a:ext cx="1132" cy="1352"/>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79" name="Rectangle 15"/>
            <p:cNvSpPr>
              <a:spLocks noChangeArrowheads="1"/>
            </p:cNvSpPr>
            <p:nvPr/>
          </p:nvSpPr>
          <p:spPr bwMode="auto">
            <a:xfrm>
              <a:off x="1785" y="1838"/>
              <a:ext cx="2148" cy="6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80" name="AutoShape 16"/>
            <p:cNvSpPr>
              <a:spLocks noChangeArrowheads="1"/>
            </p:cNvSpPr>
            <p:nvPr/>
          </p:nvSpPr>
          <p:spPr bwMode="auto">
            <a:xfrm flipH="1" flipV="1">
              <a:off x="2774" y="1751"/>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81" name="Rectangle 18"/>
            <p:cNvSpPr>
              <a:spLocks noChangeArrowheads="1"/>
            </p:cNvSpPr>
            <p:nvPr/>
          </p:nvSpPr>
          <p:spPr bwMode="auto">
            <a:xfrm>
              <a:off x="4024" y="1848"/>
              <a:ext cx="1138" cy="63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82" name="Rectangle 19"/>
            <p:cNvSpPr>
              <a:spLocks noChangeArrowheads="1"/>
            </p:cNvSpPr>
            <p:nvPr/>
          </p:nvSpPr>
          <p:spPr bwMode="auto">
            <a:xfrm>
              <a:off x="4028" y="2548"/>
              <a:ext cx="1131" cy="6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83" name="Rectangle 21"/>
            <p:cNvSpPr>
              <a:spLocks noChangeArrowheads="1"/>
            </p:cNvSpPr>
            <p:nvPr/>
          </p:nvSpPr>
          <p:spPr bwMode="auto">
            <a:xfrm>
              <a:off x="1785" y="2549"/>
              <a:ext cx="2145" cy="6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84" name="Rectangle 23"/>
            <p:cNvSpPr>
              <a:spLocks noChangeArrowheads="1"/>
            </p:cNvSpPr>
            <p:nvPr/>
          </p:nvSpPr>
          <p:spPr bwMode="auto">
            <a:xfrm>
              <a:off x="534" y="3239"/>
              <a:ext cx="4688" cy="50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385" name="Text Box 24"/>
            <p:cNvSpPr txBox="1">
              <a:spLocks noChangeArrowheads="1"/>
            </p:cNvSpPr>
            <p:nvPr/>
          </p:nvSpPr>
          <p:spPr bwMode="auto">
            <a:xfrm>
              <a:off x="2153" y="92"/>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58386" name="Text Box 25"/>
            <p:cNvSpPr txBox="1">
              <a:spLocks noChangeArrowheads="1"/>
            </p:cNvSpPr>
            <p:nvPr/>
          </p:nvSpPr>
          <p:spPr bwMode="auto">
            <a:xfrm>
              <a:off x="1746" y="702"/>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58387" name="Group 78"/>
            <p:cNvGrpSpPr>
              <a:grpSpLocks/>
            </p:cNvGrpSpPr>
            <p:nvPr/>
          </p:nvGrpSpPr>
          <p:grpSpPr bwMode="auto">
            <a:xfrm>
              <a:off x="2628" y="349"/>
              <a:ext cx="55" cy="58"/>
              <a:chOff x="2616" y="421"/>
              <a:chExt cx="55" cy="58"/>
            </a:xfrm>
          </p:grpSpPr>
          <p:sp>
            <p:nvSpPr>
              <p:cNvPr id="58434" name="Rectangle 3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58435" name="Oval 3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388" name="Text Box 39"/>
            <p:cNvSpPr txBox="1">
              <a:spLocks noChangeArrowheads="1"/>
            </p:cNvSpPr>
            <p:nvPr/>
          </p:nvSpPr>
          <p:spPr bwMode="auto">
            <a:xfrm>
              <a:off x="2649" y="314"/>
              <a:ext cx="56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Overall Concept</a:t>
              </a:r>
            </a:p>
          </p:txBody>
        </p:sp>
        <p:grpSp>
          <p:nvGrpSpPr>
            <p:cNvPr id="58389" name="Group 79"/>
            <p:cNvGrpSpPr>
              <a:grpSpLocks/>
            </p:cNvGrpSpPr>
            <p:nvPr/>
          </p:nvGrpSpPr>
          <p:grpSpPr bwMode="auto">
            <a:xfrm>
              <a:off x="1480" y="677"/>
              <a:ext cx="55" cy="58"/>
              <a:chOff x="2616" y="421"/>
              <a:chExt cx="55" cy="58"/>
            </a:xfrm>
          </p:grpSpPr>
          <p:sp>
            <p:nvSpPr>
              <p:cNvPr id="58432" name="Rectangle 80"/>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58433" name="Oval 81"/>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390" name="Text Box 82"/>
            <p:cNvSpPr txBox="1">
              <a:spLocks noChangeArrowheads="1"/>
            </p:cNvSpPr>
            <p:nvPr/>
          </p:nvSpPr>
          <p:spPr bwMode="auto">
            <a:xfrm>
              <a:off x="1501" y="642"/>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nvGrpSpPr>
            <p:cNvPr id="58391" name="Group 88"/>
            <p:cNvGrpSpPr>
              <a:grpSpLocks/>
            </p:cNvGrpSpPr>
            <p:nvPr/>
          </p:nvGrpSpPr>
          <p:grpSpPr bwMode="auto">
            <a:xfrm>
              <a:off x="3816" y="1025"/>
              <a:ext cx="55" cy="58"/>
              <a:chOff x="2616" y="421"/>
              <a:chExt cx="55" cy="58"/>
            </a:xfrm>
          </p:grpSpPr>
          <p:sp>
            <p:nvSpPr>
              <p:cNvPr id="58430" name="Rectangle 8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58431" name="Oval 9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392" name="Text Box 91"/>
            <p:cNvSpPr txBox="1">
              <a:spLocks noChangeArrowheads="1"/>
            </p:cNvSpPr>
            <p:nvPr/>
          </p:nvSpPr>
          <p:spPr bwMode="auto">
            <a:xfrm>
              <a:off x="3837" y="990"/>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nvGrpSpPr>
            <p:cNvPr id="58393" name="Group 92"/>
            <p:cNvGrpSpPr>
              <a:grpSpLocks/>
            </p:cNvGrpSpPr>
            <p:nvPr/>
          </p:nvGrpSpPr>
          <p:grpSpPr bwMode="auto">
            <a:xfrm>
              <a:off x="1432" y="1025"/>
              <a:ext cx="55" cy="58"/>
              <a:chOff x="2616" y="421"/>
              <a:chExt cx="55" cy="58"/>
            </a:xfrm>
          </p:grpSpPr>
          <p:sp>
            <p:nvSpPr>
              <p:cNvPr id="58428" name="Rectangle 9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58429" name="Oval 9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394" name="Text Box 95"/>
            <p:cNvSpPr txBox="1">
              <a:spLocks noChangeArrowheads="1"/>
            </p:cNvSpPr>
            <p:nvPr/>
          </p:nvSpPr>
          <p:spPr bwMode="auto">
            <a:xfrm>
              <a:off x="1453" y="990"/>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nvGrpSpPr>
            <p:cNvPr id="58395" name="Group 96"/>
            <p:cNvGrpSpPr>
              <a:grpSpLocks/>
            </p:cNvGrpSpPr>
            <p:nvPr/>
          </p:nvGrpSpPr>
          <p:grpSpPr bwMode="auto">
            <a:xfrm>
              <a:off x="896" y="1857"/>
              <a:ext cx="55" cy="58"/>
              <a:chOff x="2616" y="421"/>
              <a:chExt cx="55" cy="58"/>
            </a:xfrm>
          </p:grpSpPr>
          <p:sp>
            <p:nvSpPr>
              <p:cNvPr id="58426" name="Rectangle 9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8</a:t>
                </a:r>
                <a:endParaRPr lang="en-US" altLang="en-US" sz="600">
                  <a:latin typeface="Times" panose="02020603050405020304" pitchFamily="18" charset="0"/>
                </a:endParaRPr>
              </a:p>
            </p:txBody>
          </p:sp>
          <p:sp>
            <p:nvSpPr>
              <p:cNvPr id="58427" name="Oval 9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396" name="Text Box 99"/>
            <p:cNvSpPr txBox="1">
              <a:spLocks noChangeArrowheads="1"/>
            </p:cNvSpPr>
            <p:nvPr/>
          </p:nvSpPr>
          <p:spPr bwMode="auto">
            <a:xfrm>
              <a:off x="917" y="1822"/>
              <a:ext cx="41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Extensions</a:t>
              </a:r>
            </a:p>
          </p:txBody>
        </p:sp>
        <p:grpSp>
          <p:nvGrpSpPr>
            <p:cNvPr id="58397" name="Group 100"/>
            <p:cNvGrpSpPr>
              <a:grpSpLocks/>
            </p:cNvGrpSpPr>
            <p:nvPr/>
          </p:nvGrpSpPr>
          <p:grpSpPr bwMode="auto">
            <a:xfrm>
              <a:off x="2560" y="1861"/>
              <a:ext cx="55" cy="58"/>
              <a:chOff x="2616" y="421"/>
              <a:chExt cx="55" cy="58"/>
            </a:xfrm>
          </p:grpSpPr>
          <p:sp>
            <p:nvSpPr>
              <p:cNvPr id="58424" name="Rectangle 101"/>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58425" name="Oval 102"/>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398" name="Text Box 103"/>
            <p:cNvSpPr txBox="1">
              <a:spLocks noChangeArrowheads="1"/>
            </p:cNvSpPr>
            <p:nvPr/>
          </p:nvSpPr>
          <p:spPr bwMode="auto">
            <a:xfrm>
              <a:off x="2581" y="1826"/>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nvGrpSpPr>
            <p:cNvPr id="58399" name="Group 104"/>
            <p:cNvGrpSpPr>
              <a:grpSpLocks/>
            </p:cNvGrpSpPr>
            <p:nvPr/>
          </p:nvGrpSpPr>
          <p:grpSpPr bwMode="auto">
            <a:xfrm>
              <a:off x="2517" y="2578"/>
              <a:ext cx="55" cy="58"/>
              <a:chOff x="2616" y="421"/>
              <a:chExt cx="55" cy="58"/>
            </a:xfrm>
          </p:grpSpPr>
          <p:sp>
            <p:nvSpPr>
              <p:cNvPr id="58422" name="Rectangle 105"/>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58423" name="Oval 106"/>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400" name="Text Box 107"/>
            <p:cNvSpPr txBox="1">
              <a:spLocks noChangeArrowheads="1"/>
            </p:cNvSpPr>
            <p:nvPr/>
          </p:nvSpPr>
          <p:spPr bwMode="auto">
            <a:xfrm>
              <a:off x="2538" y="2543"/>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nvGrpSpPr>
            <p:cNvPr id="58401" name="Group 108"/>
            <p:cNvGrpSpPr>
              <a:grpSpLocks/>
            </p:cNvGrpSpPr>
            <p:nvPr/>
          </p:nvGrpSpPr>
          <p:grpSpPr bwMode="auto">
            <a:xfrm>
              <a:off x="2803" y="3272"/>
              <a:ext cx="55" cy="58"/>
              <a:chOff x="2616" y="421"/>
              <a:chExt cx="55" cy="58"/>
            </a:xfrm>
          </p:grpSpPr>
          <p:sp>
            <p:nvSpPr>
              <p:cNvPr id="58420" name="Rectangle 10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8</a:t>
                </a:r>
                <a:endParaRPr lang="en-US" altLang="en-US" sz="600">
                  <a:latin typeface="Times" panose="02020603050405020304" pitchFamily="18" charset="0"/>
                </a:endParaRPr>
              </a:p>
            </p:txBody>
          </p:sp>
          <p:sp>
            <p:nvSpPr>
              <p:cNvPr id="58421" name="Oval 11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402" name="Text Box 111"/>
            <p:cNvSpPr txBox="1">
              <a:spLocks noChangeArrowheads="1"/>
            </p:cNvSpPr>
            <p:nvPr/>
          </p:nvSpPr>
          <p:spPr bwMode="auto">
            <a:xfrm>
              <a:off x="2824" y="3237"/>
              <a:ext cx="38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Summary</a:t>
              </a:r>
            </a:p>
          </p:txBody>
        </p:sp>
        <p:grpSp>
          <p:nvGrpSpPr>
            <p:cNvPr id="58403" name="Group 112"/>
            <p:cNvGrpSpPr>
              <a:grpSpLocks/>
            </p:cNvGrpSpPr>
            <p:nvPr/>
          </p:nvGrpSpPr>
          <p:grpSpPr bwMode="auto">
            <a:xfrm>
              <a:off x="4344" y="1885"/>
              <a:ext cx="55" cy="58"/>
              <a:chOff x="2616" y="421"/>
              <a:chExt cx="55" cy="58"/>
            </a:xfrm>
          </p:grpSpPr>
          <p:sp>
            <p:nvSpPr>
              <p:cNvPr id="58418" name="Rectangle 11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5</a:t>
                </a:r>
                <a:endParaRPr lang="en-US" altLang="en-US" sz="600">
                  <a:latin typeface="Times" panose="02020603050405020304" pitchFamily="18" charset="0"/>
                </a:endParaRPr>
              </a:p>
            </p:txBody>
          </p:sp>
          <p:sp>
            <p:nvSpPr>
              <p:cNvPr id="58419" name="Oval 11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404" name="Text Box 115"/>
            <p:cNvSpPr txBox="1">
              <a:spLocks noChangeArrowheads="1"/>
            </p:cNvSpPr>
            <p:nvPr/>
          </p:nvSpPr>
          <p:spPr bwMode="auto">
            <a:xfrm>
              <a:off x="4365" y="1850"/>
              <a:ext cx="54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Categories</a:t>
              </a:r>
            </a:p>
          </p:txBody>
        </p:sp>
        <p:grpSp>
          <p:nvGrpSpPr>
            <p:cNvPr id="58405" name="Group 116"/>
            <p:cNvGrpSpPr>
              <a:grpSpLocks/>
            </p:cNvGrpSpPr>
            <p:nvPr/>
          </p:nvGrpSpPr>
          <p:grpSpPr bwMode="auto">
            <a:xfrm>
              <a:off x="4325" y="2583"/>
              <a:ext cx="55" cy="58"/>
              <a:chOff x="2616" y="421"/>
              <a:chExt cx="55" cy="58"/>
            </a:xfrm>
          </p:grpSpPr>
          <p:sp>
            <p:nvSpPr>
              <p:cNvPr id="58416" name="Rectangle 11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7</a:t>
                </a:r>
                <a:endParaRPr lang="en-US" altLang="en-US" sz="600">
                  <a:latin typeface="Times" panose="02020603050405020304" pitchFamily="18" charset="0"/>
                </a:endParaRPr>
              </a:p>
            </p:txBody>
          </p:sp>
          <p:sp>
            <p:nvSpPr>
              <p:cNvPr id="58417" name="Oval 11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406" name="Text Box 119"/>
            <p:cNvSpPr txBox="1">
              <a:spLocks noChangeArrowheads="1"/>
            </p:cNvSpPr>
            <p:nvPr/>
          </p:nvSpPr>
          <p:spPr bwMode="auto">
            <a:xfrm>
              <a:off x="4346" y="2548"/>
              <a:ext cx="6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Categories</a:t>
              </a:r>
            </a:p>
          </p:txBody>
        </p:sp>
        <p:sp>
          <p:nvSpPr>
            <p:cNvPr id="58407" name="Line 122"/>
            <p:cNvSpPr>
              <a:spLocks noChangeShapeType="1"/>
            </p:cNvSpPr>
            <p:nvPr/>
          </p:nvSpPr>
          <p:spPr bwMode="auto">
            <a:xfrm>
              <a:off x="5238" y="2131"/>
              <a:ext cx="0" cy="105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8" name="AutoShape 123"/>
            <p:cNvSpPr>
              <a:spLocks noChangeArrowheads="1"/>
            </p:cNvSpPr>
            <p:nvPr/>
          </p:nvSpPr>
          <p:spPr bwMode="auto">
            <a:xfrm flipH="1" flipV="1">
              <a:off x="5180" y="3169"/>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8409" name="Line 125"/>
            <p:cNvSpPr>
              <a:spLocks noChangeShapeType="1"/>
            </p:cNvSpPr>
            <p:nvPr/>
          </p:nvSpPr>
          <p:spPr bwMode="auto">
            <a:xfrm>
              <a:off x="5164" y="2139"/>
              <a:ext cx="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0" name="AutoShape 126"/>
            <p:cNvSpPr>
              <a:spLocks noChangeArrowheads="1"/>
            </p:cNvSpPr>
            <p:nvPr/>
          </p:nvSpPr>
          <p:spPr bwMode="auto">
            <a:xfrm>
              <a:off x="2872" y="637"/>
              <a:ext cx="2296" cy="320"/>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58411" name="Group 127"/>
            <p:cNvGrpSpPr>
              <a:grpSpLocks/>
            </p:cNvGrpSpPr>
            <p:nvPr/>
          </p:nvGrpSpPr>
          <p:grpSpPr bwMode="auto">
            <a:xfrm>
              <a:off x="3832" y="677"/>
              <a:ext cx="55" cy="58"/>
              <a:chOff x="2616" y="421"/>
              <a:chExt cx="55" cy="58"/>
            </a:xfrm>
          </p:grpSpPr>
          <p:sp>
            <p:nvSpPr>
              <p:cNvPr id="58414" name="Rectangle 128"/>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58415" name="Oval 129"/>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8412" name="Text Box 130"/>
            <p:cNvSpPr txBox="1">
              <a:spLocks noChangeArrowheads="1"/>
            </p:cNvSpPr>
            <p:nvPr/>
          </p:nvSpPr>
          <p:spPr bwMode="auto">
            <a:xfrm>
              <a:off x="3853" y="642"/>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58413" name="Line 131"/>
            <p:cNvSpPr>
              <a:spLocks noChangeShapeType="1"/>
            </p:cNvSpPr>
            <p:nvPr/>
          </p:nvSpPr>
          <p:spPr bwMode="auto">
            <a:xfrm>
              <a:off x="5160" y="2795"/>
              <a:ext cx="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58373" name="Picture 6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59394"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5581BB62-A526-4777-BCC7-0E80BC459B81}" type="slidenum">
              <a:rPr lang="en-US" altLang="en-US" sz="1000" smtClean="0">
                <a:solidFill>
                  <a:schemeClr val="tx2"/>
                </a:solidFill>
                <a:latin typeface="Arial" panose="020B0604020202020204" pitchFamily="34" charset="0"/>
              </a:rPr>
              <a:pPr/>
              <a:t>54</a:t>
            </a:fld>
            <a:endParaRPr lang="en-US" altLang="en-US" sz="1000" smtClean="0">
              <a:solidFill>
                <a:schemeClr val="tx2"/>
              </a:solidFill>
              <a:latin typeface="Arial" panose="020B0604020202020204" pitchFamily="34" charset="0"/>
            </a:endParaRPr>
          </a:p>
        </p:txBody>
      </p:sp>
      <p:grpSp>
        <p:nvGrpSpPr>
          <p:cNvPr id="59396" name="Group 88"/>
          <p:cNvGrpSpPr>
            <a:grpSpLocks/>
          </p:cNvGrpSpPr>
          <p:nvPr/>
        </p:nvGrpSpPr>
        <p:grpSpPr bwMode="auto">
          <a:xfrm>
            <a:off x="819150" y="309563"/>
            <a:ext cx="7562850" cy="5895975"/>
            <a:chOff x="516" y="195"/>
            <a:chExt cx="4764" cy="3714"/>
          </a:xfrm>
        </p:grpSpPr>
        <p:grpSp>
          <p:nvGrpSpPr>
            <p:cNvPr id="59398" name="Group 4"/>
            <p:cNvGrpSpPr>
              <a:grpSpLocks/>
            </p:cNvGrpSpPr>
            <p:nvPr/>
          </p:nvGrpSpPr>
          <p:grpSpPr bwMode="auto">
            <a:xfrm>
              <a:off x="2615" y="604"/>
              <a:ext cx="55" cy="58"/>
              <a:chOff x="2616" y="421"/>
              <a:chExt cx="55" cy="58"/>
            </a:xfrm>
          </p:grpSpPr>
          <p:sp>
            <p:nvSpPr>
              <p:cNvPr id="59477" name="Rectangle 5"/>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59478" name="Oval 6"/>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399" name="Text Box 7"/>
            <p:cNvSpPr txBox="1">
              <a:spLocks noChangeArrowheads="1"/>
            </p:cNvSpPr>
            <p:nvPr/>
          </p:nvSpPr>
          <p:spPr bwMode="auto">
            <a:xfrm>
              <a:off x="2636" y="569"/>
              <a:ext cx="56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Overall Concept</a:t>
              </a:r>
            </a:p>
          </p:txBody>
        </p:sp>
        <p:sp>
          <p:nvSpPr>
            <p:cNvPr id="59400" name="Rectangle 8"/>
            <p:cNvSpPr>
              <a:spLocks noChangeArrowheads="1"/>
            </p:cNvSpPr>
            <p:nvPr/>
          </p:nvSpPr>
          <p:spPr bwMode="auto">
            <a:xfrm>
              <a:off x="1456" y="584"/>
              <a:ext cx="2828" cy="3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59401" name="Group 16"/>
            <p:cNvGrpSpPr>
              <a:grpSpLocks/>
            </p:cNvGrpSpPr>
            <p:nvPr/>
          </p:nvGrpSpPr>
          <p:grpSpPr bwMode="auto">
            <a:xfrm>
              <a:off x="524" y="981"/>
              <a:ext cx="880" cy="459"/>
              <a:chOff x="524" y="981"/>
              <a:chExt cx="880" cy="459"/>
            </a:xfrm>
          </p:grpSpPr>
          <p:grpSp>
            <p:nvGrpSpPr>
              <p:cNvPr id="59470" name="Group 13"/>
              <p:cNvGrpSpPr>
                <a:grpSpLocks/>
              </p:cNvGrpSpPr>
              <p:nvPr/>
            </p:nvGrpSpPr>
            <p:grpSpPr bwMode="auto">
              <a:xfrm>
                <a:off x="782" y="981"/>
                <a:ext cx="365" cy="135"/>
                <a:chOff x="691" y="1093"/>
                <a:chExt cx="365" cy="135"/>
              </a:xfrm>
            </p:grpSpPr>
            <p:grpSp>
              <p:nvGrpSpPr>
                <p:cNvPr id="59473" name="Group 9"/>
                <p:cNvGrpSpPr>
                  <a:grpSpLocks/>
                </p:cNvGrpSpPr>
                <p:nvPr/>
              </p:nvGrpSpPr>
              <p:grpSpPr bwMode="auto">
                <a:xfrm>
                  <a:off x="691" y="1128"/>
                  <a:ext cx="55" cy="58"/>
                  <a:chOff x="2616" y="421"/>
                  <a:chExt cx="55" cy="58"/>
                </a:xfrm>
              </p:grpSpPr>
              <p:sp>
                <p:nvSpPr>
                  <p:cNvPr id="59475" name="Rectangle 10"/>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59476" name="Oval 11"/>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74" name="Text Box 12"/>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59471" name="AutoShape 14"/>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472" name="AutoShape 15"/>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59402" name="Group 17"/>
            <p:cNvGrpSpPr>
              <a:grpSpLocks/>
            </p:cNvGrpSpPr>
            <p:nvPr/>
          </p:nvGrpSpPr>
          <p:grpSpPr bwMode="auto">
            <a:xfrm>
              <a:off x="1476" y="981"/>
              <a:ext cx="880" cy="459"/>
              <a:chOff x="524" y="981"/>
              <a:chExt cx="880" cy="459"/>
            </a:xfrm>
          </p:grpSpPr>
          <p:grpSp>
            <p:nvGrpSpPr>
              <p:cNvPr id="59463" name="Group 18"/>
              <p:cNvGrpSpPr>
                <a:grpSpLocks/>
              </p:cNvGrpSpPr>
              <p:nvPr/>
            </p:nvGrpSpPr>
            <p:grpSpPr bwMode="auto">
              <a:xfrm>
                <a:off x="782" y="981"/>
                <a:ext cx="365" cy="135"/>
                <a:chOff x="691" y="1093"/>
                <a:chExt cx="365" cy="135"/>
              </a:xfrm>
            </p:grpSpPr>
            <p:grpSp>
              <p:nvGrpSpPr>
                <p:cNvPr id="59466" name="Group 19"/>
                <p:cNvGrpSpPr>
                  <a:grpSpLocks/>
                </p:cNvGrpSpPr>
                <p:nvPr/>
              </p:nvGrpSpPr>
              <p:grpSpPr bwMode="auto">
                <a:xfrm>
                  <a:off x="691" y="1128"/>
                  <a:ext cx="55" cy="58"/>
                  <a:chOff x="2616" y="421"/>
                  <a:chExt cx="55" cy="58"/>
                </a:xfrm>
              </p:grpSpPr>
              <p:sp>
                <p:nvSpPr>
                  <p:cNvPr id="59468" name="Rectangle 20"/>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59469" name="Oval 21"/>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67" name="Text Box 22"/>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59464" name="AutoShape 23"/>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465" name="AutoShape 24"/>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59403" name="Group 25"/>
            <p:cNvGrpSpPr>
              <a:grpSpLocks/>
            </p:cNvGrpSpPr>
            <p:nvPr/>
          </p:nvGrpSpPr>
          <p:grpSpPr bwMode="auto">
            <a:xfrm>
              <a:off x="2420" y="981"/>
              <a:ext cx="880" cy="459"/>
              <a:chOff x="524" y="981"/>
              <a:chExt cx="880" cy="459"/>
            </a:xfrm>
          </p:grpSpPr>
          <p:grpSp>
            <p:nvGrpSpPr>
              <p:cNvPr id="59456" name="Group 26"/>
              <p:cNvGrpSpPr>
                <a:grpSpLocks/>
              </p:cNvGrpSpPr>
              <p:nvPr/>
            </p:nvGrpSpPr>
            <p:grpSpPr bwMode="auto">
              <a:xfrm>
                <a:off x="782" y="981"/>
                <a:ext cx="365" cy="135"/>
                <a:chOff x="691" y="1093"/>
                <a:chExt cx="365" cy="135"/>
              </a:xfrm>
            </p:grpSpPr>
            <p:grpSp>
              <p:nvGrpSpPr>
                <p:cNvPr id="59459" name="Group 27"/>
                <p:cNvGrpSpPr>
                  <a:grpSpLocks/>
                </p:cNvGrpSpPr>
                <p:nvPr/>
              </p:nvGrpSpPr>
              <p:grpSpPr bwMode="auto">
                <a:xfrm>
                  <a:off x="691" y="1128"/>
                  <a:ext cx="55" cy="58"/>
                  <a:chOff x="2616" y="421"/>
                  <a:chExt cx="55" cy="58"/>
                </a:xfrm>
              </p:grpSpPr>
              <p:sp>
                <p:nvSpPr>
                  <p:cNvPr id="59461" name="Rectangle 28"/>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59462" name="Oval 29"/>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60" name="Text Box 30"/>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59457" name="AutoShape 31"/>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458" name="AutoShape 32"/>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59404" name="Group 33"/>
            <p:cNvGrpSpPr>
              <a:grpSpLocks/>
            </p:cNvGrpSpPr>
            <p:nvPr/>
          </p:nvGrpSpPr>
          <p:grpSpPr bwMode="auto">
            <a:xfrm>
              <a:off x="3368" y="981"/>
              <a:ext cx="880" cy="459"/>
              <a:chOff x="524" y="981"/>
              <a:chExt cx="880" cy="459"/>
            </a:xfrm>
          </p:grpSpPr>
          <p:grpSp>
            <p:nvGrpSpPr>
              <p:cNvPr id="59449" name="Group 34"/>
              <p:cNvGrpSpPr>
                <a:grpSpLocks/>
              </p:cNvGrpSpPr>
              <p:nvPr/>
            </p:nvGrpSpPr>
            <p:grpSpPr bwMode="auto">
              <a:xfrm>
                <a:off x="782" y="981"/>
                <a:ext cx="365" cy="135"/>
                <a:chOff x="691" y="1093"/>
                <a:chExt cx="365" cy="135"/>
              </a:xfrm>
            </p:grpSpPr>
            <p:grpSp>
              <p:nvGrpSpPr>
                <p:cNvPr id="59452" name="Group 35"/>
                <p:cNvGrpSpPr>
                  <a:grpSpLocks/>
                </p:cNvGrpSpPr>
                <p:nvPr/>
              </p:nvGrpSpPr>
              <p:grpSpPr bwMode="auto">
                <a:xfrm>
                  <a:off x="691" y="1128"/>
                  <a:ext cx="55" cy="58"/>
                  <a:chOff x="2616" y="421"/>
                  <a:chExt cx="55" cy="58"/>
                </a:xfrm>
              </p:grpSpPr>
              <p:sp>
                <p:nvSpPr>
                  <p:cNvPr id="59454" name="Rectangle 36"/>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59455" name="Oval 37"/>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53" name="Text Box 38"/>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59450" name="AutoShape 39"/>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451" name="AutoShape 40"/>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59405" name="Group 41"/>
            <p:cNvGrpSpPr>
              <a:grpSpLocks/>
            </p:cNvGrpSpPr>
            <p:nvPr/>
          </p:nvGrpSpPr>
          <p:grpSpPr bwMode="auto">
            <a:xfrm>
              <a:off x="4340" y="981"/>
              <a:ext cx="880" cy="459"/>
              <a:chOff x="524" y="981"/>
              <a:chExt cx="880" cy="459"/>
            </a:xfrm>
          </p:grpSpPr>
          <p:grpSp>
            <p:nvGrpSpPr>
              <p:cNvPr id="59442" name="Group 42"/>
              <p:cNvGrpSpPr>
                <a:grpSpLocks/>
              </p:cNvGrpSpPr>
              <p:nvPr/>
            </p:nvGrpSpPr>
            <p:grpSpPr bwMode="auto">
              <a:xfrm>
                <a:off x="782" y="981"/>
                <a:ext cx="365" cy="135"/>
                <a:chOff x="691" y="1093"/>
                <a:chExt cx="365" cy="135"/>
              </a:xfrm>
            </p:grpSpPr>
            <p:grpSp>
              <p:nvGrpSpPr>
                <p:cNvPr id="59445" name="Group 43"/>
                <p:cNvGrpSpPr>
                  <a:grpSpLocks/>
                </p:cNvGrpSpPr>
                <p:nvPr/>
              </p:nvGrpSpPr>
              <p:grpSpPr bwMode="auto">
                <a:xfrm>
                  <a:off x="691" y="1128"/>
                  <a:ext cx="55" cy="58"/>
                  <a:chOff x="2616" y="421"/>
                  <a:chExt cx="55" cy="58"/>
                </a:xfrm>
              </p:grpSpPr>
              <p:sp>
                <p:nvSpPr>
                  <p:cNvPr id="59447" name="Rectangle 44"/>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59448" name="Oval 45"/>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46" name="Text Box 46"/>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59443" name="AutoShape 47"/>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444" name="AutoShape 48"/>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06" name="Rectangle 49"/>
            <p:cNvSpPr>
              <a:spLocks noChangeArrowheads="1"/>
            </p:cNvSpPr>
            <p:nvPr/>
          </p:nvSpPr>
          <p:spPr bwMode="auto">
            <a:xfrm>
              <a:off x="532" y="1448"/>
              <a:ext cx="4696" cy="21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407" name="Line 50"/>
            <p:cNvSpPr>
              <a:spLocks noChangeShapeType="1"/>
            </p:cNvSpPr>
            <p:nvPr/>
          </p:nvSpPr>
          <p:spPr bwMode="auto">
            <a:xfrm>
              <a:off x="1440"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8" name="Line 51"/>
            <p:cNvSpPr>
              <a:spLocks noChangeShapeType="1"/>
            </p:cNvSpPr>
            <p:nvPr/>
          </p:nvSpPr>
          <p:spPr bwMode="auto">
            <a:xfrm>
              <a:off x="2404"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9" name="Line 52"/>
            <p:cNvSpPr>
              <a:spLocks noChangeShapeType="1"/>
            </p:cNvSpPr>
            <p:nvPr/>
          </p:nvSpPr>
          <p:spPr bwMode="auto">
            <a:xfrm>
              <a:off x="3356"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0" name="Line 53"/>
            <p:cNvSpPr>
              <a:spLocks noChangeShapeType="1"/>
            </p:cNvSpPr>
            <p:nvPr/>
          </p:nvSpPr>
          <p:spPr bwMode="auto">
            <a:xfrm>
              <a:off x="4308"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9411" name="Group 59"/>
            <p:cNvGrpSpPr>
              <a:grpSpLocks/>
            </p:cNvGrpSpPr>
            <p:nvPr/>
          </p:nvGrpSpPr>
          <p:grpSpPr bwMode="auto">
            <a:xfrm>
              <a:off x="4531" y="1433"/>
              <a:ext cx="553" cy="135"/>
              <a:chOff x="4519" y="1577"/>
              <a:chExt cx="553" cy="135"/>
            </a:xfrm>
          </p:grpSpPr>
          <p:grpSp>
            <p:nvGrpSpPr>
              <p:cNvPr id="59438" name="Group 55"/>
              <p:cNvGrpSpPr>
                <a:grpSpLocks/>
              </p:cNvGrpSpPr>
              <p:nvPr/>
            </p:nvGrpSpPr>
            <p:grpSpPr bwMode="auto">
              <a:xfrm>
                <a:off x="4519" y="1612"/>
                <a:ext cx="55" cy="58"/>
                <a:chOff x="2616" y="421"/>
                <a:chExt cx="55" cy="58"/>
              </a:xfrm>
            </p:grpSpPr>
            <p:sp>
              <p:nvSpPr>
                <p:cNvPr id="59440" name="Rectangle 56"/>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59441" name="Oval 57"/>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39" name="Text Box 58"/>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59412" name="Group 60"/>
            <p:cNvGrpSpPr>
              <a:grpSpLocks/>
            </p:cNvGrpSpPr>
            <p:nvPr/>
          </p:nvGrpSpPr>
          <p:grpSpPr bwMode="auto">
            <a:xfrm>
              <a:off x="3575" y="1433"/>
              <a:ext cx="553" cy="135"/>
              <a:chOff x="4519" y="1577"/>
              <a:chExt cx="553" cy="135"/>
            </a:xfrm>
          </p:grpSpPr>
          <p:grpSp>
            <p:nvGrpSpPr>
              <p:cNvPr id="59434" name="Group 61"/>
              <p:cNvGrpSpPr>
                <a:grpSpLocks/>
              </p:cNvGrpSpPr>
              <p:nvPr/>
            </p:nvGrpSpPr>
            <p:grpSpPr bwMode="auto">
              <a:xfrm>
                <a:off x="4519" y="1612"/>
                <a:ext cx="55" cy="58"/>
                <a:chOff x="2616" y="421"/>
                <a:chExt cx="55" cy="58"/>
              </a:xfrm>
            </p:grpSpPr>
            <p:sp>
              <p:nvSpPr>
                <p:cNvPr id="59436" name="Rectangle 62"/>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59437" name="Oval 63"/>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35" name="Text Box 64"/>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59413" name="Group 65"/>
            <p:cNvGrpSpPr>
              <a:grpSpLocks/>
            </p:cNvGrpSpPr>
            <p:nvPr/>
          </p:nvGrpSpPr>
          <p:grpSpPr bwMode="auto">
            <a:xfrm>
              <a:off x="2631" y="1433"/>
              <a:ext cx="553" cy="135"/>
              <a:chOff x="4519" y="1577"/>
              <a:chExt cx="553" cy="135"/>
            </a:xfrm>
          </p:grpSpPr>
          <p:grpSp>
            <p:nvGrpSpPr>
              <p:cNvPr id="59430" name="Group 66"/>
              <p:cNvGrpSpPr>
                <a:grpSpLocks/>
              </p:cNvGrpSpPr>
              <p:nvPr/>
            </p:nvGrpSpPr>
            <p:grpSpPr bwMode="auto">
              <a:xfrm>
                <a:off x="4519" y="1612"/>
                <a:ext cx="55" cy="58"/>
                <a:chOff x="2616" y="421"/>
                <a:chExt cx="55" cy="58"/>
              </a:xfrm>
            </p:grpSpPr>
            <p:sp>
              <p:nvSpPr>
                <p:cNvPr id="59432" name="Rectangle 6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59433" name="Oval 6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31" name="Text Box 69"/>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59414" name="Group 70"/>
            <p:cNvGrpSpPr>
              <a:grpSpLocks/>
            </p:cNvGrpSpPr>
            <p:nvPr/>
          </p:nvGrpSpPr>
          <p:grpSpPr bwMode="auto">
            <a:xfrm>
              <a:off x="1675" y="1433"/>
              <a:ext cx="553" cy="135"/>
              <a:chOff x="4519" y="1577"/>
              <a:chExt cx="553" cy="135"/>
            </a:xfrm>
          </p:grpSpPr>
          <p:grpSp>
            <p:nvGrpSpPr>
              <p:cNvPr id="59426" name="Group 71"/>
              <p:cNvGrpSpPr>
                <a:grpSpLocks/>
              </p:cNvGrpSpPr>
              <p:nvPr/>
            </p:nvGrpSpPr>
            <p:grpSpPr bwMode="auto">
              <a:xfrm>
                <a:off x="4519" y="1612"/>
                <a:ext cx="55" cy="58"/>
                <a:chOff x="2616" y="421"/>
                <a:chExt cx="55" cy="58"/>
              </a:xfrm>
            </p:grpSpPr>
            <p:sp>
              <p:nvSpPr>
                <p:cNvPr id="59428" name="Rectangle 72"/>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59429" name="Oval 73"/>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27" name="Text Box 74"/>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59415" name="Group 75"/>
            <p:cNvGrpSpPr>
              <a:grpSpLocks/>
            </p:cNvGrpSpPr>
            <p:nvPr/>
          </p:nvGrpSpPr>
          <p:grpSpPr bwMode="auto">
            <a:xfrm>
              <a:off x="723" y="1433"/>
              <a:ext cx="553" cy="135"/>
              <a:chOff x="4519" y="1577"/>
              <a:chExt cx="553" cy="135"/>
            </a:xfrm>
          </p:grpSpPr>
          <p:grpSp>
            <p:nvGrpSpPr>
              <p:cNvPr id="59422" name="Group 76"/>
              <p:cNvGrpSpPr>
                <a:grpSpLocks/>
              </p:cNvGrpSpPr>
              <p:nvPr/>
            </p:nvGrpSpPr>
            <p:grpSpPr bwMode="auto">
              <a:xfrm>
                <a:off x="4519" y="1612"/>
                <a:ext cx="55" cy="58"/>
                <a:chOff x="2616" y="421"/>
                <a:chExt cx="55" cy="58"/>
              </a:xfrm>
            </p:grpSpPr>
            <p:sp>
              <p:nvSpPr>
                <p:cNvPr id="59424" name="Rectangle 7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59425" name="Oval 7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59423" name="Text Box 79"/>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sp>
          <p:nvSpPr>
            <p:cNvPr id="59416" name="Line 80"/>
            <p:cNvSpPr>
              <a:spLocks noChangeShapeType="1"/>
            </p:cNvSpPr>
            <p:nvPr/>
          </p:nvSpPr>
          <p:spPr bwMode="auto">
            <a:xfrm>
              <a:off x="533" y="483"/>
              <a:ext cx="46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7" name="Text Box 82"/>
            <p:cNvSpPr txBox="1">
              <a:spLocks noChangeArrowheads="1"/>
            </p:cNvSpPr>
            <p:nvPr/>
          </p:nvSpPr>
          <p:spPr bwMode="auto">
            <a:xfrm>
              <a:off x="954" y="195"/>
              <a:ext cx="38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400" b="1">
                  <a:latin typeface="Arial" panose="020B0604020202020204" pitchFamily="34" charset="0"/>
                </a:rPr>
                <a:t>Multiple-Concept Comparison Table, p. 1</a:t>
              </a:r>
            </a:p>
          </p:txBody>
        </p:sp>
        <p:sp>
          <p:nvSpPr>
            <p:cNvPr id="59418" name="Text Box 84"/>
            <p:cNvSpPr txBox="1">
              <a:spLocks noChangeArrowheads="1"/>
            </p:cNvSpPr>
            <p:nvPr/>
          </p:nvSpPr>
          <p:spPr bwMode="auto">
            <a:xfrm>
              <a:off x="1793" y="3586"/>
              <a:ext cx="21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Times" panose="02020603050405020304" pitchFamily="18" charset="0"/>
                </a:rPr>
                <a:t>Steps 1-3 of the Concept Comparison Routine</a:t>
              </a:r>
            </a:p>
          </p:txBody>
        </p:sp>
        <p:sp>
          <p:nvSpPr>
            <p:cNvPr id="59419" name="Text Box 85"/>
            <p:cNvSpPr txBox="1">
              <a:spLocks noChangeArrowheads="1"/>
            </p:cNvSpPr>
            <p:nvPr/>
          </p:nvSpPr>
          <p:spPr bwMode="auto">
            <a:xfrm>
              <a:off x="516" y="3755"/>
              <a:ext cx="15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1: communication Targeted Concepts</a:t>
              </a:r>
            </a:p>
          </p:txBody>
        </p:sp>
        <p:sp>
          <p:nvSpPr>
            <p:cNvPr id="59420" name="Text Box 86"/>
            <p:cNvSpPr txBox="1">
              <a:spLocks noChangeArrowheads="1"/>
            </p:cNvSpPr>
            <p:nvPr/>
          </p:nvSpPr>
          <p:spPr bwMode="auto">
            <a:xfrm>
              <a:off x="2237" y="3755"/>
              <a:ext cx="12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2: Obtain the Overall Concept</a:t>
              </a:r>
            </a:p>
          </p:txBody>
        </p:sp>
        <p:sp>
          <p:nvSpPr>
            <p:cNvPr id="59421" name="Text Box 87"/>
            <p:cNvSpPr txBox="1">
              <a:spLocks noChangeArrowheads="1"/>
            </p:cNvSpPr>
            <p:nvPr/>
          </p:nvSpPr>
          <p:spPr bwMode="auto">
            <a:xfrm>
              <a:off x="3720" y="3755"/>
              <a:ext cx="15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3: Make lists of Known Characteristics</a:t>
              </a:r>
            </a:p>
          </p:txBody>
        </p:sp>
      </p:grpSp>
      <p:pic>
        <p:nvPicPr>
          <p:cNvPr id="59397" name="Picture 8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60418"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9D22C668-6D3C-42C6-9396-38BB3C73F50C}" type="slidenum">
              <a:rPr lang="en-US" altLang="en-US" sz="1000" smtClean="0">
                <a:solidFill>
                  <a:schemeClr val="tx2"/>
                </a:solidFill>
                <a:latin typeface="Arial" panose="020B0604020202020204" pitchFamily="34" charset="0"/>
              </a:rPr>
              <a:pPr/>
              <a:t>55</a:t>
            </a:fld>
            <a:endParaRPr lang="en-US" altLang="en-US" sz="1000" smtClean="0">
              <a:solidFill>
                <a:schemeClr val="tx2"/>
              </a:solidFill>
              <a:latin typeface="Arial" panose="020B0604020202020204" pitchFamily="34" charset="0"/>
            </a:endParaRPr>
          </a:p>
        </p:txBody>
      </p:sp>
      <p:grpSp>
        <p:nvGrpSpPr>
          <p:cNvPr id="60420" name="Group 212"/>
          <p:cNvGrpSpPr>
            <a:grpSpLocks/>
          </p:cNvGrpSpPr>
          <p:nvPr/>
        </p:nvGrpSpPr>
        <p:grpSpPr bwMode="auto">
          <a:xfrm>
            <a:off x="833438" y="157163"/>
            <a:ext cx="7893050" cy="5964237"/>
            <a:chOff x="525" y="99"/>
            <a:chExt cx="4972" cy="3757"/>
          </a:xfrm>
        </p:grpSpPr>
        <p:sp>
          <p:nvSpPr>
            <p:cNvPr id="60422" name="Text Box 15"/>
            <p:cNvSpPr txBox="1">
              <a:spLocks noChangeArrowheads="1"/>
            </p:cNvSpPr>
            <p:nvPr/>
          </p:nvSpPr>
          <p:spPr bwMode="auto">
            <a:xfrm>
              <a:off x="729"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60423" name="AutoShape 16"/>
            <p:cNvSpPr>
              <a:spLocks noChangeArrowheads="1"/>
            </p:cNvSpPr>
            <p:nvPr/>
          </p:nvSpPr>
          <p:spPr bwMode="auto">
            <a:xfrm>
              <a:off x="540"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0424" name="Line 51"/>
            <p:cNvSpPr>
              <a:spLocks noChangeShapeType="1"/>
            </p:cNvSpPr>
            <p:nvPr/>
          </p:nvSpPr>
          <p:spPr bwMode="auto">
            <a:xfrm>
              <a:off x="1284"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0425" name="Group 75"/>
            <p:cNvGrpSpPr>
              <a:grpSpLocks/>
            </p:cNvGrpSpPr>
            <p:nvPr/>
          </p:nvGrpSpPr>
          <p:grpSpPr bwMode="auto">
            <a:xfrm>
              <a:off x="583" y="721"/>
              <a:ext cx="693" cy="135"/>
              <a:chOff x="4519" y="1577"/>
              <a:chExt cx="693" cy="135"/>
            </a:xfrm>
          </p:grpSpPr>
          <p:grpSp>
            <p:nvGrpSpPr>
              <p:cNvPr id="60518" name="Group 76"/>
              <p:cNvGrpSpPr>
                <a:grpSpLocks/>
              </p:cNvGrpSpPr>
              <p:nvPr/>
            </p:nvGrpSpPr>
            <p:grpSpPr bwMode="auto">
              <a:xfrm>
                <a:off x="4519" y="1612"/>
                <a:ext cx="55" cy="58"/>
                <a:chOff x="2616" y="421"/>
                <a:chExt cx="55" cy="58"/>
              </a:xfrm>
            </p:grpSpPr>
            <p:sp>
              <p:nvSpPr>
                <p:cNvPr id="60520" name="Rectangle 7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60521" name="Oval 7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519" name="Text Box 79"/>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sp>
          <p:nvSpPr>
            <p:cNvPr id="60426" name="Line 80"/>
            <p:cNvSpPr>
              <a:spLocks noChangeShapeType="1"/>
            </p:cNvSpPr>
            <p:nvPr/>
          </p:nvSpPr>
          <p:spPr bwMode="auto">
            <a:xfrm>
              <a:off x="525" y="387"/>
              <a:ext cx="469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7" name="Text Box 81"/>
            <p:cNvSpPr txBox="1">
              <a:spLocks noChangeArrowheads="1"/>
            </p:cNvSpPr>
            <p:nvPr/>
          </p:nvSpPr>
          <p:spPr bwMode="auto">
            <a:xfrm>
              <a:off x="970" y="99"/>
              <a:ext cx="38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400" b="1">
                  <a:latin typeface="Arial" panose="020B0604020202020204" pitchFamily="34" charset="0"/>
                </a:rPr>
                <a:t>Multiple-Concept Comparison Table, p. 2</a:t>
              </a:r>
            </a:p>
          </p:txBody>
        </p:sp>
        <p:sp>
          <p:nvSpPr>
            <p:cNvPr id="60428" name="Text Box 82"/>
            <p:cNvSpPr txBox="1">
              <a:spLocks noChangeArrowheads="1"/>
            </p:cNvSpPr>
            <p:nvPr/>
          </p:nvSpPr>
          <p:spPr bwMode="auto">
            <a:xfrm>
              <a:off x="4397" y="2755"/>
              <a:ext cx="11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4 -9 of the Concept Comparison Routine</a:t>
              </a:r>
            </a:p>
          </p:txBody>
        </p:sp>
        <p:sp>
          <p:nvSpPr>
            <p:cNvPr id="60429" name="Text Box 85"/>
            <p:cNvSpPr txBox="1">
              <a:spLocks noChangeArrowheads="1"/>
            </p:cNvSpPr>
            <p:nvPr/>
          </p:nvSpPr>
          <p:spPr bwMode="auto">
            <a:xfrm>
              <a:off x="4460" y="3037"/>
              <a:ext cx="846"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110000"/>
                </a:lnSpc>
              </a:pPr>
              <a:r>
                <a:rPr lang="en-US" altLang="en-US" sz="700">
                  <a:latin typeface="Times" panose="02020603050405020304" pitchFamily="18" charset="0"/>
                </a:rPr>
                <a:t>Steps 4: Pin down Like Characteristics</a:t>
              </a:r>
            </a:p>
            <a:p>
              <a:pPr>
                <a:lnSpc>
                  <a:spcPct val="110000"/>
                </a:lnSpc>
              </a:pPr>
              <a:r>
                <a:rPr lang="en-US" altLang="en-US" sz="700">
                  <a:latin typeface="Times" panose="02020603050405020304" pitchFamily="18" charset="0"/>
                </a:rPr>
                <a:t>Steps 5: Assemble Like Categories</a:t>
              </a:r>
            </a:p>
            <a:p>
              <a:pPr>
                <a:lnSpc>
                  <a:spcPct val="110000"/>
                </a:lnSpc>
              </a:pPr>
              <a:r>
                <a:rPr lang="en-US" altLang="en-US" sz="700">
                  <a:latin typeface="Times" panose="02020603050405020304" pitchFamily="18" charset="0"/>
                </a:rPr>
                <a:t>Steps 6: Record Unlike Characteristics</a:t>
              </a:r>
            </a:p>
            <a:p>
              <a:pPr>
                <a:lnSpc>
                  <a:spcPct val="110000"/>
                </a:lnSpc>
              </a:pPr>
              <a:r>
                <a:rPr lang="en-US" altLang="en-US" sz="700">
                  <a:latin typeface="Times" panose="02020603050405020304" pitchFamily="18" charset="0"/>
                </a:rPr>
                <a:t>Steps 7: Identify Unlike Categories</a:t>
              </a:r>
            </a:p>
            <a:p>
              <a:pPr>
                <a:lnSpc>
                  <a:spcPct val="110000"/>
                </a:lnSpc>
              </a:pPr>
              <a:r>
                <a:rPr lang="en-US" altLang="en-US" sz="700">
                  <a:latin typeface="Times" panose="02020603050405020304" pitchFamily="18" charset="0"/>
                </a:rPr>
                <a:t>Steps 8: Nail down a Summary</a:t>
              </a:r>
            </a:p>
            <a:p>
              <a:pPr>
                <a:lnSpc>
                  <a:spcPct val="110000"/>
                </a:lnSpc>
              </a:pPr>
              <a:r>
                <a:rPr lang="en-US" altLang="en-US" sz="700">
                  <a:latin typeface="Times" panose="02020603050405020304" pitchFamily="18" charset="0"/>
                </a:rPr>
                <a:t>Steps 9: Go beyond the Basics</a:t>
              </a:r>
            </a:p>
          </p:txBody>
        </p:sp>
        <p:sp>
          <p:nvSpPr>
            <p:cNvPr id="60430" name="Text Box 88"/>
            <p:cNvSpPr txBox="1">
              <a:spLocks noChangeArrowheads="1"/>
            </p:cNvSpPr>
            <p:nvPr/>
          </p:nvSpPr>
          <p:spPr bwMode="auto">
            <a:xfrm>
              <a:off x="15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60431" name="AutoShape 89"/>
            <p:cNvSpPr>
              <a:spLocks noChangeArrowheads="1"/>
            </p:cNvSpPr>
            <p:nvPr/>
          </p:nvSpPr>
          <p:spPr bwMode="auto">
            <a:xfrm>
              <a:off x="13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0432" name="Rectangle 90"/>
            <p:cNvSpPr>
              <a:spLocks noChangeArrowheads="1"/>
            </p:cNvSpPr>
            <p:nvPr/>
          </p:nvSpPr>
          <p:spPr bwMode="auto">
            <a:xfrm>
              <a:off x="528" y="736"/>
              <a:ext cx="3948" cy="7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0433" name="Line 91"/>
            <p:cNvSpPr>
              <a:spLocks noChangeShapeType="1"/>
            </p:cNvSpPr>
            <p:nvPr/>
          </p:nvSpPr>
          <p:spPr bwMode="auto">
            <a:xfrm>
              <a:off x="2080"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4" name="Line 92"/>
            <p:cNvSpPr>
              <a:spLocks noChangeShapeType="1"/>
            </p:cNvSpPr>
            <p:nvPr/>
          </p:nvSpPr>
          <p:spPr bwMode="auto">
            <a:xfrm>
              <a:off x="2876"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0435" name="Group 93"/>
            <p:cNvGrpSpPr>
              <a:grpSpLocks/>
            </p:cNvGrpSpPr>
            <p:nvPr/>
          </p:nvGrpSpPr>
          <p:grpSpPr bwMode="auto">
            <a:xfrm>
              <a:off x="1379" y="721"/>
              <a:ext cx="693" cy="135"/>
              <a:chOff x="4519" y="1577"/>
              <a:chExt cx="693" cy="135"/>
            </a:xfrm>
          </p:grpSpPr>
          <p:grpSp>
            <p:nvGrpSpPr>
              <p:cNvPr id="60514" name="Group 94"/>
              <p:cNvGrpSpPr>
                <a:grpSpLocks/>
              </p:cNvGrpSpPr>
              <p:nvPr/>
            </p:nvGrpSpPr>
            <p:grpSpPr bwMode="auto">
              <a:xfrm>
                <a:off x="4519" y="1612"/>
                <a:ext cx="55" cy="58"/>
                <a:chOff x="2616" y="421"/>
                <a:chExt cx="55" cy="58"/>
              </a:xfrm>
            </p:grpSpPr>
            <p:sp>
              <p:nvSpPr>
                <p:cNvPr id="60516" name="Rectangle 95"/>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60517" name="Oval 96"/>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515" name="Text Box 97"/>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grpSp>
          <p:nvGrpSpPr>
            <p:cNvPr id="60436" name="Group 98"/>
            <p:cNvGrpSpPr>
              <a:grpSpLocks/>
            </p:cNvGrpSpPr>
            <p:nvPr/>
          </p:nvGrpSpPr>
          <p:grpSpPr bwMode="auto">
            <a:xfrm>
              <a:off x="2175" y="721"/>
              <a:ext cx="693" cy="135"/>
              <a:chOff x="4519" y="1577"/>
              <a:chExt cx="693" cy="135"/>
            </a:xfrm>
          </p:grpSpPr>
          <p:grpSp>
            <p:nvGrpSpPr>
              <p:cNvPr id="60510" name="Group 99"/>
              <p:cNvGrpSpPr>
                <a:grpSpLocks/>
              </p:cNvGrpSpPr>
              <p:nvPr/>
            </p:nvGrpSpPr>
            <p:grpSpPr bwMode="auto">
              <a:xfrm>
                <a:off x="4519" y="1612"/>
                <a:ext cx="55" cy="58"/>
                <a:chOff x="2616" y="421"/>
                <a:chExt cx="55" cy="58"/>
              </a:xfrm>
            </p:grpSpPr>
            <p:sp>
              <p:nvSpPr>
                <p:cNvPr id="60512" name="Rectangle 100"/>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60513" name="Oval 101"/>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511" name="Text Box 102"/>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grpSp>
          <p:nvGrpSpPr>
            <p:cNvPr id="60437" name="Group 103"/>
            <p:cNvGrpSpPr>
              <a:grpSpLocks/>
            </p:cNvGrpSpPr>
            <p:nvPr/>
          </p:nvGrpSpPr>
          <p:grpSpPr bwMode="auto">
            <a:xfrm>
              <a:off x="3783" y="721"/>
              <a:ext cx="693" cy="135"/>
              <a:chOff x="4519" y="1577"/>
              <a:chExt cx="693" cy="135"/>
            </a:xfrm>
          </p:grpSpPr>
          <p:grpSp>
            <p:nvGrpSpPr>
              <p:cNvPr id="60506" name="Group 104"/>
              <p:cNvGrpSpPr>
                <a:grpSpLocks/>
              </p:cNvGrpSpPr>
              <p:nvPr/>
            </p:nvGrpSpPr>
            <p:grpSpPr bwMode="auto">
              <a:xfrm>
                <a:off x="4519" y="1612"/>
                <a:ext cx="55" cy="58"/>
                <a:chOff x="2616" y="421"/>
                <a:chExt cx="55" cy="58"/>
              </a:xfrm>
            </p:grpSpPr>
            <p:sp>
              <p:nvSpPr>
                <p:cNvPr id="60508" name="Rectangle 105"/>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60509" name="Oval 106"/>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507" name="Text Box 107"/>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grpSp>
          <p:nvGrpSpPr>
            <p:cNvPr id="60438" name="Group 109"/>
            <p:cNvGrpSpPr>
              <a:grpSpLocks/>
            </p:cNvGrpSpPr>
            <p:nvPr/>
          </p:nvGrpSpPr>
          <p:grpSpPr bwMode="auto">
            <a:xfrm>
              <a:off x="2971" y="721"/>
              <a:ext cx="693" cy="135"/>
              <a:chOff x="4519" y="1577"/>
              <a:chExt cx="693" cy="135"/>
            </a:xfrm>
          </p:grpSpPr>
          <p:grpSp>
            <p:nvGrpSpPr>
              <p:cNvPr id="60502" name="Group 110"/>
              <p:cNvGrpSpPr>
                <a:grpSpLocks/>
              </p:cNvGrpSpPr>
              <p:nvPr/>
            </p:nvGrpSpPr>
            <p:grpSpPr bwMode="auto">
              <a:xfrm>
                <a:off x="4519" y="1612"/>
                <a:ext cx="55" cy="58"/>
                <a:chOff x="2616" y="421"/>
                <a:chExt cx="55" cy="58"/>
              </a:xfrm>
            </p:grpSpPr>
            <p:sp>
              <p:nvSpPr>
                <p:cNvPr id="60504" name="Rectangle 111"/>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60505" name="Oval 112"/>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503" name="Text Box 113"/>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sp>
          <p:nvSpPr>
            <p:cNvPr id="60439" name="Line 114"/>
            <p:cNvSpPr>
              <a:spLocks noChangeShapeType="1"/>
            </p:cNvSpPr>
            <p:nvPr/>
          </p:nvSpPr>
          <p:spPr bwMode="auto">
            <a:xfrm>
              <a:off x="3668"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0" name="Rectangle 115"/>
            <p:cNvSpPr>
              <a:spLocks noChangeArrowheads="1"/>
            </p:cNvSpPr>
            <p:nvPr/>
          </p:nvSpPr>
          <p:spPr bwMode="auto">
            <a:xfrm>
              <a:off x="4476" y="732"/>
              <a:ext cx="744" cy="7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60441" name="Group 116"/>
            <p:cNvGrpSpPr>
              <a:grpSpLocks/>
            </p:cNvGrpSpPr>
            <p:nvPr/>
          </p:nvGrpSpPr>
          <p:grpSpPr bwMode="auto">
            <a:xfrm>
              <a:off x="4599" y="729"/>
              <a:ext cx="569" cy="135"/>
              <a:chOff x="4519" y="1577"/>
              <a:chExt cx="569" cy="135"/>
            </a:xfrm>
          </p:grpSpPr>
          <p:grpSp>
            <p:nvGrpSpPr>
              <p:cNvPr id="60498" name="Group 117"/>
              <p:cNvGrpSpPr>
                <a:grpSpLocks/>
              </p:cNvGrpSpPr>
              <p:nvPr/>
            </p:nvGrpSpPr>
            <p:grpSpPr bwMode="auto">
              <a:xfrm>
                <a:off x="4519" y="1612"/>
                <a:ext cx="55" cy="58"/>
                <a:chOff x="2616" y="421"/>
                <a:chExt cx="55" cy="58"/>
              </a:xfrm>
            </p:grpSpPr>
            <p:sp>
              <p:nvSpPr>
                <p:cNvPr id="60500" name="Rectangle 118"/>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5</a:t>
                  </a:r>
                  <a:endParaRPr lang="en-US" altLang="en-US" sz="600">
                    <a:latin typeface="Times" panose="02020603050405020304" pitchFamily="18" charset="0"/>
                  </a:endParaRPr>
                </a:p>
              </p:txBody>
            </p:sp>
            <p:sp>
              <p:nvSpPr>
                <p:cNvPr id="60501" name="Oval 119"/>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99" name="Text Box 120"/>
              <p:cNvSpPr txBox="1">
                <a:spLocks noChangeArrowheads="1"/>
              </p:cNvSpPr>
              <p:nvPr/>
            </p:nvSpPr>
            <p:spPr bwMode="auto">
              <a:xfrm>
                <a:off x="4540" y="1577"/>
                <a:ext cx="54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Categories</a:t>
                </a:r>
              </a:p>
            </p:txBody>
          </p:sp>
        </p:grpSp>
        <p:sp>
          <p:nvSpPr>
            <p:cNvPr id="60442" name="AutoShape 126"/>
            <p:cNvSpPr>
              <a:spLocks noChangeArrowheads="1"/>
            </p:cNvSpPr>
            <p:nvPr/>
          </p:nvSpPr>
          <p:spPr bwMode="auto">
            <a:xfrm rot="5400000">
              <a:off x="4460" y="1048"/>
              <a:ext cx="153" cy="13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0443" name="Line 134"/>
            <p:cNvSpPr>
              <a:spLocks noChangeShapeType="1"/>
            </p:cNvSpPr>
            <p:nvPr/>
          </p:nvSpPr>
          <p:spPr bwMode="auto">
            <a:xfrm>
              <a:off x="1284" y="1596"/>
              <a:ext cx="0" cy="110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0444" name="Group 135"/>
            <p:cNvGrpSpPr>
              <a:grpSpLocks/>
            </p:cNvGrpSpPr>
            <p:nvPr/>
          </p:nvGrpSpPr>
          <p:grpSpPr bwMode="auto">
            <a:xfrm>
              <a:off x="559" y="1561"/>
              <a:ext cx="750" cy="135"/>
              <a:chOff x="4519" y="1577"/>
              <a:chExt cx="750" cy="135"/>
            </a:xfrm>
          </p:grpSpPr>
          <p:grpSp>
            <p:nvGrpSpPr>
              <p:cNvPr id="60494" name="Group 136"/>
              <p:cNvGrpSpPr>
                <a:grpSpLocks/>
              </p:cNvGrpSpPr>
              <p:nvPr/>
            </p:nvGrpSpPr>
            <p:grpSpPr bwMode="auto">
              <a:xfrm>
                <a:off x="4519" y="1612"/>
                <a:ext cx="55" cy="58"/>
                <a:chOff x="2616" y="421"/>
                <a:chExt cx="55" cy="58"/>
              </a:xfrm>
            </p:grpSpPr>
            <p:sp>
              <p:nvSpPr>
                <p:cNvPr id="60496" name="Rectangle 13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60497" name="Oval 13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95" name="Text Box 139"/>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sp>
          <p:nvSpPr>
            <p:cNvPr id="60445" name="Rectangle 140"/>
            <p:cNvSpPr>
              <a:spLocks noChangeArrowheads="1"/>
            </p:cNvSpPr>
            <p:nvPr/>
          </p:nvSpPr>
          <p:spPr bwMode="auto">
            <a:xfrm>
              <a:off x="528" y="1584"/>
              <a:ext cx="3948" cy="1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0446" name="Line 141"/>
            <p:cNvSpPr>
              <a:spLocks noChangeShapeType="1"/>
            </p:cNvSpPr>
            <p:nvPr/>
          </p:nvSpPr>
          <p:spPr bwMode="auto">
            <a:xfrm>
              <a:off x="2080" y="1596"/>
              <a:ext cx="0" cy="11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7" name="Line 142"/>
            <p:cNvSpPr>
              <a:spLocks noChangeShapeType="1"/>
            </p:cNvSpPr>
            <p:nvPr/>
          </p:nvSpPr>
          <p:spPr bwMode="auto">
            <a:xfrm>
              <a:off x="2876" y="1596"/>
              <a:ext cx="0" cy="112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8" name="Line 163"/>
            <p:cNvSpPr>
              <a:spLocks noChangeShapeType="1"/>
            </p:cNvSpPr>
            <p:nvPr/>
          </p:nvSpPr>
          <p:spPr bwMode="auto">
            <a:xfrm>
              <a:off x="3668" y="1596"/>
              <a:ext cx="0" cy="11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49" name="Rectangle 164"/>
            <p:cNvSpPr>
              <a:spLocks noChangeArrowheads="1"/>
            </p:cNvSpPr>
            <p:nvPr/>
          </p:nvSpPr>
          <p:spPr bwMode="auto">
            <a:xfrm>
              <a:off x="4476" y="1580"/>
              <a:ext cx="744" cy="113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60450" name="Group 165"/>
            <p:cNvGrpSpPr>
              <a:grpSpLocks/>
            </p:cNvGrpSpPr>
            <p:nvPr/>
          </p:nvGrpSpPr>
          <p:grpSpPr bwMode="auto">
            <a:xfrm>
              <a:off x="4587" y="1577"/>
              <a:ext cx="626" cy="135"/>
              <a:chOff x="4519" y="1577"/>
              <a:chExt cx="626" cy="135"/>
            </a:xfrm>
          </p:grpSpPr>
          <p:grpSp>
            <p:nvGrpSpPr>
              <p:cNvPr id="60490" name="Group 166"/>
              <p:cNvGrpSpPr>
                <a:grpSpLocks/>
              </p:cNvGrpSpPr>
              <p:nvPr/>
            </p:nvGrpSpPr>
            <p:grpSpPr bwMode="auto">
              <a:xfrm>
                <a:off x="4519" y="1612"/>
                <a:ext cx="55" cy="58"/>
                <a:chOff x="2616" y="421"/>
                <a:chExt cx="55" cy="58"/>
              </a:xfrm>
            </p:grpSpPr>
            <p:sp>
              <p:nvSpPr>
                <p:cNvPr id="60492" name="Rectangle 16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7</a:t>
                  </a:r>
                  <a:endParaRPr lang="en-US" altLang="en-US" sz="600">
                    <a:latin typeface="Times" panose="02020603050405020304" pitchFamily="18" charset="0"/>
                  </a:endParaRPr>
                </a:p>
              </p:txBody>
            </p:sp>
            <p:sp>
              <p:nvSpPr>
                <p:cNvPr id="60493" name="Oval 16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91" name="Text Box 169"/>
              <p:cNvSpPr txBox="1">
                <a:spLocks noChangeArrowheads="1"/>
              </p:cNvSpPr>
              <p:nvPr/>
            </p:nvSpPr>
            <p:spPr bwMode="auto">
              <a:xfrm>
                <a:off x="4540" y="1577"/>
                <a:ext cx="6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Categories</a:t>
                </a:r>
              </a:p>
            </p:txBody>
          </p:sp>
        </p:grpSp>
        <p:sp>
          <p:nvSpPr>
            <p:cNvPr id="60451" name="AutoShape 170"/>
            <p:cNvSpPr>
              <a:spLocks noChangeArrowheads="1"/>
            </p:cNvSpPr>
            <p:nvPr/>
          </p:nvSpPr>
          <p:spPr bwMode="auto">
            <a:xfrm rot="5400000">
              <a:off x="4460" y="2068"/>
              <a:ext cx="153" cy="13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60452" name="Group 171"/>
            <p:cNvGrpSpPr>
              <a:grpSpLocks/>
            </p:cNvGrpSpPr>
            <p:nvPr/>
          </p:nvGrpSpPr>
          <p:grpSpPr bwMode="auto">
            <a:xfrm>
              <a:off x="1335" y="1561"/>
              <a:ext cx="750" cy="135"/>
              <a:chOff x="4519" y="1577"/>
              <a:chExt cx="750" cy="135"/>
            </a:xfrm>
          </p:grpSpPr>
          <p:grpSp>
            <p:nvGrpSpPr>
              <p:cNvPr id="60486" name="Group 172"/>
              <p:cNvGrpSpPr>
                <a:grpSpLocks/>
              </p:cNvGrpSpPr>
              <p:nvPr/>
            </p:nvGrpSpPr>
            <p:grpSpPr bwMode="auto">
              <a:xfrm>
                <a:off x="4519" y="1612"/>
                <a:ext cx="55" cy="58"/>
                <a:chOff x="2616" y="421"/>
                <a:chExt cx="55" cy="58"/>
              </a:xfrm>
            </p:grpSpPr>
            <p:sp>
              <p:nvSpPr>
                <p:cNvPr id="60488" name="Rectangle 17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60489" name="Oval 17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87" name="Text Box 175"/>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grpSp>
          <p:nvGrpSpPr>
            <p:cNvPr id="60453" name="Group 176"/>
            <p:cNvGrpSpPr>
              <a:grpSpLocks/>
            </p:cNvGrpSpPr>
            <p:nvPr/>
          </p:nvGrpSpPr>
          <p:grpSpPr bwMode="auto">
            <a:xfrm>
              <a:off x="2139" y="1561"/>
              <a:ext cx="750" cy="135"/>
              <a:chOff x="4519" y="1577"/>
              <a:chExt cx="750" cy="135"/>
            </a:xfrm>
          </p:grpSpPr>
          <p:grpSp>
            <p:nvGrpSpPr>
              <p:cNvPr id="60482" name="Group 177"/>
              <p:cNvGrpSpPr>
                <a:grpSpLocks/>
              </p:cNvGrpSpPr>
              <p:nvPr/>
            </p:nvGrpSpPr>
            <p:grpSpPr bwMode="auto">
              <a:xfrm>
                <a:off x="4519" y="1612"/>
                <a:ext cx="55" cy="58"/>
                <a:chOff x="2616" y="421"/>
                <a:chExt cx="55" cy="58"/>
              </a:xfrm>
            </p:grpSpPr>
            <p:sp>
              <p:nvSpPr>
                <p:cNvPr id="60484" name="Rectangle 178"/>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60485" name="Oval 179"/>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83" name="Text Box 180"/>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grpSp>
          <p:nvGrpSpPr>
            <p:cNvPr id="60454" name="Group 181"/>
            <p:cNvGrpSpPr>
              <a:grpSpLocks/>
            </p:cNvGrpSpPr>
            <p:nvPr/>
          </p:nvGrpSpPr>
          <p:grpSpPr bwMode="auto">
            <a:xfrm>
              <a:off x="2931" y="1561"/>
              <a:ext cx="750" cy="135"/>
              <a:chOff x="4519" y="1577"/>
              <a:chExt cx="750" cy="135"/>
            </a:xfrm>
          </p:grpSpPr>
          <p:grpSp>
            <p:nvGrpSpPr>
              <p:cNvPr id="60478" name="Group 182"/>
              <p:cNvGrpSpPr>
                <a:grpSpLocks/>
              </p:cNvGrpSpPr>
              <p:nvPr/>
            </p:nvGrpSpPr>
            <p:grpSpPr bwMode="auto">
              <a:xfrm>
                <a:off x="4519" y="1612"/>
                <a:ext cx="55" cy="58"/>
                <a:chOff x="2616" y="421"/>
                <a:chExt cx="55" cy="58"/>
              </a:xfrm>
            </p:grpSpPr>
            <p:sp>
              <p:nvSpPr>
                <p:cNvPr id="60480" name="Rectangle 18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60481" name="Oval 18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79" name="Text Box 185"/>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grpSp>
          <p:nvGrpSpPr>
            <p:cNvPr id="60455" name="Group 186"/>
            <p:cNvGrpSpPr>
              <a:grpSpLocks/>
            </p:cNvGrpSpPr>
            <p:nvPr/>
          </p:nvGrpSpPr>
          <p:grpSpPr bwMode="auto">
            <a:xfrm>
              <a:off x="3735" y="1561"/>
              <a:ext cx="750" cy="135"/>
              <a:chOff x="4519" y="1577"/>
              <a:chExt cx="750" cy="135"/>
            </a:xfrm>
          </p:grpSpPr>
          <p:grpSp>
            <p:nvGrpSpPr>
              <p:cNvPr id="60474" name="Group 187"/>
              <p:cNvGrpSpPr>
                <a:grpSpLocks/>
              </p:cNvGrpSpPr>
              <p:nvPr/>
            </p:nvGrpSpPr>
            <p:grpSpPr bwMode="auto">
              <a:xfrm>
                <a:off x="4519" y="1612"/>
                <a:ext cx="55" cy="58"/>
                <a:chOff x="2616" y="421"/>
                <a:chExt cx="55" cy="58"/>
              </a:xfrm>
            </p:grpSpPr>
            <p:sp>
              <p:nvSpPr>
                <p:cNvPr id="60476" name="Rectangle 188"/>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60477" name="Oval 189"/>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75" name="Text Box 190"/>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sp>
          <p:nvSpPr>
            <p:cNvPr id="60456" name="Rectangle 191"/>
            <p:cNvSpPr>
              <a:spLocks noChangeArrowheads="1"/>
            </p:cNvSpPr>
            <p:nvPr/>
          </p:nvSpPr>
          <p:spPr bwMode="auto">
            <a:xfrm>
              <a:off x="3540" y="2792"/>
              <a:ext cx="864" cy="1064"/>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60457" name="Group 192"/>
            <p:cNvGrpSpPr>
              <a:grpSpLocks/>
            </p:cNvGrpSpPr>
            <p:nvPr/>
          </p:nvGrpSpPr>
          <p:grpSpPr bwMode="auto">
            <a:xfrm>
              <a:off x="3783" y="2773"/>
              <a:ext cx="432" cy="135"/>
              <a:chOff x="4519" y="1577"/>
              <a:chExt cx="432" cy="135"/>
            </a:xfrm>
          </p:grpSpPr>
          <p:grpSp>
            <p:nvGrpSpPr>
              <p:cNvPr id="60470" name="Group 193"/>
              <p:cNvGrpSpPr>
                <a:grpSpLocks/>
              </p:cNvGrpSpPr>
              <p:nvPr/>
            </p:nvGrpSpPr>
            <p:grpSpPr bwMode="auto">
              <a:xfrm>
                <a:off x="4519" y="1612"/>
                <a:ext cx="55" cy="58"/>
                <a:chOff x="2616" y="421"/>
                <a:chExt cx="55" cy="58"/>
              </a:xfrm>
            </p:grpSpPr>
            <p:sp>
              <p:nvSpPr>
                <p:cNvPr id="60472" name="Rectangle 194"/>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9</a:t>
                  </a:r>
                  <a:endParaRPr lang="en-US" altLang="en-US" sz="600">
                    <a:latin typeface="Times" panose="02020603050405020304" pitchFamily="18" charset="0"/>
                  </a:endParaRPr>
                </a:p>
              </p:txBody>
            </p:sp>
            <p:sp>
              <p:nvSpPr>
                <p:cNvPr id="60473" name="Oval 195"/>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71" name="Text Box 196"/>
              <p:cNvSpPr txBox="1">
                <a:spLocks noChangeArrowheads="1"/>
              </p:cNvSpPr>
              <p:nvPr/>
            </p:nvSpPr>
            <p:spPr bwMode="auto">
              <a:xfrm>
                <a:off x="4540" y="1577"/>
                <a:ext cx="41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Extensions</a:t>
                </a:r>
              </a:p>
            </p:txBody>
          </p:sp>
        </p:grpSp>
        <p:sp>
          <p:nvSpPr>
            <p:cNvPr id="60458" name="Rectangle 197"/>
            <p:cNvSpPr>
              <a:spLocks noChangeArrowheads="1"/>
            </p:cNvSpPr>
            <p:nvPr/>
          </p:nvSpPr>
          <p:spPr bwMode="auto">
            <a:xfrm>
              <a:off x="532" y="2804"/>
              <a:ext cx="2944" cy="10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60459" name="Group 198"/>
            <p:cNvGrpSpPr>
              <a:grpSpLocks/>
            </p:cNvGrpSpPr>
            <p:nvPr/>
          </p:nvGrpSpPr>
          <p:grpSpPr bwMode="auto">
            <a:xfrm>
              <a:off x="1831" y="2793"/>
              <a:ext cx="407" cy="135"/>
              <a:chOff x="4519" y="1577"/>
              <a:chExt cx="407" cy="135"/>
            </a:xfrm>
          </p:grpSpPr>
          <p:grpSp>
            <p:nvGrpSpPr>
              <p:cNvPr id="60466" name="Group 199"/>
              <p:cNvGrpSpPr>
                <a:grpSpLocks/>
              </p:cNvGrpSpPr>
              <p:nvPr/>
            </p:nvGrpSpPr>
            <p:grpSpPr bwMode="auto">
              <a:xfrm>
                <a:off x="4519" y="1612"/>
                <a:ext cx="55" cy="58"/>
                <a:chOff x="2616" y="421"/>
                <a:chExt cx="55" cy="58"/>
              </a:xfrm>
            </p:grpSpPr>
            <p:sp>
              <p:nvSpPr>
                <p:cNvPr id="60468" name="Rectangle 200"/>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8</a:t>
                  </a:r>
                  <a:endParaRPr lang="en-US" altLang="en-US" sz="600">
                    <a:latin typeface="Times" panose="02020603050405020304" pitchFamily="18" charset="0"/>
                  </a:endParaRPr>
                </a:p>
              </p:txBody>
            </p:sp>
            <p:sp>
              <p:nvSpPr>
                <p:cNvPr id="60469" name="Oval 201"/>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0467" name="Text Box 202"/>
              <p:cNvSpPr txBox="1">
                <a:spLocks noChangeArrowheads="1"/>
              </p:cNvSpPr>
              <p:nvPr/>
            </p:nvSpPr>
            <p:spPr bwMode="auto">
              <a:xfrm>
                <a:off x="4540" y="1577"/>
                <a:ext cx="38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Summary</a:t>
                </a:r>
              </a:p>
            </p:txBody>
          </p:sp>
        </p:grpSp>
        <p:sp>
          <p:nvSpPr>
            <p:cNvPr id="60460" name="Text Box 204"/>
            <p:cNvSpPr txBox="1">
              <a:spLocks noChangeArrowheads="1"/>
            </p:cNvSpPr>
            <p:nvPr/>
          </p:nvSpPr>
          <p:spPr bwMode="auto">
            <a:xfrm>
              <a:off x="23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60461" name="AutoShape 205"/>
            <p:cNvSpPr>
              <a:spLocks noChangeArrowheads="1"/>
            </p:cNvSpPr>
            <p:nvPr/>
          </p:nvSpPr>
          <p:spPr bwMode="auto">
            <a:xfrm>
              <a:off x="21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0462" name="Text Box 207"/>
            <p:cNvSpPr txBox="1">
              <a:spLocks noChangeArrowheads="1"/>
            </p:cNvSpPr>
            <p:nvPr/>
          </p:nvSpPr>
          <p:spPr bwMode="auto">
            <a:xfrm>
              <a:off x="31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60463" name="AutoShape 208"/>
            <p:cNvSpPr>
              <a:spLocks noChangeArrowheads="1"/>
            </p:cNvSpPr>
            <p:nvPr/>
          </p:nvSpPr>
          <p:spPr bwMode="auto">
            <a:xfrm>
              <a:off x="29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0464" name="Text Box 210"/>
            <p:cNvSpPr txBox="1">
              <a:spLocks noChangeArrowheads="1"/>
            </p:cNvSpPr>
            <p:nvPr/>
          </p:nvSpPr>
          <p:spPr bwMode="auto">
            <a:xfrm>
              <a:off x="39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60465" name="AutoShape 211"/>
            <p:cNvSpPr>
              <a:spLocks noChangeArrowheads="1"/>
            </p:cNvSpPr>
            <p:nvPr/>
          </p:nvSpPr>
          <p:spPr bwMode="auto">
            <a:xfrm>
              <a:off x="37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pic>
        <p:nvPicPr>
          <p:cNvPr id="60421" name="Picture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61442"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ED2417EA-2C71-488F-ACBF-6CC2E8040701}" type="slidenum">
              <a:rPr lang="en-US" altLang="en-US" sz="1000" smtClean="0">
                <a:solidFill>
                  <a:schemeClr val="tx2"/>
                </a:solidFill>
                <a:latin typeface="Arial" panose="020B0604020202020204" pitchFamily="34" charset="0"/>
              </a:rPr>
              <a:pPr/>
              <a:t>56</a:t>
            </a:fld>
            <a:endParaRPr lang="en-US" altLang="en-US" sz="1000" smtClean="0">
              <a:solidFill>
                <a:schemeClr val="tx2"/>
              </a:solidFill>
              <a:latin typeface="Arial" panose="020B0604020202020204" pitchFamily="34" charset="0"/>
            </a:endParaRPr>
          </a:p>
        </p:txBody>
      </p:sp>
      <p:grpSp>
        <p:nvGrpSpPr>
          <p:cNvPr id="61444" name="Group 79"/>
          <p:cNvGrpSpPr>
            <a:grpSpLocks/>
          </p:cNvGrpSpPr>
          <p:nvPr/>
        </p:nvGrpSpPr>
        <p:grpSpPr bwMode="auto">
          <a:xfrm>
            <a:off x="2574925" y="241300"/>
            <a:ext cx="3989388" cy="5810250"/>
            <a:chOff x="3033" y="76"/>
            <a:chExt cx="2513" cy="3660"/>
          </a:xfrm>
        </p:grpSpPr>
        <p:sp>
          <p:nvSpPr>
            <p:cNvPr id="61446" name="Line 6"/>
            <p:cNvSpPr>
              <a:spLocks noChangeShapeType="1"/>
            </p:cNvSpPr>
            <p:nvPr/>
          </p:nvSpPr>
          <p:spPr bwMode="auto">
            <a:xfrm flipH="1">
              <a:off x="305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7" name="Rectangle 7"/>
            <p:cNvSpPr>
              <a:spLocks noChangeArrowheads="1"/>
            </p:cNvSpPr>
            <p:nvPr/>
          </p:nvSpPr>
          <p:spPr bwMode="auto">
            <a:xfrm flipH="1">
              <a:off x="3950"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8" name="AutoShape 8"/>
            <p:cNvSpPr>
              <a:spLocks noChangeArrowheads="1"/>
            </p:cNvSpPr>
            <p:nvPr/>
          </p:nvSpPr>
          <p:spPr bwMode="auto">
            <a:xfrm flipH="1">
              <a:off x="4774"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9" name="AutoShape 9"/>
            <p:cNvSpPr>
              <a:spLocks noChangeArrowheads="1"/>
            </p:cNvSpPr>
            <p:nvPr/>
          </p:nvSpPr>
          <p:spPr bwMode="auto">
            <a:xfrm flipH="1">
              <a:off x="3949"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0" name="AutoShape 10"/>
            <p:cNvSpPr>
              <a:spLocks noChangeArrowheads="1"/>
            </p:cNvSpPr>
            <p:nvPr/>
          </p:nvSpPr>
          <p:spPr bwMode="auto">
            <a:xfrm flipV="1">
              <a:off x="5118"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1" name="AutoShape 11"/>
            <p:cNvSpPr>
              <a:spLocks noChangeArrowheads="1"/>
            </p:cNvSpPr>
            <p:nvPr/>
          </p:nvSpPr>
          <p:spPr bwMode="auto">
            <a:xfrm flipV="1">
              <a:off x="4253"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2" name="Rectangle 12"/>
            <p:cNvSpPr>
              <a:spLocks noChangeArrowheads="1"/>
            </p:cNvSpPr>
            <p:nvPr/>
          </p:nvSpPr>
          <p:spPr bwMode="auto">
            <a:xfrm flipH="1">
              <a:off x="3942"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3" name="Line 13"/>
            <p:cNvSpPr>
              <a:spLocks noChangeShapeType="1"/>
            </p:cNvSpPr>
            <p:nvPr/>
          </p:nvSpPr>
          <p:spPr bwMode="auto">
            <a:xfrm flipH="1">
              <a:off x="4742"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4" name="Rectangle 14"/>
            <p:cNvSpPr>
              <a:spLocks noChangeArrowheads="1"/>
            </p:cNvSpPr>
            <p:nvPr/>
          </p:nvSpPr>
          <p:spPr bwMode="auto">
            <a:xfrm flipH="1">
              <a:off x="3074"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5" name="Rectangle 15"/>
            <p:cNvSpPr>
              <a:spLocks noChangeArrowheads="1"/>
            </p:cNvSpPr>
            <p:nvPr/>
          </p:nvSpPr>
          <p:spPr bwMode="auto">
            <a:xfrm flipH="1">
              <a:off x="3942"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6" name="AutoShape 16"/>
            <p:cNvSpPr>
              <a:spLocks noChangeArrowheads="1"/>
            </p:cNvSpPr>
            <p:nvPr/>
          </p:nvSpPr>
          <p:spPr bwMode="auto">
            <a:xfrm flipV="1">
              <a:off x="467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7" name="AutoShape 17"/>
            <p:cNvSpPr>
              <a:spLocks noChangeArrowheads="1"/>
            </p:cNvSpPr>
            <p:nvPr/>
          </p:nvSpPr>
          <p:spPr bwMode="auto">
            <a:xfrm rot="5400000" flipH="1" flipV="1">
              <a:off x="3834"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8" name="Rectangle 18"/>
            <p:cNvSpPr>
              <a:spLocks noChangeArrowheads="1"/>
            </p:cNvSpPr>
            <p:nvPr/>
          </p:nvSpPr>
          <p:spPr bwMode="auto">
            <a:xfrm flipH="1">
              <a:off x="3058"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59" name="Rectangle 19"/>
            <p:cNvSpPr>
              <a:spLocks noChangeArrowheads="1"/>
            </p:cNvSpPr>
            <p:nvPr/>
          </p:nvSpPr>
          <p:spPr bwMode="auto">
            <a:xfrm flipH="1">
              <a:off x="3058"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60" name="AutoShape 20"/>
            <p:cNvSpPr>
              <a:spLocks noChangeArrowheads="1"/>
            </p:cNvSpPr>
            <p:nvPr/>
          </p:nvSpPr>
          <p:spPr bwMode="auto">
            <a:xfrm rot="5400000" flipH="1" flipV="1">
              <a:off x="3834" y="28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61" name="Rectangle 21"/>
            <p:cNvSpPr>
              <a:spLocks noChangeArrowheads="1"/>
            </p:cNvSpPr>
            <p:nvPr/>
          </p:nvSpPr>
          <p:spPr bwMode="auto">
            <a:xfrm flipH="1">
              <a:off x="3942"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62" name="Line 22"/>
            <p:cNvSpPr>
              <a:spLocks noChangeShapeType="1"/>
            </p:cNvSpPr>
            <p:nvPr/>
          </p:nvSpPr>
          <p:spPr bwMode="auto">
            <a:xfrm flipH="1">
              <a:off x="4742"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3" name="Rectangle 23"/>
            <p:cNvSpPr>
              <a:spLocks noChangeArrowheads="1"/>
            </p:cNvSpPr>
            <p:nvPr/>
          </p:nvSpPr>
          <p:spPr bwMode="auto">
            <a:xfrm flipH="1">
              <a:off x="3058"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64" name="Text Box 24"/>
            <p:cNvSpPr txBox="1">
              <a:spLocks noChangeArrowheads="1"/>
            </p:cNvSpPr>
            <p:nvPr/>
          </p:nvSpPr>
          <p:spPr bwMode="auto">
            <a:xfrm flipH="1">
              <a:off x="3567"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61465" name="Text Box 25"/>
            <p:cNvSpPr txBox="1">
              <a:spLocks noChangeArrowheads="1"/>
            </p:cNvSpPr>
            <p:nvPr/>
          </p:nvSpPr>
          <p:spPr bwMode="auto">
            <a:xfrm flipH="1">
              <a:off x="5000"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61466" name="Group 27"/>
            <p:cNvGrpSpPr>
              <a:grpSpLocks/>
            </p:cNvGrpSpPr>
            <p:nvPr/>
          </p:nvGrpSpPr>
          <p:grpSpPr bwMode="auto">
            <a:xfrm flipH="1">
              <a:off x="5024" y="716"/>
              <a:ext cx="47" cy="47"/>
              <a:chOff x="495" y="716"/>
              <a:chExt cx="47" cy="47"/>
            </a:xfrm>
          </p:grpSpPr>
          <p:sp>
            <p:nvSpPr>
              <p:cNvPr id="61515" name="Rectangle 2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61516" name="Oval 2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67" name="Text Box 30"/>
            <p:cNvSpPr txBox="1">
              <a:spLocks noChangeArrowheads="1"/>
            </p:cNvSpPr>
            <p:nvPr/>
          </p:nvSpPr>
          <p:spPr bwMode="auto">
            <a:xfrm flipH="1">
              <a:off x="5032"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nvGrpSpPr>
            <p:cNvPr id="61468" name="Group 32"/>
            <p:cNvGrpSpPr>
              <a:grpSpLocks/>
            </p:cNvGrpSpPr>
            <p:nvPr/>
          </p:nvGrpSpPr>
          <p:grpSpPr bwMode="auto">
            <a:xfrm flipH="1">
              <a:off x="4167" y="716"/>
              <a:ext cx="47" cy="47"/>
              <a:chOff x="495" y="716"/>
              <a:chExt cx="47" cy="47"/>
            </a:xfrm>
          </p:grpSpPr>
          <p:sp>
            <p:nvSpPr>
              <p:cNvPr id="61513" name="Rectangle 3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61514" name="Oval 3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69" name="Text Box 35"/>
            <p:cNvSpPr txBox="1">
              <a:spLocks noChangeArrowheads="1"/>
            </p:cNvSpPr>
            <p:nvPr/>
          </p:nvSpPr>
          <p:spPr bwMode="auto">
            <a:xfrm flipH="1">
              <a:off x="4179"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nvGrpSpPr>
            <p:cNvPr id="61470" name="Group 36"/>
            <p:cNvGrpSpPr>
              <a:grpSpLocks/>
            </p:cNvGrpSpPr>
            <p:nvPr/>
          </p:nvGrpSpPr>
          <p:grpSpPr bwMode="auto">
            <a:xfrm flipH="1">
              <a:off x="4477" y="448"/>
              <a:ext cx="47" cy="47"/>
              <a:chOff x="495" y="716"/>
              <a:chExt cx="47" cy="47"/>
            </a:xfrm>
          </p:grpSpPr>
          <p:sp>
            <p:nvSpPr>
              <p:cNvPr id="61511" name="Rectangle 3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61512" name="Oval 3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71" name="Text Box 39"/>
            <p:cNvSpPr txBox="1">
              <a:spLocks noChangeArrowheads="1"/>
            </p:cNvSpPr>
            <p:nvPr/>
          </p:nvSpPr>
          <p:spPr bwMode="auto">
            <a:xfrm flipH="1">
              <a:off x="448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61472" name="Group 40"/>
            <p:cNvGrpSpPr>
              <a:grpSpLocks/>
            </p:cNvGrpSpPr>
            <p:nvPr/>
          </p:nvGrpSpPr>
          <p:grpSpPr bwMode="auto">
            <a:xfrm flipH="1">
              <a:off x="4939" y="1051"/>
              <a:ext cx="47" cy="47"/>
              <a:chOff x="495" y="716"/>
              <a:chExt cx="47" cy="47"/>
            </a:xfrm>
          </p:grpSpPr>
          <p:sp>
            <p:nvSpPr>
              <p:cNvPr id="61509" name="Rectangle 4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61510" name="Oval 4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73" name="Text Box 43"/>
            <p:cNvSpPr txBox="1">
              <a:spLocks noChangeArrowheads="1"/>
            </p:cNvSpPr>
            <p:nvPr/>
          </p:nvSpPr>
          <p:spPr bwMode="auto">
            <a:xfrm flipH="1">
              <a:off x="4955"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61474" name="Group 44"/>
            <p:cNvGrpSpPr>
              <a:grpSpLocks/>
            </p:cNvGrpSpPr>
            <p:nvPr/>
          </p:nvGrpSpPr>
          <p:grpSpPr bwMode="auto">
            <a:xfrm flipH="1">
              <a:off x="4112" y="1051"/>
              <a:ext cx="47" cy="47"/>
              <a:chOff x="495" y="716"/>
              <a:chExt cx="47" cy="47"/>
            </a:xfrm>
          </p:grpSpPr>
          <p:sp>
            <p:nvSpPr>
              <p:cNvPr id="61507" name="Rectangle 4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61508" name="Oval 4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75" name="Text Box 47"/>
            <p:cNvSpPr txBox="1">
              <a:spLocks noChangeArrowheads="1"/>
            </p:cNvSpPr>
            <p:nvPr/>
          </p:nvSpPr>
          <p:spPr bwMode="auto">
            <a:xfrm flipH="1">
              <a:off x="4120"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61476" name="Group 48"/>
            <p:cNvGrpSpPr>
              <a:grpSpLocks/>
            </p:cNvGrpSpPr>
            <p:nvPr/>
          </p:nvGrpSpPr>
          <p:grpSpPr bwMode="auto">
            <a:xfrm flipH="1">
              <a:off x="4406" y="1921"/>
              <a:ext cx="47" cy="47"/>
              <a:chOff x="495" y="716"/>
              <a:chExt cx="47" cy="47"/>
            </a:xfrm>
          </p:grpSpPr>
          <p:sp>
            <p:nvSpPr>
              <p:cNvPr id="61505" name="Rectangle 4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61506" name="Oval 5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77" name="Text Box 51"/>
            <p:cNvSpPr txBox="1">
              <a:spLocks noChangeArrowheads="1"/>
            </p:cNvSpPr>
            <p:nvPr/>
          </p:nvSpPr>
          <p:spPr bwMode="auto">
            <a:xfrm flipH="1">
              <a:off x="4420"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61478" name="Group 52"/>
            <p:cNvGrpSpPr>
              <a:grpSpLocks/>
            </p:cNvGrpSpPr>
            <p:nvPr/>
          </p:nvGrpSpPr>
          <p:grpSpPr bwMode="auto">
            <a:xfrm flipH="1">
              <a:off x="3272" y="1056"/>
              <a:ext cx="47" cy="47"/>
              <a:chOff x="495" y="716"/>
              <a:chExt cx="47" cy="47"/>
            </a:xfrm>
          </p:grpSpPr>
          <p:sp>
            <p:nvSpPr>
              <p:cNvPr id="61503" name="Rectangle 5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61504" name="Oval 5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79" name="Text Box 55"/>
            <p:cNvSpPr txBox="1">
              <a:spLocks noChangeArrowheads="1"/>
            </p:cNvSpPr>
            <p:nvPr/>
          </p:nvSpPr>
          <p:spPr bwMode="auto">
            <a:xfrm flipH="1">
              <a:off x="3284"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61480" name="Text Box 56"/>
            <p:cNvSpPr txBox="1">
              <a:spLocks noChangeArrowheads="1"/>
            </p:cNvSpPr>
            <p:nvPr/>
          </p:nvSpPr>
          <p:spPr bwMode="auto">
            <a:xfrm flipH="1">
              <a:off x="3132"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61481" name="Text Box 57"/>
            <p:cNvSpPr txBox="1">
              <a:spLocks noChangeArrowheads="1"/>
            </p:cNvSpPr>
            <p:nvPr/>
          </p:nvSpPr>
          <p:spPr bwMode="auto">
            <a:xfrm flipH="1">
              <a:off x="3033"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61482" name="Group 58"/>
            <p:cNvGrpSpPr>
              <a:grpSpLocks/>
            </p:cNvGrpSpPr>
            <p:nvPr/>
          </p:nvGrpSpPr>
          <p:grpSpPr bwMode="auto">
            <a:xfrm flipH="1">
              <a:off x="3191" y="1927"/>
              <a:ext cx="47" cy="47"/>
              <a:chOff x="495" y="716"/>
              <a:chExt cx="47" cy="47"/>
            </a:xfrm>
          </p:grpSpPr>
          <p:sp>
            <p:nvSpPr>
              <p:cNvPr id="61501" name="Rectangle 5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61502" name="Oval 6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83" name="Text Box 61"/>
            <p:cNvSpPr txBox="1">
              <a:spLocks noChangeArrowheads="1"/>
            </p:cNvSpPr>
            <p:nvPr/>
          </p:nvSpPr>
          <p:spPr bwMode="auto">
            <a:xfrm flipH="1">
              <a:off x="3203"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61484" name="Group 62"/>
            <p:cNvGrpSpPr>
              <a:grpSpLocks/>
            </p:cNvGrpSpPr>
            <p:nvPr/>
          </p:nvGrpSpPr>
          <p:grpSpPr bwMode="auto">
            <a:xfrm flipH="1">
              <a:off x="3161" y="2642"/>
              <a:ext cx="47" cy="47"/>
              <a:chOff x="495" y="716"/>
              <a:chExt cx="47" cy="47"/>
            </a:xfrm>
          </p:grpSpPr>
          <p:sp>
            <p:nvSpPr>
              <p:cNvPr id="61499" name="Rectangle 6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61500" name="Oval 6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85" name="Text Box 65"/>
            <p:cNvSpPr txBox="1">
              <a:spLocks noChangeArrowheads="1"/>
            </p:cNvSpPr>
            <p:nvPr/>
          </p:nvSpPr>
          <p:spPr bwMode="auto">
            <a:xfrm flipH="1">
              <a:off x="3165"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61486" name="Group 66"/>
            <p:cNvGrpSpPr>
              <a:grpSpLocks/>
            </p:cNvGrpSpPr>
            <p:nvPr/>
          </p:nvGrpSpPr>
          <p:grpSpPr bwMode="auto">
            <a:xfrm flipH="1">
              <a:off x="4809" y="2626"/>
              <a:ext cx="47" cy="47"/>
              <a:chOff x="495" y="716"/>
              <a:chExt cx="47" cy="47"/>
            </a:xfrm>
          </p:grpSpPr>
          <p:sp>
            <p:nvSpPr>
              <p:cNvPr id="61497" name="Rectangle 6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61498" name="Oval 6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87" name="Text Box 69"/>
            <p:cNvSpPr txBox="1">
              <a:spLocks noChangeArrowheads="1"/>
            </p:cNvSpPr>
            <p:nvPr/>
          </p:nvSpPr>
          <p:spPr bwMode="auto">
            <a:xfrm flipH="1">
              <a:off x="4813"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61488" name="Group 70"/>
            <p:cNvGrpSpPr>
              <a:grpSpLocks/>
            </p:cNvGrpSpPr>
            <p:nvPr/>
          </p:nvGrpSpPr>
          <p:grpSpPr bwMode="auto">
            <a:xfrm flipH="1">
              <a:off x="4028" y="2626"/>
              <a:ext cx="47" cy="47"/>
              <a:chOff x="495" y="716"/>
              <a:chExt cx="47" cy="47"/>
            </a:xfrm>
          </p:grpSpPr>
          <p:sp>
            <p:nvSpPr>
              <p:cNvPr id="61495" name="Rectangle 7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61496" name="Oval 7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89" name="Text Box 73"/>
            <p:cNvSpPr txBox="1">
              <a:spLocks noChangeArrowheads="1"/>
            </p:cNvSpPr>
            <p:nvPr/>
          </p:nvSpPr>
          <p:spPr bwMode="auto">
            <a:xfrm flipH="1">
              <a:off x="4032"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61490" name="Group 74"/>
            <p:cNvGrpSpPr>
              <a:grpSpLocks/>
            </p:cNvGrpSpPr>
            <p:nvPr/>
          </p:nvGrpSpPr>
          <p:grpSpPr bwMode="auto">
            <a:xfrm flipH="1">
              <a:off x="4167" y="3415"/>
              <a:ext cx="47" cy="47"/>
              <a:chOff x="495" y="716"/>
              <a:chExt cx="47" cy="47"/>
            </a:xfrm>
          </p:grpSpPr>
          <p:sp>
            <p:nvSpPr>
              <p:cNvPr id="61493" name="Rectangle 7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61494" name="Oval 7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1491" name="Text Box 77"/>
            <p:cNvSpPr txBox="1">
              <a:spLocks noChangeArrowheads="1"/>
            </p:cNvSpPr>
            <p:nvPr/>
          </p:nvSpPr>
          <p:spPr bwMode="auto">
            <a:xfrm flipH="1">
              <a:off x="4179"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61492" name="AutoShape 78"/>
            <p:cNvSpPr>
              <a:spLocks noChangeArrowheads="1"/>
            </p:cNvSpPr>
            <p:nvPr/>
          </p:nvSpPr>
          <p:spPr bwMode="auto">
            <a:xfrm flipV="1">
              <a:off x="467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pic>
        <p:nvPicPr>
          <p:cNvPr id="61445" name="Picture 7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pPr eaLnBrk="1" hangingPunct="1"/>
            <a:r>
              <a:rPr lang="en-US" altLang="en-US" smtClean="0"/>
              <a:t>Presentation Checks</a:t>
            </a:r>
          </a:p>
        </p:txBody>
      </p:sp>
      <p:sp>
        <p:nvSpPr>
          <p:cNvPr id="62469" name="Rectangle 5"/>
          <p:cNvSpPr>
            <a:spLocks noGrp="1" noChangeArrowheads="1"/>
          </p:cNvSpPr>
          <p:nvPr>
            <p:ph idx="1"/>
          </p:nvPr>
        </p:nvSpPr>
        <p:spPr/>
        <p:txBody>
          <a:bodyPr>
            <a:normAutofit lnSpcReduction="10000"/>
          </a:bodyPr>
          <a:lstStyle/>
          <a:p>
            <a:pPr eaLnBrk="1" hangingPunct="1"/>
            <a:r>
              <a:rPr lang="en-US" altLang="en-US" smtClean="0"/>
              <a:t>Is the Comparison Table large enough to see from the back of the classroom?</a:t>
            </a:r>
          </a:p>
          <a:p>
            <a:pPr eaLnBrk="1" hangingPunct="1"/>
            <a:endParaRPr lang="en-US" altLang="en-US" smtClean="0"/>
          </a:p>
          <a:p>
            <a:pPr eaLnBrk="1" hangingPunct="1"/>
            <a:r>
              <a:rPr lang="en-US" altLang="en-US" smtClean="0"/>
              <a:t>Are all the words legible?</a:t>
            </a:r>
          </a:p>
          <a:p>
            <a:pPr eaLnBrk="1" hangingPunct="1"/>
            <a:endParaRPr lang="en-US" altLang="en-US" smtClean="0"/>
          </a:p>
          <a:p>
            <a:pPr eaLnBrk="1" hangingPunct="1"/>
            <a:r>
              <a:rPr lang="en-US" altLang="en-US" smtClean="0"/>
              <a:t>Are characteristics and categories presented in a parallel fashion, e.g., all sentences or all parallel phrases?</a:t>
            </a:r>
          </a:p>
        </p:txBody>
      </p:sp>
      <p:sp>
        <p:nvSpPr>
          <p:cNvPr id="6246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6246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FAF02B0-F115-4236-A90A-75822789F40B}" type="slidenum">
              <a:rPr lang="en-US" altLang="en-US" sz="1000" smtClean="0">
                <a:solidFill>
                  <a:schemeClr val="accent2"/>
                </a:solidFill>
              </a:rPr>
              <a:pPr>
                <a:spcBef>
                  <a:spcPct val="0"/>
                </a:spcBef>
                <a:buFontTx/>
                <a:buNone/>
              </a:pPr>
              <a:t>57</a:t>
            </a:fld>
            <a:endParaRPr lang="en-US" altLang="en-US" sz="1000" smtClean="0">
              <a:solidFill>
                <a:schemeClr val="accent2"/>
              </a:solidFill>
            </a:endParaRPr>
          </a:p>
        </p:txBody>
      </p:sp>
      <p:pic>
        <p:nvPicPr>
          <p:cNvPr id="6247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altLang="en-US" smtClean="0"/>
              <a:t>Presentation Checks</a:t>
            </a:r>
          </a:p>
        </p:txBody>
      </p:sp>
      <p:sp>
        <p:nvSpPr>
          <p:cNvPr id="63493" name="Rectangle 3"/>
          <p:cNvSpPr>
            <a:spLocks noGrp="1" noChangeArrowheads="1"/>
          </p:cNvSpPr>
          <p:nvPr>
            <p:ph idx="1"/>
          </p:nvPr>
        </p:nvSpPr>
        <p:spPr/>
        <p:txBody>
          <a:bodyPr/>
          <a:lstStyle/>
          <a:p>
            <a:pPr eaLnBrk="1" hangingPunct="1">
              <a:lnSpc>
                <a:spcPct val="90000"/>
              </a:lnSpc>
            </a:pPr>
            <a:r>
              <a:rPr lang="en-US" altLang="en-US" smtClean="0"/>
              <a:t>If phrases are used, is there a common stem so students can reconstruct the meaning on their own?</a:t>
            </a:r>
          </a:p>
          <a:p>
            <a:pPr eaLnBrk="1" hangingPunct="1">
              <a:lnSpc>
                <a:spcPct val="90000"/>
              </a:lnSpc>
            </a:pPr>
            <a:endParaRPr lang="en-US" altLang="en-US" smtClean="0"/>
          </a:p>
          <a:p>
            <a:pPr eaLnBrk="1" hangingPunct="1">
              <a:lnSpc>
                <a:spcPct val="90000"/>
              </a:lnSpc>
            </a:pPr>
            <a:r>
              <a:rPr lang="en-US" altLang="en-US" smtClean="0"/>
              <a:t>Have students been cued to take notes on the Comparison Table?</a:t>
            </a:r>
          </a:p>
          <a:p>
            <a:pPr eaLnBrk="1" hangingPunct="1">
              <a:lnSpc>
                <a:spcPct val="90000"/>
              </a:lnSpc>
            </a:pPr>
            <a:endParaRPr lang="en-US" altLang="en-US" smtClean="0"/>
          </a:p>
          <a:p>
            <a:pPr eaLnBrk="1" hangingPunct="1">
              <a:lnSpc>
                <a:spcPct val="90000"/>
              </a:lnSpc>
            </a:pPr>
            <a:r>
              <a:rPr lang="en-US" altLang="en-US" smtClean="0"/>
              <a:t>Do students understand each part of the Comparison Table?</a:t>
            </a:r>
          </a:p>
        </p:txBody>
      </p:sp>
      <p:sp>
        <p:nvSpPr>
          <p:cNvPr id="63491"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63490"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0970726-C05A-4E3E-AD9B-D4A39E8CDF9A}" type="slidenum">
              <a:rPr lang="en-US" altLang="en-US" sz="1000" smtClean="0">
                <a:solidFill>
                  <a:schemeClr val="accent2"/>
                </a:solidFill>
              </a:rPr>
              <a:pPr>
                <a:spcBef>
                  <a:spcPct val="0"/>
                </a:spcBef>
                <a:buFontTx/>
                <a:buNone/>
              </a:pPr>
              <a:t>58</a:t>
            </a:fld>
            <a:endParaRPr lang="en-US" altLang="en-US" sz="1000" smtClean="0">
              <a:solidFill>
                <a:schemeClr val="accent2"/>
              </a:solidFill>
            </a:endParaRPr>
          </a:p>
        </p:txBody>
      </p:sp>
      <p:pic>
        <p:nvPicPr>
          <p:cNvPr id="6349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altLang="en-US" smtClean="0"/>
              <a:t>Presentation Checks</a:t>
            </a:r>
          </a:p>
        </p:txBody>
      </p:sp>
      <p:sp>
        <p:nvSpPr>
          <p:cNvPr id="64517" name="Rectangle 3"/>
          <p:cNvSpPr>
            <a:spLocks noGrp="1" noChangeArrowheads="1"/>
          </p:cNvSpPr>
          <p:nvPr>
            <p:ph idx="1"/>
          </p:nvPr>
        </p:nvSpPr>
        <p:spPr/>
        <p:txBody>
          <a:bodyPr/>
          <a:lstStyle/>
          <a:p>
            <a:pPr eaLnBrk="1" hangingPunct="1"/>
            <a:r>
              <a:rPr lang="en-US" altLang="en-US" smtClean="0"/>
              <a:t>Have you checked student understanding of the higher-order categories on the Comparison Table?</a:t>
            </a:r>
          </a:p>
          <a:p>
            <a:pPr eaLnBrk="1" hangingPunct="1"/>
            <a:endParaRPr lang="en-US" altLang="en-US" smtClean="0"/>
          </a:p>
          <a:p>
            <a:pPr eaLnBrk="1" hangingPunct="1"/>
            <a:r>
              <a:rPr lang="en-US" altLang="en-US" smtClean="0"/>
              <a:t>Have you checked for student understanding of the process involved in developing the Comparison Table?</a:t>
            </a:r>
          </a:p>
        </p:txBody>
      </p:sp>
      <p:sp>
        <p:nvSpPr>
          <p:cNvPr id="6451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6451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C0E2F73-435B-4BBA-84B9-E6650E62AC34}" type="slidenum">
              <a:rPr lang="en-US" altLang="en-US" sz="1000" smtClean="0">
                <a:solidFill>
                  <a:schemeClr val="accent2"/>
                </a:solidFill>
              </a:rPr>
              <a:pPr>
                <a:spcBef>
                  <a:spcPct val="0"/>
                </a:spcBef>
                <a:buFontTx/>
                <a:buNone/>
              </a:pPr>
              <a:t>59</a:t>
            </a:fld>
            <a:endParaRPr lang="en-US" altLang="en-US" sz="1000" smtClean="0">
              <a:solidFill>
                <a:schemeClr val="accent2"/>
              </a:solidFill>
            </a:endParaRPr>
          </a:p>
        </p:txBody>
      </p:sp>
      <p:pic>
        <p:nvPicPr>
          <p:cNvPr id="645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p:txBody>
          <a:bodyPr>
            <a:normAutofit fontScale="90000"/>
          </a:bodyPr>
          <a:lstStyle/>
          <a:p>
            <a:pPr eaLnBrk="1" hangingPunct="1"/>
            <a:r>
              <a:rPr lang="en-US" altLang="en-US" smtClean="0"/>
              <a:t>Guidebooks in the </a:t>
            </a:r>
            <a:br>
              <a:rPr lang="en-US" altLang="en-US" smtClean="0"/>
            </a:br>
            <a:r>
              <a:rPr lang="en-US" altLang="en-US" smtClean="0"/>
              <a:t>Content Enhancement Series </a:t>
            </a:r>
          </a:p>
        </p:txBody>
      </p:sp>
      <p:sp>
        <p:nvSpPr>
          <p:cNvPr id="15365" name="Rectangle 1030"/>
          <p:cNvSpPr>
            <a:spLocks noGrp="1" noChangeArrowheads="1"/>
          </p:cNvSpPr>
          <p:nvPr>
            <p:ph idx="1"/>
          </p:nvPr>
        </p:nvSpPr>
        <p:spPr>
          <a:noFill/>
        </p:spPr>
        <p:txBody>
          <a:bodyPr/>
          <a:lstStyle/>
          <a:p>
            <a:pPr eaLnBrk="1" hangingPunct="1"/>
            <a:r>
              <a:rPr lang="en-US" altLang="en-US" smtClean="0">
                <a:solidFill>
                  <a:srgbClr val="000000"/>
                </a:solidFill>
              </a:rPr>
              <a:t>Routines for teaching concepts</a:t>
            </a:r>
          </a:p>
          <a:p>
            <a:pPr lvl="1" eaLnBrk="1" hangingPunct="1"/>
            <a:r>
              <a:rPr lang="en-US" altLang="en-US" smtClean="0">
                <a:solidFill>
                  <a:srgbClr val="000000"/>
                </a:solidFill>
              </a:rPr>
              <a:t>Concept Anchoring Routine</a:t>
            </a:r>
          </a:p>
          <a:p>
            <a:pPr lvl="1" eaLnBrk="1" hangingPunct="1"/>
            <a:r>
              <a:rPr lang="en-US" altLang="en-US" smtClean="0">
                <a:solidFill>
                  <a:srgbClr val="000000"/>
                </a:solidFill>
              </a:rPr>
              <a:t>Concept Comparison Routine</a:t>
            </a:r>
          </a:p>
          <a:p>
            <a:pPr lvl="1" eaLnBrk="1" hangingPunct="1"/>
            <a:r>
              <a:rPr lang="en-US" altLang="en-US" smtClean="0">
                <a:solidFill>
                  <a:srgbClr val="000000"/>
                </a:solidFill>
              </a:rPr>
              <a:t>Concept Mastery Routine</a:t>
            </a:r>
          </a:p>
        </p:txBody>
      </p:sp>
      <p:sp>
        <p:nvSpPr>
          <p:cNvPr id="15363"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5362"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8C95022-7FDC-413D-8634-3F3127E77DC6}" type="slidenum">
              <a:rPr lang="en-US" altLang="en-US" sz="1000" smtClean="0">
                <a:solidFill>
                  <a:schemeClr val="accent2"/>
                </a:solidFill>
              </a:rPr>
              <a:pPr>
                <a:spcBef>
                  <a:spcPct val="0"/>
                </a:spcBef>
                <a:buFontTx/>
                <a:buNone/>
              </a:pPr>
              <a:t>6</a:t>
            </a:fld>
            <a:endParaRPr lang="en-US" altLang="en-US" sz="1000" smtClean="0">
              <a:solidFill>
                <a:schemeClr val="accent2"/>
              </a:solidFill>
            </a:endParaRPr>
          </a:p>
        </p:txBody>
      </p:sp>
      <p:pic>
        <p:nvPicPr>
          <p:cNvPr id="1536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en-US" altLang="en-US" smtClean="0"/>
              <a:t>Presentation Checks</a:t>
            </a:r>
          </a:p>
        </p:txBody>
      </p:sp>
      <p:sp>
        <p:nvSpPr>
          <p:cNvPr id="65541" name="Rectangle 3"/>
          <p:cNvSpPr>
            <a:spLocks noGrp="1" noChangeArrowheads="1"/>
          </p:cNvSpPr>
          <p:nvPr>
            <p:ph idx="1"/>
          </p:nvPr>
        </p:nvSpPr>
        <p:spPr/>
        <p:txBody>
          <a:bodyPr/>
          <a:lstStyle/>
          <a:p>
            <a:pPr eaLnBrk="1" hangingPunct="1"/>
            <a:r>
              <a:rPr lang="en-US" altLang="en-US" smtClean="0"/>
              <a:t>Have you made sure students know how to demonstrate understanding of the comparisons?</a:t>
            </a:r>
          </a:p>
          <a:p>
            <a:pPr eaLnBrk="1" hangingPunct="1"/>
            <a:endParaRPr lang="en-US" altLang="en-US" smtClean="0"/>
          </a:p>
          <a:p>
            <a:pPr eaLnBrk="1" hangingPunct="1"/>
            <a:r>
              <a:rPr lang="en-US" altLang="en-US" smtClean="0"/>
              <a:t>Have you checked for student understanding of the extensions?</a:t>
            </a:r>
          </a:p>
        </p:txBody>
      </p:sp>
      <p:sp>
        <p:nvSpPr>
          <p:cNvPr id="65539"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65538"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567AFBF-60FD-4198-B6FE-E82B0473908E}" type="slidenum">
              <a:rPr lang="en-US" altLang="en-US" sz="1000" smtClean="0">
                <a:solidFill>
                  <a:schemeClr val="accent2"/>
                </a:solidFill>
              </a:rPr>
              <a:pPr>
                <a:spcBef>
                  <a:spcPct val="0"/>
                </a:spcBef>
                <a:buFontTx/>
                <a:buNone/>
              </a:pPr>
              <a:t>60</a:t>
            </a:fld>
            <a:endParaRPr lang="en-US" altLang="en-US" sz="1000" smtClean="0">
              <a:solidFill>
                <a:schemeClr val="accent2"/>
              </a:solidFill>
            </a:endParaRPr>
          </a:p>
        </p:txBody>
      </p:sp>
      <p:pic>
        <p:nvPicPr>
          <p:cNvPr id="6554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r>
              <a:rPr lang="en-US" altLang="en-US" smtClean="0"/>
              <a:t>Win!</a:t>
            </a:r>
          </a:p>
        </p:txBody>
      </p:sp>
      <p:sp>
        <p:nvSpPr>
          <p:cNvPr id="66565" name="Rectangle 5"/>
          <p:cNvSpPr>
            <a:spLocks noGrp="1" noChangeArrowheads="1"/>
          </p:cNvSpPr>
          <p:nvPr>
            <p:ph idx="1"/>
          </p:nvPr>
        </p:nvSpPr>
        <p:spPr/>
        <p:txBody>
          <a:bodyPr>
            <a:normAutofit fontScale="92500" lnSpcReduction="10000"/>
          </a:bodyPr>
          <a:lstStyle/>
          <a:p>
            <a:pPr eaLnBrk="1" hangingPunct="1">
              <a:buFontTx/>
              <a:buNone/>
            </a:pPr>
            <a:r>
              <a:rPr lang="en-US" altLang="en-US" smtClean="0"/>
              <a:t>STUDENTS WIN!</a:t>
            </a:r>
          </a:p>
          <a:p>
            <a:pPr eaLnBrk="1" hangingPunct="1"/>
            <a:r>
              <a:rPr lang="en-US" altLang="en-US" smtClean="0"/>
              <a:t>Check whether students are learning what they are supposed to be learning.</a:t>
            </a:r>
          </a:p>
          <a:p>
            <a:pPr eaLnBrk="1" hangingPunct="1"/>
            <a:endParaRPr lang="en-US" altLang="en-US" sz="2000" smtClean="0"/>
          </a:p>
          <a:p>
            <a:pPr eaLnBrk="1" hangingPunct="1"/>
            <a:r>
              <a:rPr lang="en-US" altLang="en-US" smtClean="0"/>
              <a:t>Check whether students are personally satisfied with what and how they are learning.</a:t>
            </a:r>
          </a:p>
          <a:p>
            <a:pPr eaLnBrk="1" hangingPunct="1"/>
            <a:endParaRPr lang="en-US" altLang="en-US" sz="2000" smtClean="0"/>
          </a:p>
          <a:p>
            <a:pPr eaLnBrk="1" hangingPunct="1"/>
            <a:r>
              <a:rPr lang="en-US" altLang="en-US" smtClean="0"/>
              <a:t>Check whether students’ grades reflect how much they have learned.</a:t>
            </a:r>
          </a:p>
        </p:txBody>
      </p:sp>
      <p:sp>
        <p:nvSpPr>
          <p:cNvPr id="66563"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66562"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3C344B9-089E-4AA6-A3BE-14ECB8D88626}" type="slidenum">
              <a:rPr lang="en-US" altLang="en-US" sz="1000" smtClean="0">
                <a:solidFill>
                  <a:schemeClr val="accent2"/>
                </a:solidFill>
              </a:rPr>
              <a:pPr>
                <a:spcBef>
                  <a:spcPct val="0"/>
                </a:spcBef>
                <a:buFontTx/>
                <a:buNone/>
              </a:pPr>
              <a:t>61</a:t>
            </a:fld>
            <a:endParaRPr lang="en-US" altLang="en-US" sz="1000" smtClean="0">
              <a:solidFill>
                <a:schemeClr val="accent2"/>
              </a:solidFill>
            </a:endParaRPr>
          </a:p>
        </p:txBody>
      </p:sp>
      <p:pic>
        <p:nvPicPr>
          <p:cNvPr id="6656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pPr eaLnBrk="1" hangingPunct="1"/>
            <a:r>
              <a:rPr lang="en-US" altLang="en-US" smtClean="0"/>
              <a:t>Win!</a:t>
            </a:r>
          </a:p>
        </p:txBody>
      </p:sp>
      <p:sp>
        <p:nvSpPr>
          <p:cNvPr id="67589" name="Rectangle 5"/>
          <p:cNvSpPr>
            <a:spLocks noGrp="1" noChangeArrowheads="1"/>
          </p:cNvSpPr>
          <p:nvPr>
            <p:ph idx="1"/>
          </p:nvPr>
        </p:nvSpPr>
        <p:spPr/>
        <p:txBody>
          <a:bodyPr>
            <a:normAutofit fontScale="85000" lnSpcReduction="20000"/>
          </a:bodyPr>
          <a:lstStyle/>
          <a:p>
            <a:pPr eaLnBrk="1" hangingPunct="1">
              <a:lnSpc>
                <a:spcPct val="120000"/>
              </a:lnSpc>
              <a:buFontTx/>
              <a:buNone/>
            </a:pPr>
            <a:r>
              <a:rPr lang="en-US" altLang="en-US" sz="2200" smtClean="0"/>
              <a:t>YOU WIN!</a:t>
            </a:r>
          </a:p>
          <a:p>
            <a:pPr eaLnBrk="1" hangingPunct="1">
              <a:lnSpc>
                <a:spcPct val="120000"/>
              </a:lnSpc>
            </a:pPr>
            <a:r>
              <a:rPr lang="en-US" altLang="en-US" sz="2200" smtClean="0"/>
              <a:t>Select a “growth target”</a:t>
            </a:r>
          </a:p>
          <a:p>
            <a:pPr eaLnBrk="1" hangingPunct="1">
              <a:lnSpc>
                <a:spcPct val="120000"/>
              </a:lnSpc>
            </a:pPr>
            <a:r>
              <a:rPr lang="en-US" altLang="en-US" sz="2200" smtClean="0"/>
              <a:t>Choose a way to learn</a:t>
            </a:r>
          </a:p>
          <a:p>
            <a:pPr eaLnBrk="1" hangingPunct="1">
              <a:lnSpc>
                <a:spcPct val="120000"/>
              </a:lnSpc>
            </a:pPr>
            <a:r>
              <a:rPr lang="en-US" altLang="en-US" sz="2200" smtClean="0"/>
              <a:t>Choose a support system</a:t>
            </a:r>
          </a:p>
          <a:p>
            <a:pPr eaLnBrk="1" hangingPunct="1">
              <a:lnSpc>
                <a:spcPct val="120000"/>
              </a:lnSpc>
            </a:pPr>
            <a:r>
              <a:rPr lang="en-US" altLang="en-US" sz="2200" smtClean="0"/>
              <a:t>Plan for confidence building</a:t>
            </a:r>
          </a:p>
          <a:p>
            <a:pPr eaLnBrk="1" hangingPunct="1">
              <a:lnSpc>
                <a:spcPct val="120000"/>
              </a:lnSpc>
            </a:pPr>
            <a:r>
              <a:rPr lang="en-US" altLang="en-US" sz="2200" smtClean="0"/>
              <a:t>Debug</a:t>
            </a:r>
          </a:p>
          <a:p>
            <a:pPr eaLnBrk="1" hangingPunct="1">
              <a:lnSpc>
                <a:spcPct val="120000"/>
              </a:lnSpc>
            </a:pPr>
            <a:r>
              <a:rPr lang="en-US" altLang="en-US" sz="2200" smtClean="0"/>
              <a:t>Maximize the challenge</a:t>
            </a:r>
          </a:p>
          <a:p>
            <a:pPr eaLnBrk="1" hangingPunct="1">
              <a:lnSpc>
                <a:spcPct val="120000"/>
              </a:lnSpc>
            </a:pPr>
            <a:r>
              <a:rPr lang="en-US" altLang="en-US" sz="2200" smtClean="0"/>
              <a:t>Take ownership of the routine  </a:t>
            </a:r>
          </a:p>
        </p:txBody>
      </p:sp>
      <p:sp>
        <p:nvSpPr>
          <p:cNvPr id="6758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6758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599DAB2-923B-4218-8E10-8C71BD20BB73}" type="slidenum">
              <a:rPr lang="en-US" altLang="en-US" sz="1000" smtClean="0">
                <a:solidFill>
                  <a:schemeClr val="accent2"/>
                </a:solidFill>
              </a:rPr>
              <a:pPr>
                <a:spcBef>
                  <a:spcPct val="0"/>
                </a:spcBef>
                <a:buFontTx/>
                <a:buNone/>
              </a:pPr>
              <a:t>62</a:t>
            </a:fld>
            <a:endParaRPr lang="en-US" altLang="en-US" sz="1000" smtClean="0">
              <a:solidFill>
                <a:schemeClr val="accent2"/>
              </a:solidFill>
            </a:endParaRPr>
          </a:p>
        </p:txBody>
      </p:sp>
      <p:pic>
        <p:nvPicPr>
          <p:cNvPr id="675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68610"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77EBA7C0-7A5F-4747-AD93-4A1EAF375AF3}" type="slidenum">
              <a:rPr lang="en-US" altLang="en-US" sz="1000" smtClean="0">
                <a:solidFill>
                  <a:schemeClr val="tx2"/>
                </a:solidFill>
                <a:latin typeface="Arial" panose="020B0604020202020204" pitchFamily="34" charset="0"/>
              </a:rPr>
              <a:pPr/>
              <a:t>63</a:t>
            </a:fld>
            <a:endParaRPr lang="en-US" altLang="en-US" sz="1000" smtClean="0">
              <a:solidFill>
                <a:schemeClr val="tx2"/>
              </a:solidFill>
              <a:latin typeface="Arial" panose="020B0604020202020204" pitchFamily="34" charset="0"/>
            </a:endParaRPr>
          </a:p>
        </p:txBody>
      </p:sp>
      <p:grpSp>
        <p:nvGrpSpPr>
          <p:cNvPr id="68612" name="Group 7"/>
          <p:cNvGrpSpPr>
            <a:grpSpLocks/>
          </p:cNvGrpSpPr>
          <p:nvPr/>
        </p:nvGrpSpPr>
        <p:grpSpPr bwMode="auto">
          <a:xfrm>
            <a:off x="2506663" y="120650"/>
            <a:ext cx="4130675" cy="5810250"/>
            <a:chOff x="264" y="76"/>
            <a:chExt cx="2602" cy="3660"/>
          </a:xfrm>
        </p:grpSpPr>
        <p:sp>
          <p:nvSpPr>
            <p:cNvPr id="68614" name="Line 8"/>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5" name="Rectangle 9"/>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16" name="AutoShape 10"/>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17" name="AutoShape 11"/>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18" name="AutoShape 12"/>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19" name="AutoShape 13"/>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0" name="Rectangle 14"/>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1" name="Line 15"/>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2" name="Rectangle 16"/>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3" name="Rectangle 17"/>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4" name="AutoShape 18"/>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5" name="AutoShape 19"/>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6" name="Rectangle 20"/>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7" name="Rectangle 21"/>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8" name="AutoShape 22"/>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29" name="Rectangle 23"/>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30" name="Line 24"/>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1" name="Rectangle 25"/>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8632" name="Text Box 26"/>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68633" name="Text Box 27"/>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68634" name="Group 28"/>
            <p:cNvGrpSpPr>
              <a:grpSpLocks/>
            </p:cNvGrpSpPr>
            <p:nvPr/>
          </p:nvGrpSpPr>
          <p:grpSpPr bwMode="auto">
            <a:xfrm>
              <a:off x="495" y="685"/>
              <a:ext cx="285" cy="116"/>
              <a:chOff x="495" y="685"/>
              <a:chExt cx="285" cy="116"/>
            </a:xfrm>
          </p:grpSpPr>
          <p:grpSp>
            <p:nvGrpSpPr>
              <p:cNvPr id="68683" name="Group 29"/>
              <p:cNvGrpSpPr>
                <a:grpSpLocks/>
              </p:cNvGrpSpPr>
              <p:nvPr/>
            </p:nvGrpSpPr>
            <p:grpSpPr bwMode="auto">
              <a:xfrm>
                <a:off x="495" y="716"/>
                <a:ext cx="47" cy="47"/>
                <a:chOff x="495" y="716"/>
                <a:chExt cx="47" cy="47"/>
              </a:xfrm>
            </p:grpSpPr>
            <p:sp>
              <p:nvSpPr>
                <p:cNvPr id="68685" name="Rectangle 3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68686" name="Oval 3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84" name="Text Box 32"/>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68635" name="Group 33"/>
            <p:cNvGrpSpPr>
              <a:grpSpLocks/>
            </p:cNvGrpSpPr>
            <p:nvPr/>
          </p:nvGrpSpPr>
          <p:grpSpPr bwMode="auto">
            <a:xfrm>
              <a:off x="1344" y="685"/>
              <a:ext cx="285" cy="116"/>
              <a:chOff x="495" y="685"/>
              <a:chExt cx="285" cy="116"/>
            </a:xfrm>
          </p:grpSpPr>
          <p:grpSp>
            <p:nvGrpSpPr>
              <p:cNvPr id="68679" name="Group 34"/>
              <p:cNvGrpSpPr>
                <a:grpSpLocks/>
              </p:cNvGrpSpPr>
              <p:nvPr/>
            </p:nvGrpSpPr>
            <p:grpSpPr bwMode="auto">
              <a:xfrm>
                <a:off x="495" y="716"/>
                <a:ext cx="47" cy="47"/>
                <a:chOff x="495" y="716"/>
                <a:chExt cx="47" cy="47"/>
              </a:xfrm>
            </p:grpSpPr>
            <p:sp>
              <p:nvSpPr>
                <p:cNvPr id="68681" name="Rectangle 3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68682" name="Oval 3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80" name="Text Box 37"/>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68636" name="Group 38"/>
            <p:cNvGrpSpPr>
              <a:grpSpLocks/>
            </p:cNvGrpSpPr>
            <p:nvPr/>
          </p:nvGrpSpPr>
          <p:grpSpPr bwMode="auto">
            <a:xfrm>
              <a:off x="890" y="448"/>
              <a:ext cx="47" cy="47"/>
              <a:chOff x="495" y="716"/>
              <a:chExt cx="47" cy="47"/>
            </a:xfrm>
          </p:grpSpPr>
          <p:sp>
            <p:nvSpPr>
              <p:cNvPr id="68677" name="Rectangle 3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68678" name="Oval 4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37" name="Text Box 41"/>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68638" name="Group 42"/>
            <p:cNvGrpSpPr>
              <a:grpSpLocks/>
            </p:cNvGrpSpPr>
            <p:nvPr/>
          </p:nvGrpSpPr>
          <p:grpSpPr bwMode="auto">
            <a:xfrm>
              <a:off x="452" y="1051"/>
              <a:ext cx="47" cy="47"/>
              <a:chOff x="495" y="716"/>
              <a:chExt cx="47" cy="47"/>
            </a:xfrm>
          </p:grpSpPr>
          <p:sp>
            <p:nvSpPr>
              <p:cNvPr id="68675" name="Rectangle 4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68676" name="Oval 4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39" name="Text Box 45"/>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68640" name="Group 46"/>
            <p:cNvGrpSpPr>
              <a:grpSpLocks/>
            </p:cNvGrpSpPr>
            <p:nvPr/>
          </p:nvGrpSpPr>
          <p:grpSpPr bwMode="auto">
            <a:xfrm>
              <a:off x="1287" y="1051"/>
              <a:ext cx="47" cy="47"/>
              <a:chOff x="495" y="716"/>
              <a:chExt cx="47" cy="47"/>
            </a:xfrm>
          </p:grpSpPr>
          <p:sp>
            <p:nvSpPr>
              <p:cNvPr id="68673" name="Rectangle 4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68674" name="Oval 4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41" name="Text Box 49"/>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68642" name="Group 50"/>
            <p:cNvGrpSpPr>
              <a:grpSpLocks/>
            </p:cNvGrpSpPr>
            <p:nvPr/>
          </p:nvGrpSpPr>
          <p:grpSpPr bwMode="auto">
            <a:xfrm>
              <a:off x="881" y="1921"/>
              <a:ext cx="47" cy="47"/>
              <a:chOff x="495" y="716"/>
              <a:chExt cx="47" cy="47"/>
            </a:xfrm>
          </p:grpSpPr>
          <p:sp>
            <p:nvSpPr>
              <p:cNvPr id="68671" name="Rectangle 5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68672" name="Oval 5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43" name="Text Box 53"/>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68644" name="Group 54"/>
            <p:cNvGrpSpPr>
              <a:grpSpLocks/>
            </p:cNvGrpSpPr>
            <p:nvPr/>
          </p:nvGrpSpPr>
          <p:grpSpPr bwMode="auto">
            <a:xfrm>
              <a:off x="2195" y="1056"/>
              <a:ext cx="47" cy="47"/>
              <a:chOff x="495" y="716"/>
              <a:chExt cx="47" cy="47"/>
            </a:xfrm>
          </p:grpSpPr>
          <p:sp>
            <p:nvSpPr>
              <p:cNvPr id="68669" name="Rectangle 5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68670" name="Oval 5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45" name="Text Box 57"/>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68646" name="Text Box 58"/>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68647" name="Text Box 59"/>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68648" name="Group 60"/>
            <p:cNvGrpSpPr>
              <a:grpSpLocks/>
            </p:cNvGrpSpPr>
            <p:nvPr/>
          </p:nvGrpSpPr>
          <p:grpSpPr bwMode="auto">
            <a:xfrm>
              <a:off x="2184" y="1927"/>
              <a:ext cx="47" cy="47"/>
              <a:chOff x="495" y="716"/>
              <a:chExt cx="47" cy="47"/>
            </a:xfrm>
          </p:grpSpPr>
          <p:sp>
            <p:nvSpPr>
              <p:cNvPr id="68667" name="Rectangle 6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68668" name="Oval 6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49" name="Text Box 63"/>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68650" name="Group 64"/>
            <p:cNvGrpSpPr>
              <a:grpSpLocks/>
            </p:cNvGrpSpPr>
            <p:nvPr/>
          </p:nvGrpSpPr>
          <p:grpSpPr bwMode="auto">
            <a:xfrm>
              <a:off x="2178" y="2642"/>
              <a:ext cx="47" cy="47"/>
              <a:chOff x="495" y="716"/>
              <a:chExt cx="47" cy="47"/>
            </a:xfrm>
          </p:grpSpPr>
          <p:sp>
            <p:nvSpPr>
              <p:cNvPr id="68665" name="Rectangle 6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68666" name="Oval 6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51" name="Text Box 67"/>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68652" name="Group 68"/>
            <p:cNvGrpSpPr>
              <a:grpSpLocks/>
            </p:cNvGrpSpPr>
            <p:nvPr/>
          </p:nvGrpSpPr>
          <p:grpSpPr bwMode="auto">
            <a:xfrm>
              <a:off x="446" y="2626"/>
              <a:ext cx="47" cy="47"/>
              <a:chOff x="495" y="716"/>
              <a:chExt cx="47" cy="47"/>
            </a:xfrm>
          </p:grpSpPr>
          <p:sp>
            <p:nvSpPr>
              <p:cNvPr id="68663" name="Rectangle 6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68664" name="Oval 7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53" name="Text Box 71"/>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68654" name="Group 72"/>
            <p:cNvGrpSpPr>
              <a:grpSpLocks/>
            </p:cNvGrpSpPr>
            <p:nvPr/>
          </p:nvGrpSpPr>
          <p:grpSpPr bwMode="auto">
            <a:xfrm>
              <a:off x="1227" y="2626"/>
              <a:ext cx="47" cy="47"/>
              <a:chOff x="495" y="716"/>
              <a:chExt cx="47" cy="47"/>
            </a:xfrm>
          </p:grpSpPr>
          <p:sp>
            <p:nvSpPr>
              <p:cNvPr id="68661" name="Rectangle 7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68662" name="Oval 7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55" name="Text Box 75"/>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68656" name="Group 76"/>
            <p:cNvGrpSpPr>
              <a:grpSpLocks/>
            </p:cNvGrpSpPr>
            <p:nvPr/>
          </p:nvGrpSpPr>
          <p:grpSpPr bwMode="auto">
            <a:xfrm>
              <a:off x="1380" y="3415"/>
              <a:ext cx="47" cy="47"/>
              <a:chOff x="495" y="716"/>
              <a:chExt cx="47" cy="47"/>
            </a:xfrm>
          </p:grpSpPr>
          <p:sp>
            <p:nvSpPr>
              <p:cNvPr id="68659" name="Rectangle 7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68660" name="Oval 7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8657" name="Text Box 79"/>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68658" name="AutoShape 80"/>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pic>
        <p:nvPicPr>
          <p:cNvPr id="68613" name="Picture 7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69634"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80274AC9-A4E0-45C7-8B2A-E3AC60B4D467}" type="slidenum">
              <a:rPr lang="en-US" altLang="en-US" sz="1000" smtClean="0">
                <a:solidFill>
                  <a:schemeClr val="tx2"/>
                </a:solidFill>
                <a:latin typeface="Arial" panose="020B0604020202020204" pitchFamily="34" charset="0"/>
              </a:rPr>
              <a:pPr/>
              <a:t>64</a:t>
            </a:fld>
            <a:endParaRPr lang="en-US" altLang="en-US" sz="1000" smtClean="0">
              <a:solidFill>
                <a:schemeClr val="tx2"/>
              </a:solidFill>
              <a:latin typeface="Arial" panose="020B0604020202020204" pitchFamily="34" charset="0"/>
            </a:endParaRPr>
          </a:p>
        </p:txBody>
      </p:sp>
      <p:sp>
        <p:nvSpPr>
          <p:cNvPr id="69636" name="Rectangle 3"/>
          <p:cNvSpPr>
            <a:spLocks noChangeArrowheads="1"/>
          </p:cNvSpPr>
          <p:nvPr/>
        </p:nvSpPr>
        <p:spPr bwMode="auto">
          <a:xfrm>
            <a:off x="4432300" y="5951538"/>
            <a:ext cx="249238" cy="161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69637" name="Group 4"/>
          <p:cNvGrpSpPr>
            <a:grpSpLocks/>
          </p:cNvGrpSpPr>
          <p:nvPr/>
        </p:nvGrpSpPr>
        <p:grpSpPr bwMode="auto">
          <a:xfrm>
            <a:off x="2574925" y="241300"/>
            <a:ext cx="3989388" cy="5810250"/>
            <a:chOff x="3033" y="76"/>
            <a:chExt cx="2513" cy="3660"/>
          </a:xfrm>
        </p:grpSpPr>
        <p:sp>
          <p:nvSpPr>
            <p:cNvPr id="69639" name="Line 5"/>
            <p:cNvSpPr>
              <a:spLocks noChangeShapeType="1"/>
            </p:cNvSpPr>
            <p:nvPr/>
          </p:nvSpPr>
          <p:spPr bwMode="auto">
            <a:xfrm flipH="1">
              <a:off x="305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0" name="Rectangle 6"/>
            <p:cNvSpPr>
              <a:spLocks noChangeArrowheads="1"/>
            </p:cNvSpPr>
            <p:nvPr/>
          </p:nvSpPr>
          <p:spPr bwMode="auto">
            <a:xfrm flipH="1">
              <a:off x="3950"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1" name="AutoShape 7"/>
            <p:cNvSpPr>
              <a:spLocks noChangeArrowheads="1"/>
            </p:cNvSpPr>
            <p:nvPr/>
          </p:nvSpPr>
          <p:spPr bwMode="auto">
            <a:xfrm flipH="1">
              <a:off x="4774"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2" name="AutoShape 8"/>
            <p:cNvSpPr>
              <a:spLocks noChangeArrowheads="1"/>
            </p:cNvSpPr>
            <p:nvPr/>
          </p:nvSpPr>
          <p:spPr bwMode="auto">
            <a:xfrm flipH="1">
              <a:off x="3949"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3" name="AutoShape 9"/>
            <p:cNvSpPr>
              <a:spLocks noChangeArrowheads="1"/>
            </p:cNvSpPr>
            <p:nvPr/>
          </p:nvSpPr>
          <p:spPr bwMode="auto">
            <a:xfrm flipV="1">
              <a:off x="5118"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4" name="AutoShape 10"/>
            <p:cNvSpPr>
              <a:spLocks noChangeArrowheads="1"/>
            </p:cNvSpPr>
            <p:nvPr/>
          </p:nvSpPr>
          <p:spPr bwMode="auto">
            <a:xfrm flipV="1">
              <a:off x="4253"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5" name="Rectangle 11"/>
            <p:cNvSpPr>
              <a:spLocks noChangeArrowheads="1"/>
            </p:cNvSpPr>
            <p:nvPr/>
          </p:nvSpPr>
          <p:spPr bwMode="auto">
            <a:xfrm flipH="1">
              <a:off x="3942"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6" name="Line 12"/>
            <p:cNvSpPr>
              <a:spLocks noChangeShapeType="1"/>
            </p:cNvSpPr>
            <p:nvPr/>
          </p:nvSpPr>
          <p:spPr bwMode="auto">
            <a:xfrm flipH="1">
              <a:off x="4742"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7" name="Rectangle 13"/>
            <p:cNvSpPr>
              <a:spLocks noChangeArrowheads="1"/>
            </p:cNvSpPr>
            <p:nvPr/>
          </p:nvSpPr>
          <p:spPr bwMode="auto">
            <a:xfrm flipH="1">
              <a:off x="3074"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8" name="Rectangle 14"/>
            <p:cNvSpPr>
              <a:spLocks noChangeArrowheads="1"/>
            </p:cNvSpPr>
            <p:nvPr/>
          </p:nvSpPr>
          <p:spPr bwMode="auto">
            <a:xfrm flipH="1">
              <a:off x="3942"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49" name="AutoShape 15"/>
            <p:cNvSpPr>
              <a:spLocks noChangeArrowheads="1"/>
            </p:cNvSpPr>
            <p:nvPr/>
          </p:nvSpPr>
          <p:spPr bwMode="auto">
            <a:xfrm flipV="1">
              <a:off x="467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50" name="AutoShape 16"/>
            <p:cNvSpPr>
              <a:spLocks noChangeArrowheads="1"/>
            </p:cNvSpPr>
            <p:nvPr/>
          </p:nvSpPr>
          <p:spPr bwMode="auto">
            <a:xfrm rot="5400000" flipH="1" flipV="1">
              <a:off x="3834"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51" name="Rectangle 17"/>
            <p:cNvSpPr>
              <a:spLocks noChangeArrowheads="1"/>
            </p:cNvSpPr>
            <p:nvPr/>
          </p:nvSpPr>
          <p:spPr bwMode="auto">
            <a:xfrm flipH="1">
              <a:off x="3058"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52" name="Rectangle 18"/>
            <p:cNvSpPr>
              <a:spLocks noChangeArrowheads="1"/>
            </p:cNvSpPr>
            <p:nvPr/>
          </p:nvSpPr>
          <p:spPr bwMode="auto">
            <a:xfrm flipH="1">
              <a:off x="3058"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53" name="AutoShape 19"/>
            <p:cNvSpPr>
              <a:spLocks noChangeArrowheads="1"/>
            </p:cNvSpPr>
            <p:nvPr/>
          </p:nvSpPr>
          <p:spPr bwMode="auto">
            <a:xfrm rot="5400000" flipH="1" flipV="1">
              <a:off x="3834" y="28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54" name="Rectangle 20"/>
            <p:cNvSpPr>
              <a:spLocks noChangeArrowheads="1"/>
            </p:cNvSpPr>
            <p:nvPr/>
          </p:nvSpPr>
          <p:spPr bwMode="auto">
            <a:xfrm flipH="1">
              <a:off x="3942"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55" name="Line 21"/>
            <p:cNvSpPr>
              <a:spLocks noChangeShapeType="1"/>
            </p:cNvSpPr>
            <p:nvPr/>
          </p:nvSpPr>
          <p:spPr bwMode="auto">
            <a:xfrm flipH="1">
              <a:off x="4742"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6" name="Rectangle 22"/>
            <p:cNvSpPr>
              <a:spLocks noChangeArrowheads="1"/>
            </p:cNvSpPr>
            <p:nvPr/>
          </p:nvSpPr>
          <p:spPr bwMode="auto">
            <a:xfrm flipH="1">
              <a:off x="3058"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9657" name="Text Box 23"/>
            <p:cNvSpPr txBox="1">
              <a:spLocks noChangeArrowheads="1"/>
            </p:cNvSpPr>
            <p:nvPr/>
          </p:nvSpPr>
          <p:spPr bwMode="auto">
            <a:xfrm flipH="1">
              <a:off x="3567"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69658" name="Text Box 24"/>
            <p:cNvSpPr txBox="1">
              <a:spLocks noChangeArrowheads="1"/>
            </p:cNvSpPr>
            <p:nvPr/>
          </p:nvSpPr>
          <p:spPr bwMode="auto">
            <a:xfrm flipH="1">
              <a:off x="5000"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69659" name="Group 25"/>
            <p:cNvGrpSpPr>
              <a:grpSpLocks/>
            </p:cNvGrpSpPr>
            <p:nvPr/>
          </p:nvGrpSpPr>
          <p:grpSpPr bwMode="auto">
            <a:xfrm flipH="1">
              <a:off x="5024" y="716"/>
              <a:ext cx="47" cy="47"/>
              <a:chOff x="495" y="716"/>
              <a:chExt cx="47" cy="47"/>
            </a:xfrm>
          </p:grpSpPr>
          <p:sp>
            <p:nvSpPr>
              <p:cNvPr id="69708" name="Rectangle 2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69709" name="Oval 2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60" name="Text Box 28"/>
            <p:cNvSpPr txBox="1">
              <a:spLocks noChangeArrowheads="1"/>
            </p:cNvSpPr>
            <p:nvPr/>
          </p:nvSpPr>
          <p:spPr bwMode="auto">
            <a:xfrm flipH="1">
              <a:off x="5032"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nvGrpSpPr>
            <p:cNvPr id="69661" name="Group 29"/>
            <p:cNvGrpSpPr>
              <a:grpSpLocks/>
            </p:cNvGrpSpPr>
            <p:nvPr/>
          </p:nvGrpSpPr>
          <p:grpSpPr bwMode="auto">
            <a:xfrm flipH="1">
              <a:off x="4167" y="716"/>
              <a:ext cx="47" cy="47"/>
              <a:chOff x="495" y="716"/>
              <a:chExt cx="47" cy="47"/>
            </a:xfrm>
          </p:grpSpPr>
          <p:sp>
            <p:nvSpPr>
              <p:cNvPr id="69706" name="Rectangle 3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69707" name="Oval 3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62" name="Text Box 32"/>
            <p:cNvSpPr txBox="1">
              <a:spLocks noChangeArrowheads="1"/>
            </p:cNvSpPr>
            <p:nvPr/>
          </p:nvSpPr>
          <p:spPr bwMode="auto">
            <a:xfrm flipH="1">
              <a:off x="4179"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nvGrpSpPr>
            <p:cNvPr id="69663" name="Group 33"/>
            <p:cNvGrpSpPr>
              <a:grpSpLocks/>
            </p:cNvGrpSpPr>
            <p:nvPr/>
          </p:nvGrpSpPr>
          <p:grpSpPr bwMode="auto">
            <a:xfrm flipH="1">
              <a:off x="4477" y="448"/>
              <a:ext cx="47" cy="47"/>
              <a:chOff x="495" y="716"/>
              <a:chExt cx="47" cy="47"/>
            </a:xfrm>
          </p:grpSpPr>
          <p:sp>
            <p:nvSpPr>
              <p:cNvPr id="69704" name="Rectangle 3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69705" name="Oval 3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64" name="Text Box 36"/>
            <p:cNvSpPr txBox="1">
              <a:spLocks noChangeArrowheads="1"/>
            </p:cNvSpPr>
            <p:nvPr/>
          </p:nvSpPr>
          <p:spPr bwMode="auto">
            <a:xfrm flipH="1">
              <a:off x="448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69665" name="Group 37"/>
            <p:cNvGrpSpPr>
              <a:grpSpLocks/>
            </p:cNvGrpSpPr>
            <p:nvPr/>
          </p:nvGrpSpPr>
          <p:grpSpPr bwMode="auto">
            <a:xfrm flipH="1">
              <a:off x="4939" y="1051"/>
              <a:ext cx="47" cy="47"/>
              <a:chOff x="495" y="716"/>
              <a:chExt cx="47" cy="47"/>
            </a:xfrm>
          </p:grpSpPr>
          <p:sp>
            <p:nvSpPr>
              <p:cNvPr id="69702" name="Rectangle 3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69703" name="Oval 3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66" name="Text Box 40"/>
            <p:cNvSpPr txBox="1">
              <a:spLocks noChangeArrowheads="1"/>
            </p:cNvSpPr>
            <p:nvPr/>
          </p:nvSpPr>
          <p:spPr bwMode="auto">
            <a:xfrm flipH="1">
              <a:off x="4955"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69667" name="Group 41"/>
            <p:cNvGrpSpPr>
              <a:grpSpLocks/>
            </p:cNvGrpSpPr>
            <p:nvPr/>
          </p:nvGrpSpPr>
          <p:grpSpPr bwMode="auto">
            <a:xfrm flipH="1">
              <a:off x="4112" y="1051"/>
              <a:ext cx="47" cy="47"/>
              <a:chOff x="495" y="716"/>
              <a:chExt cx="47" cy="47"/>
            </a:xfrm>
          </p:grpSpPr>
          <p:sp>
            <p:nvSpPr>
              <p:cNvPr id="69700" name="Rectangle 4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69701" name="Oval 4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68" name="Text Box 44"/>
            <p:cNvSpPr txBox="1">
              <a:spLocks noChangeArrowheads="1"/>
            </p:cNvSpPr>
            <p:nvPr/>
          </p:nvSpPr>
          <p:spPr bwMode="auto">
            <a:xfrm flipH="1">
              <a:off x="4120"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69669" name="Group 45"/>
            <p:cNvGrpSpPr>
              <a:grpSpLocks/>
            </p:cNvGrpSpPr>
            <p:nvPr/>
          </p:nvGrpSpPr>
          <p:grpSpPr bwMode="auto">
            <a:xfrm flipH="1">
              <a:off x="4406" y="1921"/>
              <a:ext cx="47" cy="47"/>
              <a:chOff x="495" y="716"/>
              <a:chExt cx="47" cy="47"/>
            </a:xfrm>
          </p:grpSpPr>
          <p:sp>
            <p:nvSpPr>
              <p:cNvPr id="69698" name="Rectangle 4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69699" name="Oval 4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70" name="Text Box 48"/>
            <p:cNvSpPr txBox="1">
              <a:spLocks noChangeArrowheads="1"/>
            </p:cNvSpPr>
            <p:nvPr/>
          </p:nvSpPr>
          <p:spPr bwMode="auto">
            <a:xfrm flipH="1">
              <a:off x="4420"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69671" name="Group 49"/>
            <p:cNvGrpSpPr>
              <a:grpSpLocks/>
            </p:cNvGrpSpPr>
            <p:nvPr/>
          </p:nvGrpSpPr>
          <p:grpSpPr bwMode="auto">
            <a:xfrm flipH="1">
              <a:off x="3272" y="1056"/>
              <a:ext cx="47" cy="47"/>
              <a:chOff x="495" y="716"/>
              <a:chExt cx="47" cy="47"/>
            </a:xfrm>
          </p:grpSpPr>
          <p:sp>
            <p:nvSpPr>
              <p:cNvPr id="69696" name="Rectangle 5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69697" name="Oval 5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72" name="Text Box 52"/>
            <p:cNvSpPr txBox="1">
              <a:spLocks noChangeArrowheads="1"/>
            </p:cNvSpPr>
            <p:nvPr/>
          </p:nvSpPr>
          <p:spPr bwMode="auto">
            <a:xfrm flipH="1">
              <a:off x="3284"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69673" name="Text Box 53"/>
            <p:cNvSpPr txBox="1">
              <a:spLocks noChangeArrowheads="1"/>
            </p:cNvSpPr>
            <p:nvPr/>
          </p:nvSpPr>
          <p:spPr bwMode="auto">
            <a:xfrm flipH="1">
              <a:off x="3132"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69674" name="Text Box 54"/>
            <p:cNvSpPr txBox="1">
              <a:spLocks noChangeArrowheads="1"/>
            </p:cNvSpPr>
            <p:nvPr/>
          </p:nvSpPr>
          <p:spPr bwMode="auto">
            <a:xfrm flipH="1">
              <a:off x="3033"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69675" name="Group 55"/>
            <p:cNvGrpSpPr>
              <a:grpSpLocks/>
            </p:cNvGrpSpPr>
            <p:nvPr/>
          </p:nvGrpSpPr>
          <p:grpSpPr bwMode="auto">
            <a:xfrm flipH="1">
              <a:off x="3191" y="1927"/>
              <a:ext cx="47" cy="47"/>
              <a:chOff x="495" y="716"/>
              <a:chExt cx="47" cy="47"/>
            </a:xfrm>
          </p:grpSpPr>
          <p:sp>
            <p:nvSpPr>
              <p:cNvPr id="69694" name="Rectangle 5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69695" name="Oval 5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76" name="Text Box 58"/>
            <p:cNvSpPr txBox="1">
              <a:spLocks noChangeArrowheads="1"/>
            </p:cNvSpPr>
            <p:nvPr/>
          </p:nvSpPr>
          <p:spPr bwMode="auto">
            <a:xfrm flipH="1">
              <a:off x="3203"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69677" name="Group 59"/>
            <p:cNvGrpSpPr>
              <a:grpSpLocks/>
            </p:cNvGrpSpPr>
            <p:nvPr/>
          </p:nvGrpSpPr>
          <p:grpSpPr bwMode="auto">
            <a:xfrm flipH="1">
              <a:off x="3161" y="2642"/>
              <a:ext cx="47" cy="47"/>
              <a:chOff x="495" y="716"/>
              <a:chExt cx="47" cy="47"/>
            </a:xfrm>
          </p:grpSpPr>
          <p:sp>
            <p:nvSpPr>
              <p:cNvPr id="69692" name="Rectangle 6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69693" name="Oval 6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78" name="Text Box 62"/>
            <p:cNvSpPr txBox="1">
              <a:spLocks noChangeArrowheads="1"/>
            </p:cNvSpPr>
            <p:nvPr/>
          </p:nvSpPr>
          <p:spPr bwMode="auto">
            <a:xfrm flipH="1">
              <a:off x="3165"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69679" name="Group 63"/>
            <p:cNvGrpSpPr>
              <a:grpSpLocks/>
            </p:cNvGrpSpPr>
            <p:nvPr/>
          </p:nvGrpSpPr>
          <p:grpSpPr bwMode="auto">
            <a:xfrm flipH="1">
              <a:off x="4809" y="2626"/>
              <a:ext cx="47" cy="47"/>
              <a:chOff x="495" y="716"/>
              <a:chExt cx="47" cy="47"/>
            </a:xfrm>
          </p:grpSpPr>
          <p:sp>
            <p:nvSpPr>
              <p:cNvPr id="69690" name="Rectangle 6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69691" name="Oval 6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80" name="Text Box 66"/>
            <p:cNvSpPr txBox="1">
              <a:spLocks noChangeArrowheads="1"/>
            </p:cNvSpPr>
            <p:nvPr/>
          </p:nvSpPr>
          <p:spPr bwMode="auto">
            <a:xfrm flipH="1">
              <a:off x="4813"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69681" name="Group 67"/>
            <p:cNvGrpSpPr>
              <a:grpSpLocks/>
            </p:cNvGrpSpPr>
            <p:nvPr/>
          </p:nvGrpSpPr>
          <p:grpSpPr bwMode="auto">
            <a:xfrm flipH="1">
              <a:off x="4028" y="2626"/>
              <a:ext cx="47" cy="47"/>
              <a:chOff x="495" y="716"/>
              <a:chExt cx="47" cy="47"/>
            </a:xfrm>
          </p:grpSpPr>
          <p:sp>
            <p:nvSpPr>
              <p:cNvPr id="69688" name="Rectangle 6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69689" name="Oval 6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82" name="Text Box 70"/>
            <p:cNvSpPr txBox="1">
              <a:spLocks noChangeArrowheads="1"/>
            </p:cNvSpPr>
            <p:nvPr/>
          </p:nvSpPr>
          <p:spPr bwMode="auto">
            <a:xfrm flipH="1">
              <a:off x="4032"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69683" name="Group 71"/>
            <p:cNvGrpSpPr>
              <a:grpSpLocks/>
            </p:cNvGrpSpPr>
            <p:nvPr/>
          </p:nvGrpSpPr>
          <p:grpSpPr bwMode="auto">
            <a:xfrm flipH="1">
              <a:off x="4167" y="3415"/>
              <a:ext cx="47" cy="47"/>
              <a:chOff x="495" y="716"/>
              <a:chExt cx="47" cy="47"/>
            </a:xfrm>
          </p:grpSpPr>
          <p:sp>
            <p:nvSpPr>
              <p:cNvPr id="69686" name="Rectangle 7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69687" name="Oval 7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9684" name="Text Box 74"/>
            <p:cNvSpPr txBox="1">
              <a:spLocks noChangeArrowheads="1"/>
            </p:cNvSpPr>
            <p:nvPr/>
          </p:nvSpPr>
          <p:spPr bwMode="auto">
            <a:xfrm flipH="1">
              <a:off x="4179"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69685" name="AutoShape 75"/>
            <p:cNvSpPr>
              <a:spLocks noChangeArrowheads="1"/>
            </p:cNvSpPr>
            <p:nvPr/>
          </p:nvSpPr>
          <p:spPr bwMode="auto">
            <a:xfrm flipV="1">
              <a:off x="467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pic>
        <p:nvPicPr>
          <p:cNvPr id="69638" name="Picture 7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0658"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2C907476-2B09-4CCE-93C5-1DE5E8EAF1E2}" type="slidenum">
              <a:rPr lang="en-US" altLang="en-US" sz="1000" smtClean="0">
                <a:solidFill>
                  <a:schemeClr val="tx2"/>
                </a:solidFill>
                <a:latin typeface="Arial" panose="020B0604020202020204" pitchFamily="34" charset="0"/>
              </a:rPr>
              <a:pPr/>
              <a:t>65</a:t>
            </a:fld>
            <a:endParaRPr lang="en-US" altLang="en-US" sz="1000" smtClean="0">
              <a:solidFill>
                <a:schemeClr val="tx2"/>
              </a:solidFill>
              <a:latin typeface="Arial" panose="020B0604020202020204" pitchFamily="34" charset="0"/>
            </a:endParaRPr>
          </a:p>
        </p:txBody>
      </p:sp>
      <p:sp>
        <p:nvSpPr>
          <p:cNvPr id="70660" name="Rectangle 3"/>
          <p:cNvSpPr>
            <a:spLocks noChangeArrowheads="1"/>
          </p:cNvSpPr>
          <p:nvPr/>
        </p:nvSpPr>
        <p:spPr bwMode="auto">
          <a:xfrm>
            <a:off x="360363" y="3024188"/>
            <a:ext cx="374650" cy="373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0661" name="Group 4"/>
          <p:cNvGrpSpPr>
            <a:grpSpLocks/>
          </p:cNvGrpSpPr>
          <p:nvPr/>
        </p:nvGrpSpPr>
        <p:grpSpPr bwMode="auto">
          <a:xfrm>
            <a:off x="825500" y="146050"/>
            <a:ext cx="7581900" cy="5797550"/>
            <a:chOff x="520" y="92"/>
            <a:chExt cx="4776" cy="3652"/>
          </a:xfrm>
        </p:grpSpPr>
        <p:sp>
          <p:nvSpPr>
            <p:cNvPr id="70663" name="Rectangle 5"/>
            <p:cNvSpPr>
              <a:spLocks noChangeArrowheads="1"/>
            </p:cNvSpPr>
            <p:nvPr/>
          </p:nvSpPr>
          <p:spPr bwMode="auto">
            <a:xfrm>
              <a:off x="1562" y="319"/>
              <a:ext cx="2668" cy="2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4" name="AutoShape 6"/>
            <p:cNvSpPr>
              <a:spLocks noChangeArrowheads="1"/>
            </p:cNvSpPr>
            <p:nvPr/>
          </p:nvSpPr>
          <p:spPr bwMode="auto">
            <a:xfrm>
              <a:off x="520" y="637"/>
              <a:ext cx="2296" cy="320"/>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5" name="Rectangle 7"/>
            <p:cNvSpPr>
              <a:spLocks noChangeArrowheads="1"/>
            </p:cNvSpPr>
            <p:nvPr/>
          </p:nvSpPr>
          <p:spPr bwMode="auto">
            <a:xfrm>
              <a:off x="540" y="1011"/>
              <a:ext cx="4624" cy="7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6" name="Line 8"/>
            <p:cNvSpPr>
              <a:spLocks noChangeShapeType="1"/>
            </p:cNvSpPr>
            <p:nvPr/>
          </p:nvSpPr>
          <p:spPr bwMode="auto">
            <a:xfrm>
              <a:off x="2836" y="1015"/>
              <a:ext cx="0" cy="7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 name="Rectangle 9"/>
            <p:cNvSpPr>
              <a:spLocks noChangeArrowheads="1"/>
            </p:cNvSpPr>
            <p:nvPr/>
          </p:nvSpPr>
          <p:spPr bwMode="auto">
            <a:xfrm>
              <a:off x="541" y="1830"/>
              <a:ext cx="1132" cy="1352"/>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8" name="Rectangle 10"/>
            <p:cNvSpPr>
              <a:spLocks noChangeArrowheads="1"/>
            </p:cNvSpPr>
            <p:nvPr/>
          </p:nvSpPr>
          <p:spPr bwMode="auto">
            <a:xfrm>
              <a:off x="1785" y="1838"/>
              <a:ext cx="2148" cy="6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69" name="AutoShape 11"/>
            <p:cNvSpPr>
              <a:spLocks noChangeArrowheads="1"/>
            </p:cNvSpPr>
            <p:nvPr/>
          </p:nvSpPr>
          <p:spPr bwMode="auto">
            <a:xfrm flipH="1" flipV="1">
              <a:off x="2774" y="1751"/>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70" name="Rectangle 12"/>
            <p:cNvSpPr>
              <a:spLocks noChangeArrowheads="1"/>
            </p:cNvSpPr>
            <p:nvPr/>
          </p:nvSpPr>
          <p:spPr bwMode="auto">
            <a:xfrm>
              <a:off x="4024" y="1848"/>
              <a:ext cx="1138" cy="63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71" name="Rectangle 13"/>
            <p:cNvSpPr>
              <a:spLocks noChangeArrowheads="1"/>
            </p:cNvSpPr>
            <p:nvPr/>
          </p:nvSpPr>
          <p:spPr bwMode="auto">
            <a:xfrm>
              <a:off x="4028" y="2548"/>
              <a:ext cx="1131" cy="62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72" name="Rectangle 14"/>
            <p:cNvSpPr>
              <a:spLocks noChangeArrowheads="1"/>
            </p:cNvSpPr>
            <p:nvPr/>
          </p:nvSpPr>
          <p:spPr bwMode="auto">
            <a:xfrm>
              <a:off x="1785" y="2549"/>
              <a:ext cx="2145" cy="6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73" name="Rectangle 15"/>
            <p:cNvSpPr>
              <a:spLocks noChangeArrowheads="1"/>
            </p:cNvSpPr>
            <p:nvPr/>
          </p:nvSpPr>
          <p:spPr bwMode="auto">
            <a:xfrm>
              <a:off x="534" y="3239"/>
              <a:ext cx="4688" cy="50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74" name="Text Box 16"/>
            <p:cNvSpPr txBox="1">
              <a:spLocks noChangeArrowheads="1"/>
            </p:cNvSpPr>
            <p:nvPr/>
          </p:nvSpPr>
          <p:spPr bwMode="auto">
            <a:xfrm>
              <a:off x="2153" y="92"/>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70675" name="Text Box 17"/>
            <p:cNvSpPr txBox="1">
              <a:spLocks noChangeArrowheads="1"/>
            </p:cNvSpPr>
            <p:nvPr/>
          </p:nvSpPr>
          <p:spPr bwMode="auto">
            <a:xfrm>
              <a:off x="1746" y="702"/>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70676" name="Group 18"/>
            <p:cNvGrpSpPr>
              <a:grpSpLocks/>
            </p:cNvGrpSpPr>
            <p:nvPr/>
          </p:nvGrpSpPr>
          <p:grpSpPr bwMode="auto">
            <a:xfrm>
              <a:off x="2628" y="349"/>
              <a:ext cx="55" cy="58"/>
              <a:chOff x="2616" y="421"/>
              <a:chExt cx="55" cy="58"/>
            </a:xfrm>
          </p:grpSpPr>
          <p:sp>
            <p:nvSpPr>
              <p:cNvPr id="70723" name="Rectangle 1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70724" name="Oval 2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77" name="Text Box 21"/>
            <p:cNvSpPr txBox="1">
              <a:spLocks noChangeArrowheads="1"/>
            </p:cNvSpPr>
            <p:nvPr/>
          </p:nvSpPr>
          <p:spPr bwMode="auto">
            <a:xfrm>
              <a:off x="2649" y="314"/>
              <a:ext cx="56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Overall Concept</a:t>
              </a:r>
            </a:p>
          </p:txBody>
        </p:sp>
        <p:grpSp>
          <p:nvGrpSpPr>
            <p:cNvPr id="70678" name="Group 22"/>
            <p:cNvGrpSpPr>
              <a:grpSpLocks/>
            </p:cNvGrpSpPr>
            <p:nvPr/>
          </p:nvGrpSpPr>
          <p:grpSpPr bwMode="auto">
            <a:xfrm>
              <a:off x="1480" y="677"/>
              <a:ext cx="55" cy="58"/>
              <a:chOff x="2616" y="421"/>
              <a:chExt cx="55" cy="58"/>
            </a:xfrm>
          </p:grpSpPr>
          <p:sp>
            <p:nvSpPr>
              <p:cNvPr id="70721" name="Rectangle 2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70722" name="Oval 2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79" name="Text Box 25"/>
            <p:cNvSpPr txBox="1">
              <a:spLocks noChangeArrowheads="1"/>
            </p:cNvSpPr>
            <p:nvPr/>
          </p:nvSpPr>
          <p:spPr bwMode="auto">
            <a:xfrm>
              <a:off x="1501" y="642"/>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nvGrpSpPr>
            <p:cNvPr id="70680" name="Group 26"/>
            <p:cNvGrpSpPr>
              <a:grpSpLocks/>
            </p:cNvGrpSpPr>
            <p:nvPr/>
          </p:nvGrpSpPr>
          <p:grpSpPr bwMode="auto">
            <a:xfrm>
              <a:off x="3816" y="1025"/>
              <a:ext cx="55" cy="58"/>
              <a:chOff x="2616" y="421"/>
              <a:chExt cx="55" cy="58"/>
            </a:xfrm>
          </p:grpSpPr>
          <p:sp>
            <p:nvSpPr>
              <p:cNvPr id="70719" name="Rectangle 2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70720" name="Oval 2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81" name="Text Box 29"/>
            <p:cNvSpPr txBox="1">
              <a:spLocks noChangeArrowheads="1"/>
            </p:cNvSpPr>
            <p:nvPr/>
          </p:nvSpPr>
          <p:spPr bwMode="auto">
            <a:xfrm>
              <a:off x="3837" y="990"/>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nvGrpSpPr>
            <p:cNvPr id="70682" name="Group 30"/>
            <p:cNvGrpSpPr>
              <a:grpSpLocks/>
            </p:cNvGrpSpPr>
            <p:nvPr/>
          </p:nvGrpSpPr>
          <p:grpSpPr bwMode="auto">
            <a:xfrm>
              <a:off x="1432" y="1025"/>
              <a:ext cx="55" cy="58"/>
              <a:chOff x="2616" y="421"/>
              <a:chExt cx="55" cy="58"/>
            </a:xfrm>
          </p:grpSpPr>
          <p:sp>
            <p:nvSpPr>
              <p:cNvPr id="70717" name="Rectangle 31"/>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70718" name="Oval 32"/>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83" name="Text Box 33"/>
            <p:cNvSpPr txBox="1">
              <a:spLocks noChangeArrowheads="1"/>
            </p:cNvSpPr>
            <p:nvPr/>
          </p:nvSpPr>
          <p:spPr bwMode="auto">
            <a:xfrm>
              <a:off x="1453" y="990"/>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nvGrpSpPr>
            <p:cNvPr id="70684" name="Group 34"/>
            <p:cNvGrpSpPr>
              <a:grpSpLocks/>
            </p:cNvGrpSpPr>
            <p:nvPr/>
          </p:nvGrpSpPr>
          <p:grpSpPr bwMode="auto">
            <a:xfrm>
              <a:off x="896" y="1857"/>
              <a:ext cx="55" cy="58"/>
              <a:chOff x="2616" y="421"/>
              <a:chExt cx="55" cy="58"/>
            </a:xfrm>
          </p:grpSpPr>
          <p:sp>
            <p:nvSpPr>
              <p:cNvPr id="70715" name="Rectangle 35"/>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8</a:t>
                </a:r>
                <a:endParaRPr lang="en-US" altLang="en-US" sz="600">
                  <a:latin typeface="Times" panose="02020603050405020304" pitchFamily="18" charset="0"/>
                </a:endParaRPr>
              </a:p>
            </p:txBody>
          </p:sp>
          <p:sp>
            <p:nvSpPr>
              <p:cNvPr id="70716" name="Oval 36"/>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85" name="Text Box 37"/>
            <p:cNvSpPr txBox="1">
              <a:spLocks noChangeArrowheads="1"/>
            </p:cNvSpPr>
            <p:nvPr/>
          </p:nvSpPr>
          <p:spPr bwMode="auto">
            <a:xfrm>
              <a:off x="917" y="1822"/>
              <a:ext cx="41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Extensions</a:t>
              </a:r>
            </a:p>
          </p:txBody>
        </p:sp>
        <p:grpSp>
          <p:nvGrpSpPr>
            <p:cNvPr id="70686" name="Group 38"/>
            <p:cNvGrpSpPr>
              <a:grpSpLocks/>
            </p:cNvGrpSpPr>
            <p:nvPr/>
          </p:nvGrpSpPr>
          <p:grpSpPr bwMode="auto">
            <a:xfrm>
              <a:off x="2560" y="1861"/>
              <a:ext cx="55" cy="58"/>
              <a:chOff x="2616" y="421"/>
              <a:chExt cx="55" cy="58"/>
            </a:xfrm>
          </p:grpSpPr>
          <p:sp>
            <p:nvSpPr>
              <p:cNvPr id="70713" name="Rectangle 3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70714" name="Oval 4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87" name="Text Box 41"/>
            <p:cNvSpPr txBox="1">
              <a:spLocks noChangeArrowheads="1"/>
            </p:cNvSpPr>
            <p:nvPr/>
          </p:nvSpPr>
          <p:spPr bwMode="auto">
            <a:xfrm>
              <a:off x="2581" y="1826"/>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nvGrpSpPr>
            <p:cNvPr id="70688" name="Group 42"/>
            <p:cNvGrpSpPr>
              <a:grpSpLocks/>
            </p:cNvGrpSpPr>
            <p:nvPr/>
          </p:nvGrpSpPr>
          <p:grpSpPr bwMode="auto">
            <a:xfrm>
              <a:off x="2517" y="2578"/>
              <a:ext cx="55" cy="58"/>
              <a:chOff x="2616" y="421"/>
              <a:chExt cx="55" cy="58"/>
            </a:xfrm>
          </p:grpSpPr>
          <p:sp>
            <p:nvSpPr>
              <p:cNvPr id="70711" name="Rectangle 4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70712" name="Oval 4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89" name="Text Box 45"/>
            <p:cNvSpPr txBox="1">
              <a:spLocks noChangeArrowheads="1"/>
            </p:cNvSpPr>
            <p:nvPr/>
          </p:nvSpPr>
          <p:spPr bwMode="auto">
            <a:xfrm>
              <a:off x="2538" y="2543"/>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nvGrpSpPr>
            <p:cNvPr id="70690" name="Group 46"/>
            <p:cNvGrpSpPr>
              <a:grpSpLocks/>
            </p:cNvGrpSpPr>
            <p:nvPr/>
          </p:nvGrpSpPr>
          <p:grpSpPr bwMode="auto">
            <a:xfrm>
              <a:off x="2803" y="3272"/>
              <a:ext cx="55" cy="58"/>
              <a:chOff x="2616" y="421"/>
              <a:chExt cx="55" cy="58"/>
            </a:xfrm>
          </p:grpSpPr>
          <p:sp>
            <p:nvSpPr>
              <p:cNvPr id="70709" name="Rectangle 4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8</a:t>
                </a:r>
                <a:endParaRPr lang="en-US" altLang="en-US" sz="600">
                  <a:latin typeface="Times" panose="02020603050405020304" pitchFamily="18" charset="0"/>
                </a:endParaRPr>
              </a:p>
            </p:txBody>
          </p:sp>
          <p:sp>
            <p:nvSpPr>
              <p:cNvPr id="70710" name="Oval 4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91" name="Text Box 49"/>
            <p:cNvSpPr txBox="1">
              <a:spLocks noChangeArrowheads="1"/>
            </p:cNvSpPr>
            <p:nvPr/>
          </p:nvSpPr>
          <p:spPr bwMode="auto">
            <a:xfrm>
              <a:off x="2824" y="3237"/>
              <a:ext cx="38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Summary</a:t>
              </a:r>
            </a:p>
          </p:txBody>
        </p:sp>
        <p:grpSp>
          <p:nvGrpSpPr>
            <p:cNvPr id="70692" name="Group 50"/>
            <p:cNvGrpSpPr>
              <a:grpSpLocks/>
            </p:cNvGrpSpPr>
            <p:nvPr/>
          </p:nvGrpSpPr>
          <p:grpSpPr bwMode="auto">
            <a:xfrm>
              <a:off x="4344" y="1885"/>
              <a:ext cx="55" cy="58"/>
              <a:chOff x="2616" y="421"/>
              <a:chExt cx="55" cy="58"/>
            </a:xfrm>
          </p:grpSpPr>
          <p:sp>
            <p:nvSpPr>
              <p:cNvPr id="70707" name="Rectangle 51"/>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5</a:t>
                </a:r>
                <a:endParaRPr lang="en-US" altLang="en-US" sz="600">
                  <a:latin typeface="Times" panose="02020603050405020304" pitchFamily="18" charset="0"/>
                </a:endParaRPr>
              </a:p>
            </p:txBody>
          </p:sp>
          <p:sp>
            <p:nvSpPr>
              <p:cNvPr id="70708" name="Oval 52"/>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93" name="Text Box 53"/>
            <p:cNvSpPr txBox="1">
              <a:spLocks noChangeArrowheads="1"/>
            </p:cNvSpPr>
            <p:nvPr/>
          </p:nvSpPr>
          <p:spPr bwMode="auto">
            <a:xfrm>
              <a:off x="4365" y="1850"/>
              <a:ext cx="54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Categories</a:t>
              </a:r>
            </a:p>
          </p:txBody>
        </p:sp>
        <p:grpSp>
          <p:nvGrpSpPr>
            <p:cNvPr id="70694" name="Group 54"/>
            <p:cNvGrpSpPr>
              <a:grpSpLocks/>
            </p:cNvGrpSpPr>
            <p:nvPr/>
          </p:nvGrpSpPr>
          <p:grpSpPr bwMode="auto">
            <a:xfrm>
              <a:off x="4325" y="2583"/>
              <a:ext cx="55" cy="58"/>
              <a:chOff x="2616" y="421"/>
              <a:chExt cx="55" cy="58"/>
            </a:xfrm>
          </p:grpSpPr>
          <p:sp>
            <p:nvSpPr>
              <p:cNvPr id="70705" name="Rectangle 55"/>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7</a:t>
                </a:r>
                <a:endParaRPr lang="en-US" altLang="en-US" sz="600">
                  <a:latin typeface="Times" panose="02020603050405020304" pitchFamily="18" charset="0"/>
                </a:endParaRPr>
              </a:p>
            </p:txBody>
          </p:sp>
          <p:sp>
            <p:nvSpPr>
              <p:cNvPr id="70706" name="Oval 56"/>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695" name="Text Box 57"/>
            <p:cNvSpPr txBox="1">
              <a:spLocks noChangeArrowheads="1"/>
            </p:cNvSpPr>
            <p:nvPr/>
          </p:nvSpPr>
          <p:spPr bwMode="auto">
            <a:xfrm>
              <a:off x="4346" y="2548"/>
              <a:ext cx="6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Categories</a:t>
              </a:r>
            </a:p>
          </p:txBody>
        </p:sp>
        <p:sp>
          <p:nvSpPr>
            <p:cNvPr id="70696" name="Line 58"/>
            <p:cNvSpPr>
              <a:spLocks noChangeShapeType="1"/>
            </p:cNvSpPr>
            <p:nvPr/>
          </p:nvSpPr>
          <p:spPr bwMode="auto">
            <a:xfrm>
              <a:off x="5238" y="2131"/>
              <a:ext cx="0" cy="105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97" name="AutoShape 59"/>
            <p:cNvSpPr>
              <a:spLocks noChangeArrowheads="1"/>
            </p:cNvSpPr>
            <p:nvPr/>
          </p:nvSpPr>
          <p:spPr bwMode="auto">
            <a:xfrm flipH="1" flipV="1">
              <a:off x="5180" y="3169"/>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0698" name="Line 60"/>
            <p:cNvSpPr>
              <a:spLocks noChangeShapeType="1"/>
            </p:cNvSpPr>
            <p:nvPr/>
          </p:nvSpPr>
          <p:spPr bwMode="auto">
            <a:xfrm>
              <a:off x="5164" y="2139"/>
              <a:ext cx="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99" name="AutoShape 61"/>
            <p:cNvSpPr>
              <a:spLocks noChangeArrowheads="1"/>
            </p:cNvSpPr>
            <p:nvPr/>
          </p:nvSpPr>
          <p:spPr bwMode="auto">
            <a:xfrm>
              <a:off x="2872" y="637"/>
              <a:ext cx="2296" cy="320"/>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0700" name="Group 62"/>
            <p:cNvGrpSpPr>
              <a:grpSpLocks/>
            </p:cNvGrpSpPr>
            <p:nvPr/>
          </p:nvGrpSpPr>
          <p:grpSpPr bwMode="auto">
            <a:xfrm>
              <a:off x="3832" y="677"/>
              <a:ext cx="55" cy="58"/>
              <a:chOff x="2616" y="421"/>
              <a:chExt cx="55" cy="58"/>
            </a:xfrm>
          </p:grpSpPr>
          <p:sp>
            <p:nvSpPr>
              <p:cNvPr id="70703" name="Rectangle 6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70704" name="Oval 6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0701" name="Text Box 65"/>
            <p:cNvSpPr txBox="1">
              <a:spLocks noChangeArrowheads="1"/>
            </p:cNvSpPr>
            <p:nvPr/>
          </p:nvSpPr>
          <p:spPr bwMode="auto">
            <a:xfrm>
              <a:off x="3853" y="642"/>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70702" name="Line 66"/>
            <p:cNvSpPr>
              <a:spLocks noChangeShapeType="1"/>
            </p:cNvSpPr>
            <p:nvPr/>
          </p:nvSpPr>
          <p:spPr bwMode="auto">
            <a:xfrm>
              <a:off x="5160" y="2795"/>
              <a:ext cx="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70662" name="Picture 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1682"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6C922025-4DDB-4D6E-A975-6DCCCCEAC55A}" type="slidenum">
              <a:rPr lang="en-US" altLang="en-US" sz="1000" smtClean="0">
                <a:solidFill>
                  <a:schemeClr val="tx2"/>
                </a:solidFill>
                <a:latin typeface="Arial" panose="020B0604020202020204" pitchFamily="34" charset="0"/>
              </a:rPr>
              <a:pPr/>
              <a:t>66</a:t>
            </a:fld>
            <a:endParaRPr lang="en-US" altLang="en-US" sz="1000" smtClean="0">
              <a:solidFill>
                <a:schemeClr val="tx2"/>
              </a:solidFill>
              <a:latin typeface="Arial" panose="020B0604020202020204" pitchFamily="34" charset="0"/>
            </a:endParaRPr>
          </a:p>
        </p:txBody>
      </p:sp>
      <p:sp>
        <p:nvSpPr>
          <p:cNvPr id="71684" name="Rectangle 3"/>
          <p:cNvSpPr>
            <a:spLocks noChangeArrowheads="1"/>
          </p:cNvSpPr>
          <p:nvPr/>
        </p:nvSpPr>
        <p:spPr bwMode="auto">
          <a:xfrm>
            <a:off x="385763" y="2938463"/>
            <a:ext cx="274637" cy="361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1685" name="Group 4"/>
          <p:cNvGrpSpPr>
            <a:grpSpLocks/>
          </p:cNvGrpSpPr>
          <p:nvPr/>
        </p:nvGrpSpPr>
        <p:grpSpPr bwMode="auto">
          <a:xfrm>
            <a:off x="819150" y="195263"/>
            <a:ext cx="7562850" cy="5895975"/>
            <a:chOff x="516" y="195"/>
            <a:chExt cx="4764" cy="3714"/>
          </a:xfrm>
        </p:grpSpPr>
        <p:grpSp>
          <p:nvGrpSpPr>
            <p:cNvPr id="71687" name="Group 5"/>
            <p:cNvGrpSpPr>
              <a:grpSpLocks/>
            </p:cNvGrpSpPr>
            <p:nvPr/>
          </p:nvGrpSpPr>
          <p:grpSpPr bwMode="auto">
            <a:xfrm>
              <a:off x="2615" y="604"/>
              <a:ext cx="55" cy="58"/>
              <a:chOff x="2616" y="421"/>
              <a:chExt cx="55" cy="58"/>
            </a:xfrm>
          </p:grpSpPr>
          <p:sp>
            <p:nvSpPr>
              <p:cNvPr id="71766" name="Rectangle 6"/>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2</a:t>
                </a:r>
                <a:endParaRPr lang="en-US" altLang="en-US" sz="600">
                  <a:latin typeface="Times" panose="02020603050405020304" pitchFamily="18" charset="0"/>
                </a:endParaRPr>
              </a:p>
            </p:txBody>
          </p:sp>
          <p:sp>
            <p:nvSpPr>
              <p:cNvPr id="71767" name="Oval 7"/>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688" name="Text Box 8"/>
            <p:cNvSpPr txBox="1">
              <a:spLocks noChangeArrowheads="1"/>
            </p:cNvSpPr>
            <p:nvPr/>
          </p:nvSpPr>
          <p:spPr bwMode="auto">
            <a:xfrm>
              <a:off x="2636" y="569"/>
              <a:ext cx="56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Overall Concept</a:t>
              </a:r>
            </a:p>
          </p:txBody>
        </p:sp>
        <p:sp>
          <p:nvSpPr>
            <p:cNvPr id="71689" name="Rectangle 9"/>
            <p:cNvSpPr>
              <a:spLocks noChangeArrowheads="1"/>
            </p:cNvSpPr>
            <p:nvPr/>
          </p:nvSpPr>
          <p:spPr bwMode="auto">
            <a:xfrm>
              <a:off x="1456" y="584"/>
              <a:ext cx="2828" cy="30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1690" name="Group 10"/>
            <p:cNvGrpSpPr>
              <a:grpSpLocks/>
            </p:cNvGrpSpPr>
            <p:nvPr/>
          </p:nvGrpSpPr>
          <p:grpSpPr bwMode="auto">
            <a:xfrm>
              <a:off x="524" y="981"/>
              <a:ext cx="880" cy="459"/>
              <a:chOff x="524" y="981"/>
              <a:chExt cx="880" cy="459"/>
            </a:xfrm>
          </p:grpSpPr>
          <p:grpSp>
            <p:nvGrpSpPr>
              <p:cNvPr id="71759" name="Group 11"/>
              <p:cNvGrpSpPr>
                <a:grpSpLocks/>
              </p:cNvGrpSpPr>
              <p:nvPr/>
            </p:nvGrpSpPr>
            <p:grpSpPr bwMode="auto">
              <a:xfrm>
                <a:off x="782" y="981"/>
                <a:ext cx="365" cy="135"/>
                <a:chOff x="691" y="1093"/>
                <a:chExt cx="365" cy="135"/>
              </a:xfrm>
            </p:grpSpPr>
            <p:grpSp>
              <p:nvGrpSpPr>
                <p:cNvPr id="71762" name="Group 12"/>
                <p:cNvGrpSpPr>
                  <a:grpSpLocks/>
                </p:cNvGrpSpPr>
                <p:nvPr/>
              </p:nvGrpSpPr>
              <p:grpSpPr bwMode="auto">
                <a:xfrm>
                  <a:off x="691" y="1128"/>
                  <a:ext cx="55" cy="58"/>
                  <a:chOff x="2616" y="421"/>
                  <a:chExt cx="55" cy="58"/>
                </a:xfrm>
              </p:grpSpPr>
              <p:sp>
                <p:nvSpPr>
                  <p:cNvPr id="71764" name="Rectangle 1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71765" name="Oval 1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63" name="Text Box 15"/>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71760" name="AutoShape 16"/>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761" name="AutoShape 17"/>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71691" name="Group 18"/>
            <p:cNvGrpSpPr>
              <a:grpSpLocks/>
            </p:cNvGrpSpPr>
            <p:nvPr/>
          </p:nvGrpSpPr>
          <p:grpSpPr bwMode="auto">
            <a:xfrm>
              <a:off x="1476" y="981"/>
              <a:ext cx="880" cy="459"/>
              <a:chOff x="524" y="981"/>
              <a:chExt cx="880" cy="459"/>
            </a:xfrm>
          </p:grpSpPr>
          <p:grpSp>
            <p:nvGrpSpPr>
              <p:cNvPr id="71752" name="Group 19"/>
              <p:cNvGrpSpPr>
                <a:grpSpLocks/>
              </p:cNvGrpSpPr>
              <p:nvPr/>
            </p:nvGrpSpPr>
            <p:grpSpPr bwMode="auto">
              <a:xfrm>
                <a:off x="782" y="981"/>
                <a:ext cx="365" cy="135"/>
                <a:chOff x="691" y="1093"/>
                <a:chExt cx="365" cy="135"/>
              </a:xfrm>
            </p:grpSpPr>
            <p:grpSp>
              <p:nvGrpSpPr>
                <p:cNvPr id="71755" name="Group 20"/>
                <p:cNvGrpSpPr>
                  <a:grpSpLocks/>
                </p:cNvGrpSpPr>
                <p:nvPr/>
              </p:nvGrpSpPr>
              <p:grpSpPr bwMode="auto">
                <a:xfrm>
                  <a:off x="691" y="1128"/>
                  <a:ext cx="55" cy="58"/>
                  <a:chOff x="2616" y="421"/>
                  <a:chExt cx="55" cy="58"/>
                </a:xfrm>
              </p:grpSpPr>
              <p:sp>
                <p:nvSpPr>
                  <p:cNvPr id="71757" name="Rectangle 21"/>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71758" name="Oval 22"/>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56" name="Text Box 23"/>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71753" name="AutoShape 24"/>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754" name="AutoShape 25"/>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71692" name="Group 26"/>
            <p:cNvGrpSpPr>
              <a:grpSpLocks/>
            </p:cNvGrpSpPr>
            <p:nvPr/>
          </p:nvGrpSpPr>
          <p:grpSpPr bwMode="auto">
            <a:xfrm>
              <a:off x="2420" y="981"/>
              <a:ext cx="880" cy="459"/>
              <a:chOff x="524" y="981"/>
              <a:chExt cx="880" cy="459"/>
            </a:xfrm>
          </p:grpSpPr>
          <p:grpSp>
            <p:nvGrpSpPr>
              <p:cNvPr id="71745" name="Group 27"/>
              <p:cNvGrpSpPr>
                <a:grpSpLocks/>
              </p:cNvGrpSpPr>
              <p:nvPr/>
            </p:nvGrpSpPr>
            <p:grpSpPr bwMode="auto">
              <a:xfrm>
                <a:off x="782" y="981"/>
                <a:ext cx="365" cy="135"/>
                <a:chOff x="691" y="1093"/>
                <a:chExt cx="365" cy="135"/>
              </a:xfrm>
            </p:grpSpPr>
            <p:grpSp>
              <p:nvGrpSpPr>
                <p:cNvPr id="71748" name="Group 28"/>
                <p:cNvGrpSpPr>
                  <a:grpSpLocks/>
                </p:cNvGrpSpPr>
                <p:nvPr/>
              </p:nvGrpSpPr>
              <p:grpSpPr bwMode="auto">
                <a:xfrm>
                  <a:off x="691" y="1128"/>
                  <a:ext cx="55" cy="58"/>
                  <a:chOff x="2616" y="421"/>
                  <a:chExt cx="55" cy="58"/>
                </a:xfrm>
              </p:grpSpPr>
              <p:sp>
                <p:nvSpPr>
                  <p:cNvPr id="71750" name="Rectangle 2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71751" name="Oval 3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49" name="Text Box 31"/>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71746" name="AutoShape 32"/>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747" name="AutoShape 33"/>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71693" name="Group 34"/>
            <p:cNvGrpSpPr>
              <a:grpSpLocks/>
            </p:cNvGrpSpPr>
            <p:nvPr/>
          </p:nvGrpSpPr>
          <p:grpSpPr bwMode="auto">
            <a:xfrm>
              <a:off x="3368" y="981"/>
              <a:ext cx="880" cy="459"/>
              <a:chOff x="524" y="981"/>
              <a:chExt cx="880" cy="459"/>
            </a:xfrm>
          </p:grpSpPr>
          <p:grpSp>
            <p:nvGrpSpPr>
              <p:cNvPr id="71738" name="Group 35"/>
              <p:cNvGrpSpPr>
                <a:grpSpLocks/>
              </p:cNvGrpSpPr>
              <p:nvPr/>
            </p:nvGrpSpPr>
            <p:grpSpPr bwMode="auto">
              <a:xfrm>
                <a:off x="782" y="981"/>
                <a:ext cx="365" cy="135"/>
                <a:chOff x="691" y="1093"/>
                <a:chExt cx="365" cy="135"/>
              </a:xfrm>
            </p:grpSpPr>
            <p:grpSp>
              <p:nvGrpSpPr>
                <p:cNvPr id="71741" name="Group 36"/>
                <p:cNvGrpSpPr>
                  <a:grpSpLocks/>
                </p:cNvGrpSpPr>
                <p:nvPr/>
              </p:nvGrpSpPr>
              <p:grpSpPr bwMode="auto">
                <a:xfrm>
                  <a:off x="691" y="1128"/>
                  <a:ext cx="55" cy="58"/>
                  <a:chOff x="2616" y="421"/>
                  <a:chExt cx="55" cy="58"/>
                </a:xfrm>
              </p:grpSpPr>
              <p:sp>
                <p:nvSpPr>
                  <p:cNvPr id="71743" name="Rectangle 3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71744" name="Oval 3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42" name="Text Box 39"/>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71739" name="AutoShape 40"/>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740" name="AutoShape 41"/>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71694" name="Group 42"/>
            <p:cNvGrpSpPr>
              <a:grpSpLocks/>
            </p:cNvGrpSpPr>
            <p:nvPr/>
          </p:nvGrpSpPr>
          <p:grpSpPr bwMode="auto">
            <a:xfrm>
              <a:off x="4340" y="981"/>
              <a:ext cx="880" cy="459"/>
              <a:chOff x="524" y="981"/>
              <a:chExt cx="880" cy="459"/>
            </a:xfrm>
          </p:grpSpPr>
          <p:grpSp>
            <p:nvGrpSpPr>
              <p:cNvPr id="71731" name="Group 43"/>
              <p:cNvGrpSpPr>
                <a:grpSpLocks/>
              </p:cNvGrpSpPr>
              <p:nvPr/>
            </p:nvGrpSpPr>
            <p:grpSpPr bwMode="auto">
              <a:xfrm>
                <a:off x="782" y="981"/>
                <a:ext cx="365" cy="135"/>
                <a:chOff x="691" y="1093"/>
                <a:chExt cx="365" cy="135"/>
              </a:xfrm>
            </p:grpSpPr>
            <p:grpSp>
              <p:nvGrpSpPr>
                <p:cNvPr id="71734" name="Group 44"/>
                <p:cNvGrpSpPr>
                  <a:grpSpLocks/>
                </p:cNvGrpSpPr>
                <p:nvPr/>
              </p:nvGrpSpPr>
              <p:grpSpPr bwMode="auto">
                <a:xfrm>
                  <a:off x="691" y="1128"/>
                  <a:ext cx="55" cy="58"/>
                  <a:chOff x="2616" y="421"/>
                  <a:chExt cx="55" cy="58"/>
                </a:xfrm>
              </p:grpSpPr>
              <p:sp>
                <p:nvSpPr>
                  <p:cNvPr id="71736" name="Rectangle 45"/>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1</a:t>
                    </a:r>
                    <a:endParaRPr lang="en-US" altLang="en-US" sz="600">
                      <a:latin typeface="Times" panose="02020603050405020304" pitchFamily="18" charset="0"/>
                    </a:endParaRPr>
                  </a:p>
                </p:txBody>
              </p:sp>
              <p:sp>
                <p:nvSpPr>
                  <p:cNvPr id="71737" name="Oval 46"/>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35" name="Text Box 47"/>
                <p:cNvSpPr txBox="1">
                  <a:spLocks noChangeArrowheads="1"/>
                </p:cNvSpPr>
                <p:nvPr/>
              </p:nvSpPr>
              <p:spPr bwMode="auto">
                <a:xfrm>
                  <a:off x="712" y="1093"/>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grpSp>
          <p:sp>
            <p:nvSpPr>
              <p:cNvPr id="71732" name="AutoShape 48"/>
              <p:cNvSpPr>
                <a:spLocks noChangeArrowheads="1"/>
              </p:cNvSpPr>
              <p:nvPr/>
            </p:nvSpPr>
            <p:spPr bwMode="auto">
              <a:xfrm>
                <a:off x="524" y="984"/>
                <a:ext cx="880" cy="336"/>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733" name="AutoShape 49"/>
              <p:cNvSpPr>
                <a:spLocks noChangeArrowheads="1"/>
              </p:cNvSpPr>
              <p:nvPr/>
            </p:nvSpPr>
            <p:spPr bwMode="auto">
              <a:xfrm flipV="1">
                <a:off x="898" y="1328"/>
                <a:ext cx="132" cy="11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695" name="Rectangle 50"/>
            <p:cNvSpPr>
              <a:spLocks noChangeArrowheads="1"/>
            </p:cNvSpPr>
            <p:nvPr/>
          </p:nvSpPr>
          <p:spPr bwMode="auto">
            <a:xfrm>
              <a:off x="532" y="1448"/>
              <a:ext cx="4696" cy="214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1696" name="Line 51"/>
            <p:cNvSpPr>
              <a:spLocks noChangeShapeType="1"/>
            </p:cNvSpPr>
            <p:nvPr/>
          </p:nvSpPr>
          <p:spPr bwMode="auto">
            <a:xfrm>
              <a:off x="1440"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7" name="Line 52"/>
            <p:cNvSpPr>
              <a:spLocks noChangeShapeType="1"/>
            </p:cNvSpPr>
            <p:nvPr/>
          </p:nvSpPr>
          <p:spPr bwMode="auto">
            <a:xfrm>
              <a:off x="2404"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8" name="Line 53"/>
            <p:cNvSpPr>
              <a:spLocks noChangeShapeType="1"/>
            </p:cNvSpPr>
            <p:nvPr/>
          </p:nvSpPr>
          <p:spPr bwMode="auto">
            <a:xfrm>
              <a:off x="3356"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9" name="Line 54"/>
            <p:cNvSpPr>
              <a:spLocks noChangeShapeType="1"/>
            </p:cNvSpPr>
            <p:nvPr/>
          </p:nvSpPr>
          <p:spPr bwMode="auto">
            <a:xfrm>
              <a:off x="4308" y="1448"/>
              <a:ext cx="0" cy="214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1700" name="Group 55"/>
            <p:cNvGrpSpPr>
              <a:grpSpLocks/>
            </p:cNvGrpSpPr>
            <p:nvPr/>
          </p:nvGrpSpPr>
          <p:grpSpPr bwMode="auto">
            <a:xfrm>
              <a:off x="4531" y="1433"/>
              <a:ext cx="553" cy="135"/>
              <a:chOff x="4519" y="1577"/>
              <a:chExt cx="553" cy="135"/>
            </a:xfrm>
          </p:grpSpPr>
          <p:grpSp>
            <p:nvGrpSpPr>
              <p:cNvPr id="71727" name="Group 56"/>
              <p:cNvGrpSpPr>
                <a:grpSpLocks/>
              </p:cNvGrpSpPr>
              <p:nvPr/>
            </p:nvGrpSpPr>
            <p:grpSpPr bwMode="auto">
              <a:xfrm>
                <a:off x="4519" y="1612"/>
                <a:ext cx="55" cy="58"/>
                <a:chOff x="2616" y="421"/>
                <a:chExt cx="55" cy="58"/>
              </a:xfrm>
            </p:grpSpPr>
            <p:sp>
              <p:nvSpPr>
                <p:cNvPr id="71729" name="Rectangle 5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71730" name="Oval 5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28" name="Text Box 59"/>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71701" name="Group 60"/>
            <p:cNvGrpSpPr>
              <a:grpSpLocks/>
            </p:cNvGrpSpPr>
            <p:nvPr/>
          </p:nvGrpSpPr>
          <p:grpSpPr bwMode="auto">
            <a:xfrm>
              <a:off x="3575" y="1433"/>
              <a:ext cx="553" cy="135"/>
              <a:chOff x="4519" y="1577"/>
              <a:chExt cx="553" cy="135"/>
            </a:xfrm>
          </p:grpSpPr>
          <p:grpSp>
            <p:nvGrpSpPr>
              <p:cNvPr id="71723" name="Group 61"/>
              <p:cNvGrpSpPr>
                <a:grpSpLocks/>
              </p:cNvGrpSpPr>
              <p:nvPr/>
            </p:nvGrpSpPr>
            <p:grpSpPr bwMode="auto">
              <a:xfrm>
                <a:off x="4519" y="1612"/>
                <a:ext cx="55" cy="58"/>
                <a:chOff x="2616" y="421"/>
                <a:chExt cx="55" cy="58"/>
              </a:xfrm>
            </p:grpSpPr>
            <p:sp>
              <p:nvSpPr>
                <p:cNvPr id="71725" name="Rectangle 62"/>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71726" name="Oval 63"/>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24" name="Text Box 64"/>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71702" name="Group 65"/>
            <p:cNvGrpSpPr>
              <a:grpSpLocks/>
            </p:cNvGrpSpPr>
            <p:nvPr/>
          </p:nvGrpSpPr>
          <p:grpSpPr bwMode="auto">
            <a:xfrm>
              <a:off x="2631" y="1433"/>
              <a:ext cx="553" cy="135"/>
              <a:chOff x="4519" y="1577"/>
              <a:chExt cx="553" cy="135"/>
            </a:xfrm>
          </p:grpSpPr>
          <p:grpSp>
            <p:nvGrpSpPr>
              <p:cNvPr id="71719" name="Group 66"/>
              <p:cNvGrpSpPr>
                <a:grpSpLocks/>
              </p:cNvGrpSpPr>
              <p:nvPr/>
            </p:nvGrpSpPr>
            <p:grpSpPr bwMode="auto">
              <a:xfrm>
                <a:off x="4519" y="1612"/>
                <a:ext cx="55" cy="58"/>
                <a:chOff x="2616" y="421"/>
                <a:chExt cx="55" cy="58"/>
              </a:xfrm>
            </p:grpSpPr>
            <p:sp>
              <p:nvSpPr>
                <p:cNvPr id="71721" name="Rectangle 6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71722" name="Oval 6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20" name="Text Box 69"/>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71703" name="Group 70"/>
            <p:cNvGrpSpPr>
              <a:grpSpLocks/>
            </p:cNvGrpSpPr>
            <p:nvPr/>
          </p:nvGrpSpPr>
          <p:grpSpPr bwMode="auto">
            <a:xfrm>
              <a:off x="1675" y="1433"/>
              <a:ext cx="553" cy="135"/>
              <a:chOff x="4519" y="1577"/>
              <a:chExt cx="553" cy="135"/>
            </a:xfrm>
          </p:grpSpPr>
          <p:grpSp>
            <p:nvGrpSpPr>
              <p:cNvPr id="71715" name="Group 71"/>
              <p:cNvGrpSpPr>
                <a:grpSpLocks/>
              </p:cNvGrpSpPr>
              <p:nvPr/>
            </p:nvGrpSpPr>
            <p:grpSpPr bwMode="auto">
              <a:xfrm>
                <a:off x="4519" y="1612"/>
                <a:ext cx="55" cy="58"/>
                <a:chOff x="2616" y="421"/>
                <a:chExt cx="55" cy="58"/>
              </a:xfrm>
            </p:grpSpPr>
            <p:sp>
              <p:nvSpPr>
                <p:cNvPr id="71717" name="Rectangle 72"/>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71718" name="Oval 73"/>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16" name="Text Box 74"/>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grpSp>
          <p:nvGrpSpPr>
            <p:cNvPr id="71704" name="Group 75"/>
            <p:cNvGrpSpPr>
              <a:grpSpLocks/>
            </p:cNvGrpSpPr>
            <p:nvPr/>
          </p:nvGrpSpPr>
          <p:grpSpPr bwMode="auto">
            <a:xfrm>
              <a:off x="723" y="1433"/>
              <a:ext cx="553" cy="135"/>
              <a:chOff x="4519" y="1577"/>
              <a:chExt cx="553" cy="135"/>
            </a:xfrm>
          </p:grpSpPr>
          <p:grpSp>
            <p:nvGrpSpPr>
              <p:cNvPr id="71711" name="Group 76"/>
              <p:cNvGrpSpPr>
                <a:grpSpLocks/>
              </p:cNvGrpSpPr>
              <p:nvPr/>
            </p:nvGrpSpPr>
            <p:grpSpPr bwMode="auto">
              <a:xfrm>
                <a:off x="4519" y="1612"/>
                <a:ext cx="55" cy="58"/>
                <a:chOff x="2616" y="421"/>
                <a:chExt cx="55" cy="58"/>
              </a:xfrm>
            </p:grpSpPr>
            <p:sp>
              <p:nvSpPr>
                <p:cNvPr id="71713" name="Rectangle 77"/>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3</a:t>
                  </a:r>
                  <a:endParaRPr lang="en-US" altLang="en-US" sz="600">
                    <a:latin typeface="Times" panose="02020603050405020304" pitchFamily="18" charset="0"/>
                  </a:endParaRPr>
                </a:p>
              </p:txBody>
            </p:sp>
            <p:sp>
              <p:nvSpPr>
                <p:cNvPr id="71714" name="Oval 78"/>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1712" name="Text Box 79"/>
              <p:cNvSpPr txBox="1">
                <a:spLocks noChangeArrowheads="1"/>
              </p:cNvSpPr>
              <p:nvPr/>
            </p:nvSpPr>
            <p:spPr bwMode="auto">
              <a:xfrm>
                <a:off x="4540" y="1577"/>
                <a:ext cx="53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Characteristics</a:t>
                </a:r>
              </a:p>
            </p:txBody>
          </p:sp>
        </p:grpSp>
        <p:sp>
          <p:nvSpPr>
            <p:cNvPr id="71705" name="Line 80"/>
            <p:cNvSpPr>
              <a:spLocks noChangeShapeType="1"/>
            </p:cNvSpPr>
            <p:nvPr/>
          </p:nvSpPr>
          <p:spPr bwMode="auto">
            <a:xfrm>
              <a:off x="533" y="483"/>
              <a:ext cx="46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6" name="Text Box 81"/>
            <p:cNvSpPr txBox="1">
              <a:spLocks noChangeArrowheads="1"/>
            </p:cNvSpPr>
            <p:nvPr/>
          </p:nvSpPr>
          <p:spPr bwMode="auto">
            <a:xfrm>
              <a:off x="954" y="195"/>
              <a:ext cx="38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400" b="1">
                  <a:latin typeface="Arial" panose="020B0604020202020204" pitchFamily="34" charset="0"/>
                </a:rPr>
                <a:t>Multiple-Concept Comparison Table, p. 1</a:t>
              </a:r>
            </a:p>
          </p:txBody>
        </p:sp>
        <p:sp>
          <p:nvSpPr>
            <p:cNvPr id="71707" name="Text Box 82"/>
            <p:cNvSpPr txBox="1">
              <a:spLocks noChangeArrowheads="1"/>
            </p:cNvSpPr>
            <p:nvPr/>
          </p:nvSpPr>
          <p:spPr bwMode="auto">
            <a:xfrm>
              <a:off x="1793" y="3586"/>
              <a:ext cx="21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400">
                  <a:latin typeface="Times" panose="02020603050405020304" pitchFamily="18" charset="0"/>
                </a:rPr>
                <a:t>Steps 1-3 of the Concept Comparison Routine</a:t>
              </a:r>
            </a:p>
          </p:txBody>
        </p:sp>
        <p:sp>
          <p:nvSpPr>
            <p:cNvPr id="71708" name="Text Box 83"/>
            <p:cNvSpPr txBox="1">
              <a:spLocks noChangeArrowheads="1"/>
            </p:cNvSpPr>
            <p:nvPr/>
          </p:nvSpPr>
          <p:spPr bwMode="auto">
            <a:xfrm>
              <a:off x="516" y="3755"/>
              <a:ext cx="151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1: communication Targeted Concepts</a:t>
              </a:r>
            </a:p>
          </p:txBody>
        </p:sp>
        <p:sp>
          <p:nvSpPr>
            <p:cNvPr id="71709" name="Text Box 84"/>
            <p:cNvSpPr txBox="1">
              <a:spLocks noChangeArrowheads="1"/>
            </p:cNvSpPr>
            <p:nvPr/>
          </p:nvSpPr>
          <p:spPr bwMode="auto">
            <a:xfrm>
              <a:off x="2237" y="3755"/>
              <a:ext cx="12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2: Obtain the Overall Concept</a:t>
              </a:r>
            </a:p>
          </p:txBody>
        </p:sp>
        <p:sp>
          <p:nvSpPr>
            <p:cNvPr id="71710" name="Text Box 85"/>
            <p:cNvSpPr txBox="1">
              <a:spLocks noChangeArrowheads="1"/>
            </p:cNvSpPr>
            <p:nvPr/>
          </p:nvSpPr>
          <p:spPr bwMode="auto">
            <a:xfrm>
              <a:off x="3720" y="3755"/>
              <a:ext cx="15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3: Make lists of Known Characteristics</a:t>
              </a:r>
            </a:p>
          </p:txBody>
        </p:sp>
      </p:grpSp>
      <p:pic>
        <p:nvPicPr>
          <p:cNvPr id="71686" name="Picture 8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2706"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6DB9712E-9CB5-41E1-8F9E-FC7A7C203792}" type="slidenum">
              <a:rPr lang="en-US" altLang="en-US" sz="1000" smtClean="0">
                <a:solidFill>
                  <a:schemeClr val="tx2"/>
                </a:solidFill>
                <a:latin typeface="Arial" panose="020B0604020202020204" pitchFamily="34" charset="0"/>
              </a:rPr>
              <a:pPr/>
              <a:t>67</a:t>
            </a:fld>
            <a:endParaRPr lang="en-US" altLang="en-US" sz="1000" smtClean="0">
              <a:solidFill>
                <a:schemeClr val="tx2"/>
              </a:solidFill>
              <a:latin typeface="Arial" panose="020B0604020202020204" pitchFamily="34" charset="0"/>
            </a:endParaRPr>
          </a:p>
        </p:txBody>
      </p:sp>
      <p:sp>
        <p:nvSpPr>
          <p:cNvPr id="72708" name="Rectangle 3"/>
          <p:cNvSpPr>
            <a:spLocks noChangeArrowheads="1"/>
          </p:cNvSpPr>
          <p:nvPr/>
        </p:nvSpPr>
        <p:spPr bwMode="auto">
          <a:xfrm>
            <a:off x="436563" y="3074988"/>
            <a:ext cx="260350" cy="21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2709" name="Group 4"/>
          <p:cNvGrpSpPr>
            <a:grpSpLocks/>
          </p:cNvGrpSpPr>
          <p:nvPr/>
        </p:nvGrpSpPr>
        <p:grpSpPr bwMode="auto">
          <a:xfrm>
            <a:off x="833438" y="157163"/>
            <a:ext cx="7893050" cy="5964237"/>
            <a:chOff x="525" y="99"/>
            <a:chExt cx="4972" cy="3757"/>
          </a:xfrm>
        </p:grpSpPr>
        <p:sp>
          <p:nvSpPr>
            <p:cNvPr id="72711" name="Text Box 5"/>
            <p:cNvSpPr txBox="1">
              <a:spLocks noChangeArrowheads="1"/>
            </p:cNvSpPr>
            <p:nvPr/>
          </p:nvSpPr>
          <p:spPr bwMode="auto">
            <a:xfrm>
              <a:off x="729"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72712" name="AutoShape 6"/>
            <p:cNvSpPr>
              <a:spLocks noChangeArrowheads="1"/>
            </p:cNvSpPr>
            <p:nvPr/>
          </p:nvSpPr>
          <p:spPr bwMode="auto">
            <a:xfrm>
              <a:off x="540"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13" name="Line 7"/>
            <p:cNvSpPr>
              <a:spLocks noChangeShapeType="1"/>
            </p:cNvSpPr>
            <p:nvPr/>
          </p:nvSpPr>
          <p:spPr bwMode="auto">
            <a:xfrm>
              <a:off x="1284"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2714" name="Group 8"/>
            <p:cNvGrpSpPr>
              <a:grpSpLocks/>
            </p:cNvGrpSpPr>
            <p:nvPr/>
          </p:nvGrpSpPr>
          <p:grpSpPr bwMode="auto">
            <a:xfrm>
              <a:off x="583" y="721"/>
              <a:ext cx="693" cy="135"/>
              <a:chOff x="4519" y="1577"/>
              <a:chExt cx="693" cy="135"/>
            </a:xfrm>
          </p:grpSpPr>
          <p:grpSp>
            <p:nvGrpSpPr>
              <p:cNvPr id="72807" name="Group 9"/>
              <p:cNvGrpSpPr>
                <a:grpSpLocks/>
              </p:cNvGrpSpPr>
              <p:nvPr/>
            </p:nvGrpSpPr>
            <p:grpSpPr bwMode="auto">
              <a:xfrm>
                <a:off x="4519" y="1612"/>
                <a:ext cx="55" cy="58"/>
                <a:chOff x="2616" y="421"/>
                <a:chExt cx="55" cy="58"/>
              </a:xfrm>
            </p:grpSpPr>
            <p:sp>
              <p:nvSpPr>
                <p:cNvPr id="72809" name="Rectangle 10"/>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72810" name="Oval 11"/>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808" name="Text Box 12"/>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sp>
          <p:nvSpPr>
            <p:cNvPr id="72715" name="Line 13"/>
            <p:cNvSpPr>
              <a:spLocks noChangeShapeType="1"/>
            </p:cNvSpPr>
            <p:nvPr/>
          </p:nvSpPr>
          <p:spPr bwMode="auto">
            <a:xfrm>
              <a:off x="525" y="387"/>
              <a:ext cx="469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6" name="Text Box 14"/>
            <p:cNvSpPr txBox="1">
              <a:spLocks noChangeArrowheads="1"/>
            </p:cNvSpPr>
            <p:nvPr/>
          </p:nvSpPr>
          <p:spPr bwMode="auto">
            <a:xfrm>
              <a:off x="970" y="99"/>
              <a:ext cx="38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400" b="1">
                  <a:latin typeface="Arial" panose="020B0604020202020204" pitchFamily="34" charset="0"/>
                </a:rPr>
                <a:t>Multiple-Concept Comparison Table, p. 2</a:t>
              </a:r>
            </a:p>
          </p:txBody>
        </p:sp>
        <p:sp>
          <p:nvSpPr>
            <p:cNvPr id="72717" name="Text Box 15"/>
            <p:cNvSpPr txBox="1">
              <a:spLocks noChangeArrowheads="1"/>
            </p:cNvSpPr>
            <p:nvPr/>
          </p:nvSpPr>
          <p:spPr bwMode="auto">
            <a:xfrm>
              <a:off x="4397" y="2755"/>
              <a:ext cx="11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a:latin typeface="Times" panose="02020603050405020304" pitchFamily="18" charset="0"/>
                </a:rPr>
                <a:t>Steps 4 -9 of the Concept Comparison Routine</a:t>
              </a:r>
            </a:p>
          </p:txBody>
        </p:sp>
        <p:sp>
          <p:nvSpPr>
            <p:cNvPr id="72718" name="Text Box 16"/>
            <p:cNvSpPr txBox="1">
              <a:spLocks noChangeArrowheads="1"/>
            </p:cNvSpPr>
            <p:nvPr/>
          </p:nvSpPr>
          <p:spPr bwMode="auto">
            <a:xfrm>
              <a:off x="4460" y="3037"/>
              <a:ext cx="846" cy="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110000"/>
                </a:lnSpc>
              </a:pPr>
              <a:r>
                <a:rPr lang="en-US" altLang="en-US" sz="700">
                  <a:latin typeface="Times" panose="02020603050405020304" pitchFamily="18" charset="0"/>
                </a:rPr>
                <a:t>Steps 4: Pin down Like Characteristics</a:t>
              </a:r>
            </a:p>
            <a:p>
              <a:pPr>
                <a:lnSpc>
                  <a:spcPct val="110000"/>
                </a:lnSpc>
              </a:pPr>
              <a:r>
                <a:rPr lang="en-US" altLang="en-US" sz="700">
                  <a:latin typeface="Times" panose="02020603050405020304" pitchFamily="18" charset="0"/>
                </a:rPr>
                <a:t>Steps 5: Assemble Like Categories</a:t>
              </a:r>
            </a:p>
            <a:p>
              <a:pPr>
                <a:lnSpc>
                  <a:spcPct val="110000"/>
                </a:lnSpc>
              </a:pPr>
              <a:r>
                <a:rPr lang="en-US" altLang="en-US" sz="700">
                  <a:latin typeface="Times" panose="02020603050405020304" pitchFamily="18" charset="0"/>
                </a:rPr>
                <a:t>Steps 6: Record Unlike Characteristics</a:t>
              </a:r>
            </a:p>
            <a:p>
              <a:pPr>
                <a:lnSpc>
                  <a:spcPct val="110000"/>
                </a:lnSpc>
              </a:pPr>
              <a:r>
                <a:rPr lang="en-US" altLang="en-US" sz="700">
                  <a:latin typeface="Times" panose="02020603050405020304" pitchFamily="18" charset="0"/>
                </a:rPr>
                <a:t>Steps 7: Identify Unlike Categories</a:t>
              </a:r>
            </a:p>
            <a:p>
              <a:pPr>
                <a:lnSpc>
                  <a:spcPct val="110000"/>
                </a:lnSpc>
              </a:pPr>
              <a:r>
                <a:rPr lang="en-US" altLang="en-US" sz="700">
                  <a:latin typeface="Times" panose="02020603050405020304" pitchFamily="18" charset="0"/>
                </a:rPr>
                <a:t>Steps 8: Nail down a Summary</a:t>
              </a:r>
            </a:p>
            <a:p>
              <a:pPr>
                <a:lnSpc>
                  <a:spcPct val="110000"/>
                </a:lnSpc>
              </a:pPr>
              <a:r>
                <a:rPr lang="en-US" altLang="en-US" sz="700">
                  <a:latin typeface="Times" panose="02020603050405020304" pitchFamily="18" charset="0"/>
                </a:rPr>
                <a:t>Steps 9: Go beyond the Basics</a:t>
              </a:r>
            </a:p>
          </p:txBody>
        </p:sp>
        <p:sp>
          <p:nvSpPr>
            <p:cNvPr id="72719" name="Text Box 17"/>
            <p:cNvSpPr txBox="1">
              <a:spLocks noChangeArrowheads="1"/>
            </p:cNvSpPr>
            <p:nvPr/>
          </p:nvSpPr>
          <p:spPr bwMode="auto">
            <a:xfrm>
              <a:off x="15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72720" name="AutoShape 18"/>
            <p:cNvSpPr>
              <a:spLocks noChangeArrowheads="1"/>
            </p:cNvSpPr>
            <p:nvPr/>
          </p:nvSpPr>
          <p:spPr bwMode="auto">
            <a:xfrm>
              <a:off x="13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1" name="Rectangle 19"/>
            <p:cNvSpPr>
              <a:spLocks noChangeArrowheads="1"/>
            </p:cNvSpPr>
            <p:nvPr/>
          </p:nvSpPr>
          <p:spPr bwMode="auto">
            <a:xfrm>
              <a:off x="528" y="736"/>
              <a:ext cx="3948" cy="7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22" name="Line 20"/>
            <p:cNvSpPr>
              <a:spLocks noChangeShapeType="1"/>
            </p:cNvSpPr>
            <p:nvPr/>
          </p:nvSpPr>
          <p:spPr bwMode="auto">
            <a:xfrm>
              <a:off x="2080"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3" name="Line 21"/>
            <p:cNvSpPr>
              <a:spLocks noChangeShapeType="1"/>
            </p:cNvSpPr>
            <p:nvPr/>
          </p:nvSpPr>
          <p:spPr bwMode="auto">
            <a:xfrm>
              <a:off x="2876"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2724" name="Group 22"/>
            <p:cNvGrpSpPr>
              <a:grpSpLocks/>
            </p:cNvGrpSpPr>
            <p:nvPr/>
          </p:nvGrpSpPr>
          <p:grpSpPr bwMode="auto">
            <a:xfrm>
              <a:off x="1379" y="721"/>
              <a:ext cx="693" cy="135"/>
              <a:chOff x="4519" y="1577"/>
              <a:chExt cx="693" cy="135"/>
            </a:xfrm>
          </p:grpSpPr>
          <p:grpSp>
            <p:nvGrpSpPr>
              <p:cNvPr id="72803" name="Group 23"/>
              <p:cNvGrpSpPr>
                <a:grpSpLocks/>
              </p:cNvGrpSpPr>
              <p:nvPr/>
            </p:nvGrpSpPr>
            <p:grpSpPr bwMode="auto">
              <a:xfrm>
                <a:off x="4519" y="1612"/>
                <a:ext cx="55" cy="58"/>
                <a:chOff x="2616" y="421"/>
                <a:chExt cx="55" cy="58"/>
              </a:xfrm>
            </p:grpSpPr>
            <p:sp>
              <p:nvSpPr>
                <p:cNvPr id="72805" name="Rectangle 24"/>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72806" name="Oval 25"/>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804" name="Text Box 26"/>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grpSp>
          <p:nvGrpSpPr>
            <p:cNvPr id="72725" name="Group 27"/>
            <p:cNvGrpSpPr>
              <a:grpSpLocks/>
            </p:cNvGrpSpPr>
            <p:nvPr/>
          </p:nvGrpSpPr>
          <p:grpSpPr bwMode="auto">
            <a:xfrm>
              <a:off x="2175" y="721"/>
              <a:ext cx="693" cy="135"/>
              <a:chOff x="4519" y="1577"/>
              <a:chExt cx="693" cy="135"/>
            </a:xfrm>
          </p:grpSpPr>
          <p:grpSp>
            <p:nvGrpSpPr>
              <p:cNvPr id="72799" name="Group 28"/>
              <p:cNvGrpSpPr>
                <a:grpSpLocks/>
              </p:cNvGrpSpPr>
              <p:nvPr/>
            </p:nvGrpSpPr>
            <p:grpSpPr bwMode="auto">
              <a:xfrm>
                <a:off x="4519" y="1612"/>
                <a:ext cx="55" cy="58"/>
                <a:chOff x="2616" y="421"/>
                <a:chExt cx="55" cy="58"/>
              </a:xfrm>
            </p:grpSpPr>
            <p:sp>
              <p:nvSpPr>
                <p:cNvPr id="72801" name="Rectangle 2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72802" name="Oval 3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800" name="Text Box 31"/>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grpSp>
          <p:nvGrpSpPr>
            <p:cNvPr id="72726" name="Group 32"/>
            <p:cNvGrpSpPr>
              <a:grpSpLocks/>
            </p:cNvGrpSpPr>
            <p:nvPr/>
          </p:nvGrpSpPr>
          <p:grpSpPr bwMode="auto">
            <a:xfrm>
              <a:off x="3783" y="721"/>
              <a:ext cx="693" cy="135"/>
              <a:chOff x="4519" y="1577"/>
              <a:chExt cx="693" cy="135"/>
            </a:xfrm>
          </p:grpSpPr>
          <p:grpSp>
            <p:nvGrpSpPr>
              <p:cNvPr id="72795" name="Group 33"/>
              <p:cNvGrpSpPr>
                <a:grpSpLocks/>
              </p:cNvGrpSpPr>
              <p:nvPr/>
            </p:nvGrpSpPr>
            <p:grpSpPr bwMode="auto">
              <a:xfrm>
                <a:off x="4519" y="1612"/>
                <a:ext cx="55" cy="58"/>
                <a:chOff x="2616" y="421"/>
                <a:chExt cx="55" cy="58"/>
              </a:xfrm>
            </p:grpSpPr>
            <p:sp>
              <p:nvSpPr>
                <p:cNvPr id="72797" name="Rectangle 34"/>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72798" name="Oval 35"/>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96" name="Text Box 36"/>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grpSp>
          <p:nvGrpSpPr>
            <p:cNvPr id="72727" name="Group 37"/>
            <p:cNvGrpSpPr>
              <a:grpSpLocks/>
            </p:cNvGrpSpPr>
            <p:nvPr/>
          </p:nvGrpSpPr>
          <p:grpSpPr bwMode="auto">
            <a:xfrm>
              <a:off x="2971" y="721"/>
              <a:ext cx="693" cy="135"/>
              <a:chOff x="4519" y="1577"/>
              <a:chExt cx="693" cy="135"/>
            </a:xfrm>
          </p:grpSpPr>
          <p:grpSp>
            <p:nvGrpSpPr>
              <p:cNvPr id="72791" name="Group 38"/>
              <p:cNvGrpSpPr>
                <a:grpSpLocks/>
              </p:cNvGrpSpPr>
              <p:nvPr/>
            </p:nvGrpSpPr>
            <p:grpSpPr bwMode="auto">
              <a:xfrm>
                <a:off x="4519" y="1612"/>
                <a:ext cx="55" cy="58"/>
                <a:chOff x="2616" y="421"/>
                <a:chExt cx="55" cy="58"/>
              </a:xfrm>
            </p:grpSpPr>
            <p:sp>
              <p:nvSpPr>
                <p:cNvPr id="72793" name="Rectangle 3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4</a:t>
                  </a:r>
                  <a:endParaRPr lang="en-US" altLang="en-US" sz="600">
                    <a:latin typeface="Times" panose="02020603050405020304" pitchFamily="18" charset="0"/>
                  </a:endParaRPr>
                </a:p>
              </p:txBody>
            </p:sp>
            <p:sp>
              <p:nvSpPr>
                <p:cNvPr id="72794" name="Oval 4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92" name="Text Box 41"/>
              <p:cNvSpPr txBox="1">
                <a:spLocks noChangeArrowheads="1"/>
              </p:cNvSpPr>
              <p:nvPr/>
            </p:nvSpPr>
            <p:spPr bwMode="auto">
              <a:xfrm>
                <a:off x="4540" y="1577"/>
                <a:ext cx="67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Characteristics</a:t>
                </a:r>
              </a:p>
            </p:txBody>
          </p:sp>
        </p:grpSp>
        <p:sp>
          <p:nvSpPr>
            <p:cNvPr id="72728" name="Line 42"/>
            <p:cNvSpPr>
              <a:spLocks noChangeShapeType="1"/>
            </p:cNvSpPr>
            <p:nvPr/>
          </p:nvSpPr>
          <p:spPr bwMode="auto">
            <a:xfrm>
              <a:off x="3668" y="748"/>
              <a:ext cx="0" cy="74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9" name="Rectangle 43"/>
            <p:cNvSpPr>
              <a:spLocks noChangeArrowheads="1"/>
            </p:cNvSpPr>
            <p:nvPr/>
          </p:nvSpPr>
          <p:spPr bwMode="auto">
            <a:xfrm>
              <a:off x="4476" y="732"/>
              <a:ext cx="744" cy="7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2730" name="Group 44"/>
            <p:cNvGrpSpPr>
              <a:grpSpLocks/>
            </p:cNvGrpSpPr>
            <p:nvPr/>
          </p:nvGrpSpPr>
          <p:grpSpPr bwMode="auto">
            <a:xfrm>
              <a:off x="4599" y="729"/>
              <a:ext cx="569" cy="135"/>
              <a:chOff x="4519" y="1577"/>
              <a:chExt cx="569" cy="135"/>
            </a:xfrm>
          </p:grpSpPr>
          <p:grpSp>
            <p:nvGrpSpPr>
              <p:cNvPr id="72787" name="Group 45"/>
              <p:cNvGrpSpPr>
                <a:grpSpLocks/>
              </p:cNvGrpSpPr>
              <p:nvPr/>
            </p:nvGrpSpPr>
            <p:grpSpPr bwMode="auto">
              <a:xfrm>
                <a:off x="4519" y="1612"/>
                <a:ext cx="55" cy="58"/>
                <a:chOff x="2616" y="421"/>
                <a:chExt cx="55" cy="58"/>
              </a:xfrm>
            </p:grpSpPr>
            <p:sp>
              <p:nvSpPr>
                <p:cNvPr id="72789" name="Rectangle 46"/>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5</a:t>
                  </a:r>
                  <a:endParaRPr lang="en-US" altLang="en-US" sz="600">
                    <a:latin typeface="Times" panose="02020603050405020304" pitchFamily="18" charset="0"/>
                  </a:endParaRPr>
                </a:p>
              </p:txBody>
            </p:sp>
            <p:sp>
              <p:nvSpPr>
                <p:cNvPr id="72790" name="Oval 47"/>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88" name="Text Box 48"/>
              <p:cNvSpPr txBox="1">
                <a:spLocks noChangeArrowheads="1"/>
              </p:cNvSpPr>
              <p:nvPr/>
            </p:nvSpPr>
            <p:spPr bwMode="auto">
              <a:xfrm>
                <a:off x="4540" y="1577"/>
                <a:ext cx="54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Like Categories</a:t>
                </a:r>
              </a:p>
            </p:txBody>
          </p:sp>
        </p:grpSp>
        <p:sp>
          <p:nvSpPr>
            <p:cNvPr id="72731" name="AutoShape 49"/>
            <p:cNvSpPr>
              <a:spLocks noChangeArrowheads="1"/>
            </p:cNvSpPr>
            <p:nvPr/>
          </p:nvSpPr>
          <p:spPr bwMode="auto">
            <a:xfrm rot="5400000">
              <a:off x="4460" y="1048"/>
              <a:ext cx="153" cy="13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32" name="Line 50"/>
            <p:cNvSpPr>
              <a:spLocks noChangeShapeType="1"/>
            </p:cNvSpPr>
            <p:nvPr/>
          </p:nvSpPr>
          <p:spPr bwMode="auto">
            <a:xfrm>
              <a:off x="1284" y="1596"/>
              <a:ext cx="0" cy="110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2733" name="Group 51"/>
            <p:cNvGrpSpPr>
              <a:grpSpLocks/>
            </p:cNvGrpSpPr>
            <p:nvPr/>
          </p:nvGrpSpPr>
          <p:grpSpPr bwMode="auto">
            <a:xfrm>
              <a:off x="559" y="1561"/>
              <a:ext cx="750" cy="135"/>
              <a:chOff x="4519" y="1577"/>
              <a:chExt cx="750" cy="135"/>
            </a:xfrm>
          </p:grpSpPr>
          <p:grpSp>
            <p:nvGrpSpPr>
              <p:cNvPr id="72783" name="Group 52"/>
              <p:cNvGrpSpPr>
                <a:grpSpLocks/>
              </p:cNvGrpSpPr>
              <p:nvPr/>
            </p:nvGrpSpPr>
            <p:grpSpPr bwMode="auto">
              <a:xfrm>
                <a:off x="4519" y="1612"/>
                <a:ext cx="55" cy="58"/>
                <a:chOff x="2616" y="421"/>
                <a:chExt cx="55" cy="58"/>
              </a:xfrm>
            </p:grpSpPr>
            <p:sp>
              <p:nvSpPr>
                <p:cNvPr id="72785" name="Rectangle 5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72786" name="Oval 5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84" name="Text Box 55"/>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sp>
          <p:nvSpPr>
            <p:cNvPr id="72734" name="Rectangle 56"/>
            <p:cNvSpPr>
              <a:spLocks noChangeArrowheads="1"/>
            </p:cNvSpPr>
            <p:nvPr/>
          </p:nvSpPr>
          <p:spPr bwMode="auto">
            <a:xfrm>
              <a:off x="528" y="1584"/>
              <a:ext cx="3948" cy="1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35" name="Line 57"/>
            <p:cNvSpPr>
              <a:spLocks noChangeShapeType="1"/>
            </p:cNvSpPr>
            <p:nvPr/>
          </p:nvSpPr>
          <p:spPr bwMode="auto">
            <a:xfrm>
              <a:off x="2080" y="1596"/>
              <a:ext cx="0" cy="11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58"/>
            <p:cNvSpPr>
              <a:spLocks noChangeShapeType="1"/>
            </p:cNvSpPr>
            <p:nvPr/>
          </p:nvSpPr>
          <p:spPr bwMode="auto">
            <a:xfrm>
              <a:off x="2876" y="1596"/>
              <a:ext cx="0" cy="112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59"/>
            <p:cNvSpPr>
              <a:spLocks noChangeShapeType="1"/>
            </p:cNvSpPr>
            <p:nvPr/>
          </p:nvSpPr>
          <p:spPr bwMode="auto">
            <a:xfrm>
              <a:off x="3668" y="1596"/>
              <a:ext cx="0" cy="111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8" name="Rectangle 60"/>
            <p:cNvSpPr>
              <a:spLocks noChangeArrowheads="1"/>
            </p:cNvSpPr>
            <p:nvPr/>
          </p:nvSpPr>
          <p:spPr bwMode="auto">
            <a:xfrm>
              <a:off x="4476" y="1580"/>
              <a:ext cx="744" cy="113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2739" name="Group 61"/>
            <p:cNvGrpSpPr>
              <a:grpSpLocks/>
            </p:cNvGrpSpPr>
            <p:nvPr/>
          </p:nvGrpSpPr>
          <p:grpSpPr bwMode="auto">
            <a:xfrm>
              <a:off x="4587" y="1577"/>
              <a:ext cx="626" cy="135"/>
              <a:chOff x="4519" y="1577"/>
              <a:chExt cx="626" cy="135"/>
            </a:xfrm>
          </p:grpSpPr>
          <p:grpSp>
            <p:nvGrpSpPr>
              <p:cNvPr id="72779" name="Group 62"/>
              <p:cNvGrpSpPr>
                <a:grpSpLocks/>
              </p:cNvGrpSpPr>
              <p:nvPr/>
            </p:nvGrpSpPr>
            <p:grpSpPr bwMode="auto">
              <a:xfrm>
                <a:off x="4519" y="1612"/>
                <a:ext cx="55" cy="58"/>
                <a:chOff x="2616" y="421"/>
                <a:chExt cx="55" cy="58"/>
              </a:xfrm>
            </p:grpSpPr>
            <p:sp>
              <p:nvSpPr>
                <p:cNvPr id="72781" name="Rectangle 63"/>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7</a:t>
                  </a:r>
                  <a:endParaRPr lang="en-US" altLang="en-US" sz="600">
                    <a:latin typeface="Times" panose="02020603050405020304" pitchFamily="18" charset="0"/>
                  </a:endParaRPr>
                </a:p>
              </p:txBody>
            </p:sp>
            <p:sp>
              <p:nvSpPr>
                <p:cNvPr id="72782" name="Oval 64"/>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80" name="Text Box 65"/>
              <p:cNvSpPr txBox="1">
                <a:spLocks noChangeArrowheads="1"/>
              </p:cNvSpPr>
              <p:nvPr/>
            </p:nvSpPr>
            <p:spPr bwMode="auto">
              <a:xfrm>
                <a:off x="4540" y="1577"/>
                <a:ext cx="6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Categories</a:t>
                </a:r>
              </a:p>
            </p:txBody>
          </p:sp>
        </p:grpSp>
        <p:sp>
          <p:nvSpPr>
            <p:cNvPr id="72740" name="AutoShape 66"/>
            <p:cNvSpPr>
              <a:spLocks noChangeArrowheads="1"/>
            </p:cNvSpPr>
            <p:nvPr/>
          </p:nvSpPr>
          <p:spPr bwMode="auto">
            <a:xfrm rot="5400000">
              <a:off x="4460" y="2068"/>
              <a:ext cx="153" cy="132"/>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2741" name="Group 67"/>
            <p:cNvGrpSpPr>
              <a:grpSpLocks/>
            </p:cNvGrpSpPr>
            <p:nvPr/>
          </p:nvGrpSpPr>
          <p:grpSpPr bwMode="auto">
            <a:xfrm>
              <a:off x="1335" y="1561"/>
              <a:ext cx="750" cy="135"/>
              <a:chOff x="4519" y="1577"/>
              <a:chExt cx="750" cy="135"/>
            </a:xfrm>
          </p:grpSpPr>
          <p:grpSp>
            <p:nvGrpSpPr>
              <p:cNvPr id="72775" name="Group 68"/>
              <p:cNvGrpSpPr>
                <a:grpSpLocks/>
              </p:cNvGrpSpPr>
              <p:nvPr/>
            </p:nvGrpSpPr>
            <p:grpSpPr bwMode="auto">
              <a:xfrm>
                <a:off x="4519" y="1612"/>
                <a:ext cx="55" cy="58"/>
                <a:chOff x="2616" y="421"/>
                <a:chExt cx="55" cy="58"/>
              </a:xfrm>
            </p:grpSpPr>
            <p:sp>
              <p:nvSpPr>
                <p:cNvPr id="72777" name="Rectangle 6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72778" name="Oval 7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76" name="Text Box 71"/>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grpSp>
          <p:nvGrpSpPr>
            <p:cNvPr id="72742" name="Group 72"/>
            <p:cNvGrpSpPr>
              <a:grpSpLocks/>
            </p:cNvGrpSpPr>
            <p:nvPr/>
          </p:nvGrpSpPr>
          <p:grpSpPr bwMode="auto">
            <a:xfrm>
              <a:off x="2139" y="1561"/>
              <a:ext cx="750" cy="135"/>
              <a:chOff x="4519" y="1577"/>
              <a:chExt cx="750" cy="135"/>
            </a:xfrm>
          </p:grpSpPr>
          <p:grpSp>
            <p:nvGrpSpPr>
              <p:cNvPr id="72771" name="Group 73"/>
              <p:cNvGrpSpPr>
                <a:grpSpLocks/>
              </p:cNvGrpSpPr>
              <p:nvPr/>
            </p:nvGrpSpPr>
            <p:grpSpPr bwMode="auto">
              <a:xfrm>
                <a:off x="4519" y="1612"/>
                <a:ext cx="55" cy="58"/>
                <a:chOff x="2616" y="421"/>
                <a:chExt cx="55" cy="58"/>
              </a:xfrm>
            </p:grpSpPr>
            <p:sp>
              <p:nvSpPr>
                <p:cNvPr id="72773" name="Rectangle 74"/>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72774" name="Oval 75"/>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72" name="Text Box 76"/>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grpSp>
          <p:nvGrpSpPr>
            <p:cNvPr id="72743" name="Group 77"/>
            <p:cNvGrpSpPr>
              <a:grpSpLocks/>
            </p:cNvGrpSpPr>
            <p:nvPr/>
          </p:nvGrpSpPr>
          <p:grpSpPr bwMode="auto">
            <a:xfrm>
              <a:off x="2931" y="1561"/>
              <a:ext cx="750" cy="135"/>
              <a:chOff x="4519" y="1577"/>
              <a:chExt cx="750" cy="135"/>
            </a:xfrm>
          </p:grpSpPr>
          <p:grpSp>
            <p:nvGrpSpPr>
              <p:cNvPr id="72767" name="Group 78"/>
              <p:cNvGrpSpPr>
                <a:grpSpLocks/>
              </p:cNvGrpSpPr>
              <p:nvPr/>
            </p:nvGrpSpPr>
            <p:grpSpPr bwMode="auto">
              <a:xfrm>
                <a:off x="4519" y="1612"/>
                <a:ext cx="55" cy="58"/>
                <a:chOff x="2616" y="421"/>
                <a:chExt cx="55" cy="58"/>
              </a:xfrm>
            </p:grpSpPr>
            <p:sp>
              <p:nvSpPr>
                <p:cNvPr id="72769" name="Rectangle 79"/>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72770" name="Oval 80"/>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68" name="Text Box 81"/>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grpSp>
          <p:nvGrpSpPr>
            <p:cNvPr id="72744" name="Group 82"/>
            <p:cNvGrpSpPr>
              <a:grpSpLocks/>
            </p:cNvGrpSpPr>
            <p:nvPr/>
          </p:nvGrpSpPr>
          <p:grpSpPr bwMode="auto">
            <a:xfrm>
              <a:off x="3735" y="1561"/>
              <a:ext cx="750" cy="135"/>
              <a:chOff x="4519" y="1577"/>
              <a:chExt cx="750" cy="135"/>
            </a:xfrm>
          </p:grpSpPr>
          <p:grpSp>
            <p:nvGrpSpPr>
              <p:cNvPr id="72763" name="Group 83"/>
              <p:cNvGrpSpPr>
                <a:grpSpLocks/>
              </p:cNvGrpSpPr>
              <p:nvPr/>
            </p:nvGrpSpPr>
            <p:grpSpPr bwMode="auto">
              <a:xfrm>
                <a:off x="4519" y="1612"/>
                <a:ext cx="55" cy="58"/>
                <a:chOff x="2616" y="421"/>
                <a:chExt cx="55" cy="58"/>
              </a:xfrm>
            </p:grpSpPr>
            <p:sp>
              <p:nvSpPr>
                <p:cNvPr id="72765" name="Rectangle 84"/>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6</a:t>
                  </a:r>
                  <a:endParaRPr lang="en-US" altLang="en-US" sz="600">
                    <a:latin typeface="Times" panose="02020603050405020304" pitchFamily="18" charset="0"/>
                  </a:endParaRPr>
                </a:p>
              </p:txBody>
            </p:sp>
            <p:sp>
              <p:nvSpPr>
                <p:cNvPr id="72766" name="Oval 85"/>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64" name="Text Box 86"/>
              <p:cNvSpPr txBox="1">
                <a:spLocks noChangeArrowheads="1"/>
              </p:cNvSpPr>
              <p:nvPr/>
            </p:nvSpPr>
            <p:spPr bwMode="auto">
              <a:xfrm>
                <a:off x="4540" y="1577"/>
                <a:ext cx="72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Unlike Characteristics</a:t>
                </a:r>
              </a:p>
            </p:txBody>
          </p:sp>
        </p:grpSp>
        <p:sp>
          <p:nvSpPr>
            <p:cNvPr id="72745" name="Rectangle 87"/>
            <p:cNvSpPr>
              <a:spLocks noChangeArrowheads="1"/>
            </p:cNvSpPr>
            <p:nvPr/>
          </p:nvSpPr>
          <p:spPr bwMode="auto">
            <a:xfrm>
              <a:off x="3540" y="2792"/>
              <a:ext cx="864" cy="1064"/>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2746" name="Group 88"/>
            <p:cNvGrpSpPr>
              <a:grpSpLocks/>
            </p:cNvGrpSpPr>
            <p:nvPr/>
          </p:nvGrpSpPr>
          <p:grpSpPr bwMode="auto">
            <a:xfrm>
              <a:off x="3783" y="2773"/>
              <a:ext cx="432" cy="135"/>
              <a:chOff x="4519" y="1577"/>
              <a:chExt cx="432" cy="135"/>
            </a:xfrm>
          </p:grpSpPr>
          <p:grpSp>
            <p:nvGrpSpPr>
              <p:cNvPr id="72759" name="Group 89"/>
              <p:cNvGrpSpPr>
                <a:grpSpLocks/>
              </p:cNvGrpSpPr>
              <p:nvPr/>
            </p:nvGrpSpPr>
            <p:grpSpPr bwMode="auto">
              <a:xfrm>
                <a:off x="4519" y="1612"/>
                <a:ext cx="55" cy="58"/>
                <a:chOff x="2616" y="421"/>
                <a:chExt cx="55" cy="58"/>
              </a:xfrm>
            </p:grpSpPr>
            <p:sp>
              <p:nvSpPr>
                <p:cNvPr id="72761" name="Rectangle 90"/>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9</a:t>
                  </a:r>
                  <a:endParaRPr lang="en-US" altLang="en-US" sz="600">
                    <a:latin typeface="Times" panose="02020603050405020304" pitchFamily="18" charset="0"/>
                  </a:endParaRPr>
                </a:p>
              </p:txBody>
            </p:sp>
            <p:sp>
              <p:nvSpPr>
                <p:cNvPr id="72762" name="Oval 91"/>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60" name="Text Box 92"/>
              <p:cNvSpPr txBox="1">
                <a:spLocks noChangeArrowheads="1"/>
              </p:cNvSpPr>
              <p:nvPr/>
            </p:nvSpPr>
            <p:spPr bwMode="auto">
              <a:xfrm>
                <a:off x="4540" y="1577"/>
                <a:ext cx="41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Extensions</a:t>
                </a:r>
              </a:p>
            </p:txBody>
          </p:sp>
        </p:grpSp>
        <p:sp>
          <p:nvSpPr>
            <p:cNvPr id="72747" name="Rectangle 93"/>
            <p:cNvSpPr>
              <a:spLocks noChangeArrowheads="1"/>
            </p:cNvSpPr>
            <p:nvPr/>
          </p:nvSpPr>
          <p:spPr bwMode="auto">
            <a:xfrm>
              <a:off x="532" y="2804"/>
              <a:ext cx="2944" cy="10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2748" name="Group 94"/>
            <p:cNvGrpSpPr>
              <a:grpSpLocks/>
            </p:cNvGrpSpPr>
            <p:nvPr/>
          </p:nvGrpSpPr>
          <p:grpSpPr bwMode="auto">
            <a:xfrm>
              <a:off x="1831" y="2793"/>
              <a:ext cx="407" cy="135"/>
              <a:chOff x="4519" y="1577"/>
              <a:chExt cx="407" cy="135"/>
            </a:xfrm>
          </p:grpSpPr>
          <p:grpSp>
            <p:nvGrpSpPr>
              <p:cNvPr id="72755" name="Group 95"/>
              <p:cNvGrpSpPr>
                <a:grpSpLocks/>
              </p:cNvGrpSpPr>
              <p:nvPr/>
            </p:nvGrpSpPr>
            <p:grpSpPr bwMode="auto">
              <a:xfrm>
                <a:off x="4519" y="1612"/>
                <a:ext cx="55" cy="58"/>
                <a:chOff x="2616" y="421"/>
                <a:chExt cx="55" cy="58"/>
              </a:xfrm>
            </p:grpSpPr>
            <p:sp>
              <p:nvSpPr>
                <p:cNvPr id="72757" name="Rectangle 96"/>
                <p:cNvSpPr>
                  <a:spLocks noChangeArrowheads="1"/>
                </p:cNvSpPr>
                <p:nvPr/>
              </p:nvSpPr>
              <p:spPr bwMode="auto">
                <a:xfrm>
                  <a:off x="2631" y="421"/>
                  <a:ext cx="2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solidFill>
                        <a:srgbClr val="000000"/>
                      </a:solidFill>
                      <a:latin typeface="Times" panose="02020603050405020304" pitchFamily="18" charset="0"/>
                    </a:rPr>
                    <a:t>8</a:t>
                  </a:r>
                  <a:endParaRPr lang="en-US" altLang="en-US" sz="600">
                    <a:latin typeface="Times" panose="02020603050405020304" pitchFamily="18" charset="0"/>
                  </a:endParaRPr>
                </a:p>
              </p:txBody>
            </p:sp>
            <p:sp>
              <p:nvSpPr>
                <p:cNvPr id="72758" name="Oval 97"/>
                <p:cNvSpPr>
                  <a:spLocks noChangeAspect="1" noChangeArrowheads="1"/>
                </p:cNvSpPr>
                <p:nvPr/>
              </p:nvSpPr>
              <p:spPr bwMode="auto">
                <a:xfrm>
                  <a:off x="2616" y="422"/>
                  <a:ext cx="55" cy="5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2756" name="Text Box 98"/>
              <p:cNvSpPr txBox="1">
                <a:spLocks noChangeArrowheads="1"/>
              </p:cNvSpPr>
              <p:nvPr/>
            </p:nvSpPr>
            <p:spPr bwMode="auto">
              <a:xfrm>
                <a:off x="4540" y="1577"/>
                <a:ext cx="38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Summary</a:t>
                </a:r>
              </a:p>
            </p:txBody>
          </p:sp>
        </p:grpSp>
        <p:sp>
          <p:nvSpPr>
            <p:cNvPr id="72749" name="Text Box 99"/>
            <p:cNvSpPr txBox="1">
              <a:spLocks noChangeArrowheads="1"/>
            </p:cNvSpPr>
            <p:nvPr/>
          </p:nvSpPr>
          <p:spPr bwMode="auto">
            <a:xfrm>
              <a:off x="23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72750" name="AutoShape 100"/>
            <p:cNvSpPr>
              <a:spLocks noChangeArrowheads="1"/>
            </p:cNvSpPr>
            <p:nvPr/>
          </p:nvSpPr>
          <p:spPr bwMode="auto">
            <a:xfrm>
              <a:off x="21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51" name="Text Box 101"/>
            <p:cNvSpPr txBox="1">
              <a:spLocks noChangeArrowheads="1"/>
            </p:cNvSpPr>
            <p:nvPr/>
          </p:nvSpPr>
          <p:spPr bwMode="auto">
            <a:xfrm>
              <a:off x="31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72752" name="AutoShape 102"/>
            <p:cNvSpPr>
              <a:spLocks noChangeArrowheads="1"/>
            </p:cNvSpPr>
            <p:nvPr/>
          </p:nvSpPr>
          <p:spPr bwMode="auto">
            <a:xfrm>
              <a:off x="29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2753" name="Text Box 103"/>
            <p:cNvSpPr txBox="1">
              <a:spLocks noChangeArrowheads="1"/>
            </p:cNvSpPr>
            <p:nvPr/>
          </p:nvSpPr>
          <p:spPr bwMode="auto">
            <a:xfrm>
              <a:off x="3917" y="437"/>
              <a:ext cx="34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b="1">
                  <a:latin typeface="Times" panose="02020603050405020304" pitchFamily="18" charset="0"/>
                </a:rPr>
                <a:t>Concept</a:t>
              </a:r>
            </a:p>
          </p:txBody>
        </p:sp>
        <p:sp>
          <p:nvSpPr>
            <p:cNvPr id="72754" name="AutoShape 104"/>
            <p:cNvSpPr>
              <a:spLocks noChangeArrowheads="1"/>
            </p:cNvSpPr>
            <p:nvPr/>
          </p:nvSpPr>
          <p:spPr bwMode="auto">
            <a:xfrm>
              <a:off x="3728" y="460"/>
              <a:ext cx="720" cy="220"/>
            </a:xfrm>
            <a:prstGeom prst="roundRect">
              <a:avLst>
                <a:gd name="adj" fmla="val 3928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pic>
        <p:nvPicPr>
          <p:cNvPr id="72710" name="Picture 10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3730"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E5BDECDD-4547-4186-A1A6-E04127093623}" type="slidenum">
              <a:rPr lang="en-US" altLang="en-US" sz="1000" smtClean="0">
                <a:solidFill>
                  <a:schemeClr val="tx2"/>
                </a:solidFill>
                <a:latin typeface="Arial" panose="020B0604020202020204" pitchFamily="34" charset="0"/>
              </a:rPr>
              <a:pPr/>
              <a:t>68</a:t>
            </a:fld>
            <a:endParaRPr lang="en-US" altLang="en-US" sz="1000" smtClean="0">
              <a:solidFill>
                <a:schemeClr val="tx2"/>
              </a:solidFill>
              <a:latin typeface="Arial" panose="020B0604020202020204" pitchFamily="34" charset="0"/>
            </a:endParaRPr>
          </a:p>
        </p:txBody>
      </p:sp>
      <p:grpSp>
        <p:nvGrpSpPr>
          <p:cNvPr id="73732" name="Group 3"/>
          <p:cNvGrpSpPr>
            <a:grpSpLocks/>
          </p:cNvGrpSpPr>
          <p:nvPr/>
        </p:nvGrpSpPr>
        <p:grpSpPr bwMode="auto">
          <a:xfrm>
            <a:off x="2587625" y="228600"/>
            <a:ext cx="3968750" cy="5638800"/>
            <a:chOff x="504" y="120"/>
            <a:chExt cx="2500" cy="3552"/>
          </a:xfrm>
        </p:grpSpPr>
        <p:sp>
          <p:nvSpPr>
            <p:cNvPr id="73734" name="Text Box 4"/>
            <p:cNvSpPr txBox="1">
              <a:spLocks noChangeArrowheads="1"/>
            </p:cNvSpPr>
            <p:nvPr/>
          </p:nvSpPr>
          <p:spPr bwMode="auto">
            <a:xfrm>
              <a:off x="888" y="120"/>
              <a:ext cx="17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600" b="1">
                  <a:latin typeface="Arial" panose="020B0604020202020204" pitchFamily="34" charset="0"/>
                </a:rPr>
                <a:t>Concept Comparison Table</a:t>
              </a:r>
            </a:p>
          </p:txBody>
        </p:sp>
        <p:sp>
          <p:nvSpPr>
            <p:cNvPr id="73735" name="Rectangle 5"/>
            <p:cNvSpPr>
              <a:spLocks noChangeArrowheads="1"/>
            </p:cNvSpPr>
            <p:nvPr/>
          </p:nvSpPr>
          <p:spPr bwMode="auto">
            <a:xfrm>
              <a:off x="508" y="324"/>
              <a:ext cx="2496" cy="3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3736" name="Group 6"/>
            <p:cNvGrpSpPr>
              <a:grpSpLocks/>
            </p:cNvGrpSpPr>
            <p:nvPr/>
          </p:nvGrpSpPr>
          <p:grpSpPr bwMode="auto">
            <a:xfrm>
              <a:off x="504" y="1000"/>
              <a:ext cx="1168" cy="532"/>
              <a:chOff x="504" y="1000"/>
              <a:chExt cx="1168" cy="532"/>
            </a:xfrm>
          </p:grpSpPr>
          <p:sp>
            <p:nvSpPr>
              <p:cNvPr id="73777" name="Line 7"/>
              <p:cNvSpPr>
                <a:spLocks noChangeShapeType="1"/>
              </p:cNvSpPr>
              <p:nvPr/>
            </p:nvSpPr>
            <p:spPr bwMode="auto">
              <a:xfrm>
                <a:off x="504" y="1000"/>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78" name="Line 8"/>
              <p:cNvSpPr>
                <a:spLocks noChangeShapeType="1"/>
              </p:cNvSpPr>
              <p:nvPr/>
            </p:nvSpPr>
            <p:spPr bwMode="auto">
              <a:xfrm>
                <a:off x="504" y="1176"/>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79" name="Line 9"/>
              <p:cNvSpPr>
                <a:spLocks noChangeShapeType="1"/>
              </p:cNvSpPr>
              <p:nvPr/>
            </p:nvSpPr>
            <p:spPr bwMode="auto">
              <a:xfrm>
                <a:off x="504" y="135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80" name="Line 10"/>
              <p:cNvSpPr>
                <a:spLocks noChangeShapeType="1"/>
              </p:cNvSpPr>
              <p:nvPr/>
            </p:nvSpPr>
            <p:spPr bwMode="auto">
              <a:xfrm>
                <a:off x="504" y="153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3737" name="Text Box 11"/>
            <p:cNvSpPr txBox="1">
              <a:spLocks noChangeArrowheads="1"/>
            </p:cNvSpPr>
            <p:nvPr/>
          </p:nvSpPr>
          <p:spPr bwMode="auto">
            <a:xfrm>
              <a:off x="648" y="715"/>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of this Concept</a:t>
              </a:r>
            </a:p>
          </p:txBody>
        </p:sp>
        <p:grpSp>
          <p:nvGrpSpPr>
            <p:cNvPr id="73738" name="Group 12"/>
            <p:cNvGrpSpPr>
              <a:grpSpLocks/>
            </p:cNvGrpSpPr>
            <p:nvPr/>
          </p:nvGrpSpPr>
          <p:grpSpPr bwMode="auto">
            <a:xfrm>
              <a:off x="1812" y="1000"/>
              <a:ext cx="1168" cy="532"/>
              <a:chOff x="504" y="1000"/>
              <a:chExt cx="1168" cy="532"/>
            </a:xfrm>
          </p:grpSpPr>
          <p:sp>
            <p:nvSpPr>
              <p:cNvPr id="73773" name="Line 13"/>
              <p:cNvSpPr>
                <a:spLocks noChangeShapeType="1"/>
              </p:cNvSpPr>
              <p:nvPr/>
            </p:nvSpPr>
            <p:spPr bwMode="auto">
              <a:xfrm>
                <a:off x="504" y="1000"/>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74" name="Line 14"/>
              <p:cNvSpPr>
                <a:spLocks noChangeShapeType="1"/>
              </p:cNvSpPr>
              <p:nvPr/>
            </p:nvSpPr>
            <p:spPr bwMode="auto">
              <a:xfrm>
                <a:off x="504" y="1176"/>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75" name="Line 15"/>
              <p:cNvSpPr>
                <a:spLocks noChangeShapeType="1"/>
              </p:cNvSpPr>
              <p:nvPr/>
            </p:nvSpPr>
            <p:spPr bwMode="auto">
              <a:xfrm>
                <a:off x="504" y="135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76" name="Line 16"/>
              <p:cNvSpPr>
                <a:spLocks noChangeShapeType="1"/>
              </p:cNvSpPr>
              <p:nvPr/>
            </p:nvSpPr>
            <p:spPr bwMode="auto">
              <a:xfrm>
                <a:off x="504" y="1532"/>
                <a:ext cx="11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3739" name="Text Box 17"/>
            <p:cNvSpPr txBox="1">
              <a:spLocks noChangeArrowheads="1"/>
            </p:cNvSpPr>
            <p:nvPr/>
          </p:nvSpPr>
          <p:spPr bwMode="auto">
            <a:xfrm>
              <a:off x="1956" y="715"/>
              <a:ext cx="9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of this Concept</a:t>
              </a:r>
            </a:p>
          </p:txBody>
        </p:sp>
        <p:sp>
          <p:nvSpPr>
            <p:cNvPr id="73740" name="Line 18"/>
            <p:cNvSpPr>
              <a:spLocks noChangeShapeType="1"/>
            </p:cNvSpPr>
            <p:nvPr/>
          </p:nvSpPr>
          <p:spPr bwMode="auto">
            <a:xfrm>
              <a:off x="572" y="632"/>
              <a:ext cx="11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1" name="Text Box 19"/>
            <p:cNvSpPr txBox="1">
              <a:spLocks noChangeArrowheads="1"/>
            </p:cNvSpPr>
            <p:nvPr/>
          </p:nvSpPr>
          <p:spPr bwMode="auto">
            <a:xfrm>
              <a:off x="1456" y="431"/>
              <a:ext cx="53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Bigger Concept</a:t>
              </a:r>
            </a:p>
          </p:txBody>
        </p:sp>
        <p:sp>
          <p:nvSpPr>
            <p:cNvPr id="73742" name="Text Box 20"/>
            <p:cNvSpPr txBox="1">
              <a:spLocks noChangeArrowheads="1"/>
            </p:cNvSpPr>
            <p:nvPr/>
          </p:nvSpPr>
          <p:spPr bwMode="auto">
            <a:xfrm>
              <a:off x="832" y="607"/>
              <a:ext cx="5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Smaller Concept</a:t>
              </a:r>
            </a:p>
          </p:txBody>
        </p:sp>
        <p:sp>
          <p:nvSpPr>
            <p:cNvPr id="73743" name="Line 21"/>
            <p:cNvSpPr>
              <a:spLocks noChangeShapeType="1"/>
            </p:cNvSpPr>
            <p:nvPr/>
          </p:nvSpPr>
          <p:spPr bwMode="auto">
            <a:xfrm>
              <a:off x="952" y="456"/>
              <a:ext cx="1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4" name="Line 22"/>
            <p:cNvSpPr>
              <a:spLocks noChangeShapeType="1"/>
            </p:cNvSpPr>
            <p:nvPr/>
          </p:nvSpPr>
          <p:spPr bwMode="auto">
            <a:xfrm>
              <a:off x="1808" y="632"/>
              <a:ext cx="11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5" name="Text Box 23"/>
            <p:cNvSpPr txBox="1">
              <a:spLocks noChangeArrowheads="1"/>
            </p:cNvSpPr>
            <p:nvPr/>
          </p:nvSpPr>
          <p:spPr bwMode="auto">
            <a:xfrm>
              <a:off x="2068" y="607"/>
              <a:ext cx="5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Smaller Concept</a:t>
              </a:r>
            </a:p>
          </p:txBody>
        </p:sp>
        <p:sp>
          <p:nvSpPr>
            <p:cNvPr id="73746" name="Text Box 24"/>
            <p:cNvSpPr txBox="1">
              <a:spLocks noChangeArrowheads="1"/>
            </p:cNvSpPr>
            <p:nvPr/>
          </p:nvSpPr>
          <p:spPr bwMode="auto">
            <a:xfrm>
              <a:off x="952" y="1547"/>
              <a:ext cx="88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that are Alike</a:t>
              </a:r>
            </a:p>
          </p:txBody>
        </p:sp>
        <p:sp>
          <p:nvSpPr>
            <p:cNvPr id="73747" name="AutoShape 25"/>
            <p:cNvSpPr>
              <a:spLocks noChangeArrowheads="1"/>
            </p:cNvSpPr>
            <p:nvPr/>
          </p:nvSpPr>
          <p:spPr bwMode="auto">
            <a:xfrm flipV="1">
              <a:off x="1120" y="1680"/>
              <a:ext cx="520" cy="96"/>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3748" name="Text Box 26"/>
            <p:cNvSpPr txBox="1">
              <a:spLocks noChangeArrowheads="1"/>
            </p:cNvSpPr>
            <p:nvPr/>
          </p:nvSpPr>
          <p:spPr bwMode="auto">
            <a:xfrm>
              <a:off x="2476" y="1547"/>
              <a:ext cx="4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latin typeface="Arial" panose="020B0604020202020204" pitchFamily="34" charset="0"/>
                </a:rPr>
                <a:t>Like</a:t>
              </a:r>
            </a:p>
            <a:p>
              <a:pPr algn="ctr"/>
              <a:r>
                <a:rPr lang="en-US" altLang="en-US" sz="700" b="1">
                  <a:latin typeface="Arial" panose="020B0604020202020204" pitchFamily="34" charset="0"/>
                </a:rPr>
                <a:t>Categories</a:t>
              </a:r>
            </a:p>
          </p:txBody>
        </p:sp>
        <p:sp>
          <p:nvSpPr>
            <p:cNvPr id="73749" name="AutoShape 27"/>
            <p:cNvSpPr>
              <a:spLocks noChangeArrowheads="1"/>
            </p:cNvSpPr>
            <p:nvPr/>
          </p:nvSpPr>
          <p:spPr bwMode="auto">
            <a:xfrm flipV="1">
              <a:off x="1108" y="2432"/>
              <a:ext cx="520" cy="96"/>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3750" name="AutoShape 28"/>
            <p:cNvSpPr>
              <a:spLocks noChangeArrowheads="1"/>
            </p:cNvSpPr>
            <p:nvPr/>
          </p:nvSpPr>
          <p:spPr bwMode="auto">
            <a:xfrm rot="-5400000" flipH="1" flipV="1">
              <a:off x="2162" y="2086"/>
              <a:ext cx="356" cy="87"/>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3751" name="Line 29"/>
            <p:cNvSpPr>
              <a:spLocks noChangeShapeType="1"/>
            </p:cNvSpPr>
            <p:nvPr/>
          </p:nvSpPr>
          <p:spPr bwMode="auto">
            <a:xfrm>
              <a:off x="512" y="1944"/>
              <a:ext cx="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2" name="Line 30"/>
            <p:cNvSpPr>
              <a:spLocks noChangeShapeType="1"/>
            </p:cNvSpPr>
            <p:nvPr/>
          </p:nvSpPr>
          <p:spPr bwMode="auto">
            <a:xfrm>
              <a:off x="512" y="2128"/>
              <a:ext cx="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3" name="Line 31"/>
            <p:cNvSpPr>
              <a:spLocks noChangeShapeType="1"/>
            </p:cNvSpPr>
            <p:nvPr/>
          </p:nvSpPr>
          <p:spPr bwMode="auto">
            <a:xfrm>
              <a:off x="512" y="2300"/>
              <a:ext cx="17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4" name="Line 32"/>
            <p:cNvSpPr>
              <a:spLocks noChangeShapeType="1"/>
            </p:cNvSpPr>
            <p:nvPr/>
          </p:nvSpPr>
          <p:spPr bwMode="auto">
            <a:xfrm>
              <a:off x="2348" y="1948"/>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5" name="Line 33"/>
            <p:cNvSpPr>
              <a:spLocks noChangeShapeType="1"/>
            </p:cNvSpPr>
            <p:nvPr/>
          </p:nvSpPr>
          <p:spPr bwMode="auto">
            <a:xfrm>
              <a:off x="2348" y="2128"/>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6" name="Line 34"/>
            <p:cNvSpPr>
              <a:spLocks noChangeShapeType="1"/>
            </p:cNvSpPr>
            <p:nvPr/>
          </p:nvSpPr>
          <p:spPr bwMode="auto">
            <a:xfrm>
              <a:off x="2348" y="2304"/>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57" name="Text Box 35"/>
            <p:cNvSpPr txBox="1">
              <a:spLocks noChangeArrowheads="1"/>
            </p:cNvSpPr>
            <p:nvPr/>
          </p:nvSpPr>
          <p:spPr bwMode="auto">
            <a:xfrm>
              <a:off x="896" y="2299"/>
              <a:ext cx="98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Characteristics that are Different</a:t>
              </a:r>
            </a:p>
          </p:txBody>
        </p:sp>
        <p:sp>
          <p:nvSpPr>
            <p:cNvPr id="73758" name="Text Box 36"/>
            <p:cNvSpPr txBox="1">
              <a:spLocks noChangeArrowheads="1"/>
            </p:cNvSpPr>
            <p:nvPr/>
          </p:nvSpPr>
          <p:spPr bwMode="auto">
            <a:xfrm>
              <a:off x="2471" y="2303"/>
              <a:ext cx="4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700" b="1">
                  <a:latin typeface="Arial" panose="020B0604020202020204" pitchFamily="34" charset="0"/>
                </a:rPr>
                <a:t>Different</a:t>
              </a:r>
            </a:p>
            <a:p>
              <a:pPr algn="ctr"/>
              <a:r>
                <a:rPr lang="en-US" altLang="en-US" sz="700" b="1">
                  <a:latin typeface="Arial" panose="020B0604020202020204" pitchFamily="34" charset="0"/>
                </a:rPr>
                <a:t>Categories</a:t>
              </a:r>
            </a:p>
          </p:txBody>
        </p:sp>
        <p:sp>
          <p:nvSpPr>
            <p:cNvPr id="73759" name="Line 37"/>
            <p:cNvSpPr>
              <a:spLocks noChangeShapeType="1"/>
            </p:cNvSpPr>
            <p:nvPr/>
          </p:nvSpPr>
          <p:spPr bwMode="auto">
            <a:xfrm>
              <a:off x="2332" y="2700"/>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0" name="Line 38"/>
            <p:cNvSpPr>
              <a:spLocks noChangeShapeType="1"/>
            </p:cNvSpPr>
            <p:nvPr/>
          </p:nvSpPr>
          <p:spPr bwMode="auto">
            <a:xfrm>
              <a:off x="2332" y="2872"/>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1" name="Line 39"/>
            <p:cNvSpPr>
              <a:spLocks noChangeShapeType="1"/>
            </p:cNvSpPr>
            <p:nvPr/>
          </p:nvSpPr>
          <p:spPr bwMode="auto">
            <a:xfrm>
              <a:off x="2332" y="3052"/>
              <a:ext cx="6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2" name="Line 40"/>
            <p:cNvSpPr>
              <a:spLocks noChangeShapeType="1"/>
            </p:cNvSpPr>
            <p:nvPr/>
          </p:nvSpPr>
          <p:spPr bwMode="auto">
            <a:xfrm>
              <a:off x="1448" y="2700"/>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3" name="Line 41"/>
            <p:cNvSpPr>
              <a:spLocks noChangeShapeType="1"/>
            </p:cNvSpPr>
            <p:nvPr/>
          </p:nvSpPr>
          <p:spPr bwMode="auto">
            <a:xfrm>
              <a:off x="1448" y="287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4" name="Line 42"/>
            <p:cNvSpPr>
              <a:spLocks noChangeShapeType="1"/>
            </p:cNvSpPr>
            <p:nvPr/>
          </p:nvSpPr>
          <p:spPr bwMode="auto">
            <a:xfrm>
              <a:off x="1448" y="305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5" name="Line 43"/>
            <p:cNvSpPr>
              <a:spLocks noChangeShapeType="1"/>
            </p:cNvSpPr>
            <p:nvPr/>
          </p:nvSpPr>
          <p:spPr bwMode="auto">
            <a:xfrm>
              <a:off x="520" y="305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6" name="Line 44"/>
            <p:cNvSpPr>
              <a:spLocks noChangeShapeType="1"/>
            </p:cNvSpPr>
            <p:nvPr/>
          </p:nvSpPr>
          <p:spPr bwMode="auto">
            <a:xfrm>
              <a:off x="520" y="2876"/>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7" name="Line 45"/>
            <p:cNvSpPr>
              <a:spLocks noChangeShapeType="1"/>
            </p:cNvSpPr>
            <p:nvPr/>
          </p:nvSpPr>
          <p:spPr bwMode="auto">
            <a:xfrm>
              <a:off x="520" y="2700"/>
              <a:ext cx="80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68" name="AutoShape 46"/>
            <p:cNvSpPr>
              <a:spLocks noChangeArrowheads="1"/>
            </p:cNvSpPr>
            <p:nvPr/>
          </p:nvSpPr>
          <p:spPr bwMode="auto">
            <a:xfrm rot="-5400000" flipH="1" flipV="1">
              <a:off x="2154" y="2834"/>
              <a:ext cx="356" cy="87"/>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3769" name="Text Box 47"/>
            <p:cNvSpPr txBox="1">
              <a:spLocks noChangeArrowheads="1"/>
            </p:cNvSpPr>
            <p:nvPr/>
          </p:nvSpPr>
          <p:spPr bwMode="auto">
            <a:xfrm>
              <a:off x="1096" y="3083"/>
              <a:ext cx="132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b="1">
                  <a:latin typeface="Arial" panose="020B0604020202020204" pitchFamily="34" charset="0"/>
                </a:rPr>
                <a:t>Tell How the Concepts are Alike and Different</a:t>
              </a:r>
            </a:p>
          </p:txBody>
        </p:sp>
        <p:sp>
          <p:nvSpPr>
            <p:cNvPr id="73770" name="Line 48"/>
            <p:cNvSpPr>
              <a:spLocks noChangeShapeType="1"/>
            </p:cNvSpPr>
            <p:nvPr/>
          </p:nvSpPr>
          <p:spPr bwMode="auto">
            <a:xfrm>
              <a:off x="516" y="3320"/>
              <a:ext cx="24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71" name="Line 49"/>
            <p:cNvSpPr>
              <a:spLocks noChangeShapeType="1"/>
            </p:cNvSpPr>
            <p:nvPr/>
          </p:nvSpPr>
          <p:spPr bwMode="auto">
            <a:xfrm>
              <a:off x="516" y="3492"/>
              <a:ext cx="24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72" name="Line 50"/>
            <p:cNvSpPr>
              <a:spLocks noChangeShapeType="1"/>
            </p:cNvSpPr>
            <p:nvPr/>
          </p:nvSpPr>
          <p:spPr bwMode="auto">
            <a:xfrm>
              <a:off x="516" y="3672"/>
              <a:ext cx="24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73733" name="Picture 5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4754"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7B2A97AD-C082-47C3-9631-5069EF655B6A}" type="slidenum">
              <a:rPr lang="en-US" altLang="en-US" sz="1000" smtClean="0">
                <a:solidFill>
                  <a:schemeClr val="tx2"/>
                </a:solidFill>
                <a:latin typeface="Arial" panose="020B0604020202020204" pitchFamily="34" charset="0"/>
              </a:rPr>
              <a:pPr/>
              <a:t>69</a:t>
            </a:fld>
            <a:endParaRPr lang="en-US" altLang="en-US" sz="1000" smtClean="0">
              <a:solidFill>
                <a:schemeClr val="tx2"/>
              </a:solidFill>
              <a:latin typeface="Arial" panose="020B0604020202020204" pitchFamily="34" charset="0"/>
            </a:endParaRPr>
          </a:p>
        </p:txBody>
      </p:sp>
      <p:sp>
        <p:nvSpPr>
          <p:cNvPr id="74756" name="Rectangle 4"/>
          <p:cNvSpPr>
            <a:spLocks noChangeArrowheads="1"/>
          </p:cNvSpPr>
          <p:nvPr/>
        </p:nvSpPr>
        <p:spPr bwMode="auto">
          <a:xfrm>
            <a:off x="4483100" y="5964238"/>
            <a:ext cx="187325" cy="236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4757" name="Group 181"/>
          <p:cNvGrpSpPr>
            <a:grpSpLocks/>
          </p:cNvGrpSpPr>
          <p:nvPr/>
        </p:nvGrpSpPr>
        <p:grpSpPr bwMode="auto">
          <a:xfrm>
            <a:off x="2527300" y="279400"/>
            <a:ext cx="4130675" cy="5810250"/>
            <a:chOff x="2973" y="128"/>
            <a:chExt cx="2602" cy="3660"/>
          </a:xfrm>
        </p:grpSpPr>
        <p:grpSp>
          <p:nvGrpSpPr>
            <p:cNvPr id="74759" name="Group 182"/>
            <p:cNvGrpSpPr>
              <a:grpSpLocks/>
            </p:cNvGrpSpPr>
            <p:nvPr/>
          </p:nvGrpSpPr>
          <p:grpSpPr bwMode="auto">
            <a:xfrm>
              <a:off x="2973" y="128"/>
              <a:ext cx="2602" cy="3660"/>
              <a:chOff x="264" y="76"/>
              <a:chExt cx="2602" cy="3660"/>
            </a:xfrm>
          </p:grpSpPr>
          <p:sp>
            <p:nvSpPr>
              <p:cNvPr id="74772" name="Line 183"/>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3" name="Rectangle 184"/>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74" name="AutoShape 185"/>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75" name="AutoShape 186"/>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76" name="AutoShape 187"/>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77" name="AutoShape 188"/>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78" name="Rectangle 189"/>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79" name="Line 190"/>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0" name="Rectangle 191"/>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1" name="Rectangle 192"/>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2" name="AutoShape 193"/>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3" name="AutoShape 194"/>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4" name="Rectangle 195"/>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5" name="Rectangle 196"/>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6" name="AutoShape 197"/>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7" name="Rectangle 198"/>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88" name="Line 199"/>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9" name="Rectangle 200"/>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4790" name="Text Box 201"/>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74791" name="Text Box 202"/>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74792" name="Group 203"/>
              <p:cNvGrpSpPr>
                <a:grpSpLocks/>
              </p:cNvGrpSpPr>
              <p:nvPr/>
            </p:nvGrpSpPr>
            <p:grpSpPr bwMode="auto">
              <a:xfrm>
                <a:off x="495" y="685"/>
                <a:ext cx="285" cy="116"/>
                <a:chOff x="495" y="685"/>
                <a:chExt cx="285" cy="116"/>
              </a:xfrm>
            </p:grpSpPr>
            <p:grpSp>
              <p:nvGrpSpPr>
                <p:cNvPr id="74841" name="Group 204"/>
                <p:cNvGrpSpPr>
                  <a:grpSpLocks/>
                </p:cNvGrpSpPr>
                <p:nvPr/>
              </p:nvGrpSpPr>
              <p:grpSpPr bwMode="auto">
                <a:xfrm>
                  <a:off x="495" y="716"/>
                  <a:ext cx="47" cy="47"/>
                  <a:chOff x="495" y="716"/>
                  <a:chExt cx="47" cy="47"/>
                </a:xfrm>
              </p:grpSpPr>
              <p:sp>
                <p:nvSpPr>
                  <p:cNvPr id="74843" name="Rectangle 20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4844" name="Oval 20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42" name="Text Box 207"/>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4793" name="Group 208"/>
              <p:cNvGrpSpPr>
                <a:grpSpLocks/>
              </p:cNvGrpSpPr>
              <p:nvPr/>
            </p:nvGrpSpPr>
            <p:grpSpPr bwMode="auto">
              <a:xfrm>
                <a:off x="1344" y="685"/>
                <a:ext cx="285" cy="116"/>
                <a:chOff x="495" y="685"/>
                <a:chExt cx="285" cy="116"/>
              </a:xfrm>
            </p:grpSpPr>
            <p:grpSp>
              <p:nvGrpSpPr>
                <p:cNvPr id="74837" name="Group 209"/>
                <p:cNvGrpSpPr>
                  <a:grpSpLocks/>
                </p:cNvGrpSpPr>
                <p:nvPr/>
              </p:nvGrpSpPr>
              <p:grpSpPr bwMode="auto">
                <a:xfrm>
                  <a:off x="495" y="716"/>
                  <a:ext cx="47" cy="47"/>
                  <a:chOff x="495" y="716"/>
                  <a:chExt cx="47" cy="47"/>
                </a:xfrm>
              </p:grpSpPr>
              <p:sp>
                <p:nvSpPr>
                  <p:cNvPr id="74839" name="Rectangle 21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4840" name="Oval 21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38" name="Text Box 212"/>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4794" name="Group 213"/>
              <p:cNvGrpSpPr>
                <a:grpSpLocks/>
              </p:cNvGrpSpPr>
              <p:nvPr/>
            </p:nvGrpSpPr>
            <p:grpSpPr bwMode="auto">
              <a:xfrm>
                <a:off x="890" y="448"/>
                <a:ext cx="47" cy="47"/>
                <a:chOff x="495" y="716"/>
                <a:chExt cx="47" cy="47"/>
              </a:xfrm>
            </p:grpSpPr>
            <p:sp>
              <p:nvSpPr>
                <p:cNvPr id="74835" name="Rectangle 21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74836" name="Oval 21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795" name="Text Box 216"/>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74796" name="Group 217"/>
              <p:cNvGrpSpPr>
                <a:grpSpLocks/>
              </p:cNvGrpSpPr>
              <p:nvPr/>
            </p:nvGrpSpPr>
            <p:grpSpPr bwMode="auto">
              <a:xfrm>
                <a:off x="452" y="1051"/>
                <a:ext cx="47" cy="47"/>
                <a:chOff x="495" y="716"/>
                <a:chExt cx="47" cy="47"/>
              </a:xfrm>
            </p:grpSpPr>
            <p:sp>
              <p:nvSpPr>
                <p:cNvPr id="74833" name="Rectangle 21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4834" name="Oval 21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797" name="Text Box 220"/>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4798" name="Group 221"/>
              <p:cNvGrpSpPr>
                <a:grpSpLocks/>
              </p:cNvGrpSpPr>
              <p:nvPr/>
            </p:nvGrpSpPr>
            <p:grpSpPr bwMode="auto">
              <a:xfrm>
                <a:off x="1287" y="1051"/>
                <a:ext cx="47" cy="47"/>
                <a:chOff x="495" y="716"/>
                <a:chExt cx="47" cy="47"/>
              </a:xfrm>
            </p:grpSpPr>
            <p:sp>
              <p:nvSpPr>
                <p:cNvPr id="74831" name="Rectangle 22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4832" name="Oval 22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799" name="Text Box 224"/>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4800" name="Group 225"/>
              <p:cNvGrpSpPr>
                <a:grpSpLocks/>
              </p:cNvGrpSpPr>
              <p:nvPr/>
            </p:nvGrpSpPr>
            <p:grpSpPr bwMode="auto">
              <a:xfrm>
                <a:off x="881" y="1921"/>
                <a:ext cx="47" cy="47"/>
                <a:chOff x="495" y="716"/>
                <a:chExt cx="47" cy="47"/>
              </a:xfrm>
            </p:grpSpPr>
            <p:sp>
              <p:nvSpPr>
                <p:cNvPr id="74829" name="Rectangle 22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74830" name="Oval 22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01" name="Text Box 228"/>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74802" name="Group 229"/>
              <p:cNvGrpSpPr>
                <a:grpSpLocks/>
              </p:cNvGrpSpPr>
              <p:nvPr/>
            </p:nvGrpSpPr>
            <p:grpSpPr bwMode="auto">
              <a:xfrm>
                <a:off x="2195" y="1056"/>
                <a:ext cx="47" cy="47"/>
                <a:chOff x="495" y="716"/>
                <a:chExt cx="47" cy="47"/>
              </a:xfrm>
            </p:grpSpPr>
            <p:sp>
              <p:nvSpPr>
                <p:cNvPr id="74827" name="Rectangle 23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74828" name="Oval 23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03" name="Text Box 232"/>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74804" name="Text Box 233"/>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74805" name="Text Box 234"/>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74806" name="Group 235"/>
              <p:cNvGrpSpPr>
                <a:grpSpLocks/>
              </p:cNvGrpSpPr>
              <p:nvPr/>
            </p:nvGrpSpPr>
            <p:grpSpPr bwMode="auto">
              <a:xfrm>
                <a:off x="2184" y="1927"/>
                <a:ext cx="47" cy="47"/>
                <a:chOff x="495" y="716"/>
                <a:chExt cx="47" cy="47"/>
              </a:xfrm>
            </p:grpSpPr>
            <p:sp>
              <p:nvSpPr>
                <p:cNvPr id="74825" name="Rectangle 23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74826" name="Oval 23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07" name="Text Box 238"/>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74808" name="Group 239"/>
              <p:cNvGrpSpPr>
                <a:grpSpLocks/>
              </p:cNvGrpSpPr>
              <p:nvPr/>
            </p:nvGrpSpPr>
            <p:grpSpPr bwMode="auto">
              <a:xfrm>
                <a:off x="2178" y="2642"/>
                <a:ext cx="47" cy="47"/>
                <a:chOff x="495" y="716"/>
                <a:chExt cx="47" cy="47"/>
              </a:xfrm>
            </p:grpSpPr>
            <p:sp>
              <p:nvSpPr>
                <p:cNvPr id="74823" name="Rectangle 24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74824" name="Oval 24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09" name="Text Box 242"/>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74810" name="Group 243"/>
              <p:cNvGrpSpPr>
                <a:grpSpLocks/>
              </p:cNvGrpSpPr>
              <p:nvPr/>
            </p:nvGrpSpPr>
            <p:grpSpPr bwMode="auto">
              <a:xfrm>
                <a:off x="446" y="2626"/>
                <a:ext cx="47" cy="47"/>
                <a:chOff x="495" y="716"/>
                <a:chExt cx="47" cy="47"/>
              </a:xfrm>
            </p:grpSpPr>
            <p:sp>
              <p:nvSpPr>
                <p:cNvPr id="74821" name="Rectangle 24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4822" name="Oval 24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11" name="Text Box 246"/>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4812" name="Group 247"/>
              <p:cNvGrpSpPr>
                <a:grpSpLocks/>
              </p:cNvGrpSpPr>
              <p:nvPr/>
            </p:nvGrpSpPr>
            <p:grpSpPr bwMode="auto">
              <a:xfrm>
                <a:off x="1227" y="2626"/>
                <a:ext cx="47" cy="47"/>
                <a:chOff x="495" y="716"/>
                <a:chExt cx="47" cy="47"/>
              </a:xfrm>
            </p:grpSpPr>
            <p:sp>
              <p:nvSpPr>
                <p:cNvPr id="74819" name="Rectangle 24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4820" name="Oval 24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13" name="Text Box 250"/>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4814" name="Group 251"/>
              <p:cNvGrpSpPr>
                <a:grpSpLocks/>
              </p:cNvGrpSpPr>
              <p:nvPr/>
            </p:nvGrpSpPr>
            <p:grpSpPr bwMode="auto">
              <a:xfrm>
                <a:off x="1380" y="3415"/>
                <a:ext cx="47" cy="47"/>
                <a:chOff x="495" y="716"/>
                <a:chExt cx="47" cy="47"/>
              </a:xfrm>
            </p:grpSpPr>
            <p:sp>
              <p:nvSpPr>
                <p:cNvPr id="74817" name="Rectangle 25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74818" name="Oval 25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815" name="Text Box 254"/>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74816" name="AutoShape 255"/>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4760" name="Text Box 256"/>
            <p:cNvSpPr txBox="1">
              <a:spLocks noChangeArrowheads="1"/>
            </p:cNvSpPr>
            <p:nvPr/>
          </p:nvSpPr>
          <p:spPr bwMode="auto">
            <a:xfrm>
              <a:off x="3483" y="537"/>
              <a:ext cx="54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VERTEBRATES</a:t>
              </a:r>
              <a:endParaRPr lang="en-US" altLang="en-US"/>
            </a:p>
          </p:txBody>
        </p:sp>
        <p:sp>
          <p:nvSpPr>
            <p:cNvPr id="74761" name="Text Box 257"/>
            <p:cNvSpPr txBox="1">
              <a:spLocks noChangeArrowheads="1"/>
            </p:cNvSpPr>
            <p:nvPr/>
          </p:nvSpPr>
          <p:spPr bwMode="auto">
            <a:xfrm>
              <a:off x="3995" y="801"/>
              <a:ext cx="41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Mammals</a:t>
              </a:r>
              <a:endParaRPr lang="en-US" altLang="en-US"/>
            </a:p>
          </p:txBody>
        </p:sp>
        <p:sp>
          <p:nvSpPr>
            <p:cNvPr id="74762" name="Text Box 258"/>
            <p:cNvSpPr txBox="1">
              <a:spLocks noChangeArrowheads="1"/>
            </p:cNvSpPr>
            <p:nvPr/>
          </p:nvSpPr>
          <p:spPr bwMode="auto">
            <a:xfrm>
              <a:off x="3199" y="797"/>
              <a:ext cx="2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Birds</a:t>
              </a:r>
            </a:p>
          </p:txBody>
        </p:sp>
        <p:sp>
          <p:nvSpPr>
            <p:cNvPr id="74763" name="Text Box 259"/>
            <p:cNvSpPr txBox="1">
              <a:spLocks noChangeArrowheads="1"/>
            </p:cNvSpPr>
            <p:nvPr/>
          </p:nvSpPr>
          <p:spPr bwMode="auto">
            <a:xfrm>
              <a:off x="2987" y="1177"/>
              <a:ext cx="76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fly</a:t>
              </a:r>
            </a:p>
            <a:p>
              <a:r>
                <a:rPr lang="en-US" altLang="en-US">
                  <a:latin typeface="Sand" pitchFamily="-48" charset="0"/>
                </a:rPr>
                <a:t>Warm-blooded</a:t>
              </a:r>
            </a:p>
            <a:p>
              <a:r>
                <a:rPr lang="en-US" altLang="en-US">
                  <a:latin typeface="Sand" pitchFamily="-48" charset="0"/>
                </a:rPr>
                <a:t>Live worldwide</a:t>
              </a:r>
            </a:p>
            <a:p>
              <a:r>
                <a:rPr lang="en-US" altLang="en-US">
                  <a:latin typeface="Sand" pitchFamily="-48" charset="0"/>
                </a:rPr>
                <a:t>Feathers</a:t>
              </a:r>
            </a:p>
            <a:p>
              <a:r>
                <a:rPr lang="en-US" altLang="en-US">
                  <a:latin typeface="Sand" pitchFamily="-48" charset="0"/>
                </a:rPr>
                <a:t>Backbone</a:t>
              </a:r>
            </a:p>
            <a:p>
              <a:r>
                <a:rPr lang="en-US" altLang="en-US">
                  <a:latin typeface="Sand" pitchFamily="-48" charset="0"/>
                </a:rPr>
                <a:t>Young hatch from </a:t>
              </a:r>
            </a:p>
            <a:p>
              <a:r>
                <a:rPr lang="en-US" altLang="en-US">
                  <a:latin typeface="Sand" pitchFamily="-48" charset="0"/>
                </a:rPr>
                <a:t>   eggs</a:t>
              </a:r>
            </a:p>
          </p:txBody>
        </p:sp>
        <p:sp>
          <p:nvSpPr>
            <p:cNvPr id="74764" name="Text Box 260"/>
            <p:cNvSpPr txBox="1">
              <a:spLocks noChangeArrowheads="1"/>
            </p:cNvSpPr>
            <p:nvPr/>
          </p:nvSpPr>
          <p:spPr bwMode="auto">
            <a:xfrm>
              <a:off x="3767" y="1177"/>
              <a:ext cx="804"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travel by foot</a:t>
              </a:r>
            </a:p>
            <a:p>
              <a:r>
                <a:rPr lang="en-US" altLang="en-US">
                  <a:latin typeface="Sand" pitchFamily="-48" charset="0"/>
                </a:rPr>
                <a:t>Warm-blooded</a:t>
              </a:r>
            </a:p>
            <a:p>
              <a:r>
                <a:rPr lang="en-US" altLang="en-US">
                  <a:latin typeface="Sand" pitchFamily="-48" charset="0"/>
                </a:rPr>
                <a:t>Live worldwide</a:t>
              </a:r>
            </a:p>
            <a:p>
              <a:r>
                <a:rPr lang="en-US" altLang="en-US">
                  <a:latin typeface="Sand" pitchFamily="-48" charset="0"/>
                </a:rPr>
                <a:t>Hair</a:t>
              </a:r>
            </a:p>
            <a:p>
              <a:r>
                <a:rPr lang="en-US" altLang="en-US">
                  <a:latin typeface="Sand" pitchFamily="-48" charset="0"/>
                </a:rPr>
                <a:t>Backbone</a:t>
              </a:r>
            </a:p>
            <a:p>
              <a:r>
                <a:rPr lang="en-US" altLang="en-US">
                  <a:latin typeface="Sand" pitchFamily="-48" charset="0"/>
                </a:rPr>
                <a:t>Most young born </a:t>
              </a:r>
            </a:p>
            <a:p>
              <a:r>
                <a:rPr lang="en-US" altLang="en-US">
                  <a:latin typeface="Sand" pitchFamily="-48" charset="0"/>
                </a:rPr>
                <a:t>   live</a:t>
              </a:r>
            </a:p>
          </p:txBody>
        </p:sp>
        <p:sp>
          <p:nvSpPr>
            <p:cNvPr id="74765" name="Text Box 261"/>
            <p:cNvSpPr txBox="1">
              <a:spLocks noChangeArrowheads="1"/>
            </p:cNvSpPr>
            <p:nvPr/>
          </p:nvSpPr>
          <p:spPr bwMode="auto">
            <a:xfrm>
              <a:off x="4699" y="1152"/>
              <a:ext cx="69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Explore how many heart chambers birds and mammals have, and enter the information on the table</a:t>
              </a:r>
            </a:p>
          </p:txBody>
        </p:sp>
        <p:sp>
          <p:nvSpPr>
            <p:cNvPr id="74766" name="Text Box 262"/>
            <p:cNvSpPr txBox="1">
              <a:spLocks noChangeArrowheads="1"/>
            </p:cNvSpPr>
            <p:nvPr/>
          </p:nvSpPr>
          <p:spPr bwMode="auto">
            <a:xfrm>
              <a:off x="3457" y="2093"/>
              <a:ext cx="66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Warm-blooded</a:t>
              </a:r>
            </a:p>
            <a:p>
              <a:pPr algn="ctr"/>
              <a:r>
                <a:rPr lang="en-US" altLang="en-US">
                  <a:latin typeface="Sand" pitchFamily="-48" charset="0"/>
                </a:rPr>
                <a:t>Live worldwide</a:t>
              </a:r>
            </a:p>
            <a:p>
              <a:pPr algn="ctr"/>
              <a:r>
                <a:rPr lang="en-US" altLang="en-US">
                  <a:latin typeface="Sand" pitchFamily="-48" charset="0"/>
                </a:rPr>
                <a:t>Backbone</a:t>
              </a:r>
            </a:p>
          </p:txBody>
        </p:sp>
        <p:sp>
          <p:nvSpPr>
            <p:cNvPr id="74767" name="Text Box 263"/>
            <p:cNvSpPr txBox="1">
              <a:spLocks noChangeArrowheads="1"/>
            </p:cNvSpPr>
            <p:nvPr/>
          </p:nvSpPr>
          <p:spPr bwMode="auto">
            <a:xfrm>
              <a:off x="4672" y="2028"/>
              <a:ext cx="80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How body temperature is regulated.</a:t>
              </a:r>
            </a:p>
            <a:p>
              <a:r>
                <a:rPr lang="en-US" altLang="en-US">
                  <a:latin typeface="Sand" pitchFamily="-48" charset="0"/>
                </a:rPr>
                <a:t>Where they live.</a:t>
              </a:r>
            </a:p>
            <a:p>
              <a:r>
                <a:rPr lang="en-US" altLang="en-US">
                  <a:latin typeface="Sand" pitchFamily="-48" charset="0"/>
                </a:rPr>
                <a:t>How their bodies are supported.</a:t>
              </a:r>
            </a:p>
          </p:txBody>
        </p:sp>
        <p:sp>
          <p:nvSpPr>
            <p:cNvPr id="74768" name="Text Box 264"/>
            <p:cNvSpPr txBox="1">
              <a:spLocks noChangeArrowheads="1"/>
            </p:cNvSpPr>
            <p:nvPr/>
          </p:nvSpPr>
          <p:spPr bwMode="auto">
            <a:xfrm>
              <a:off x="2987" y="2825"/>
              <a:ext cx="76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fly</a:t>
              </a:r>
            </a:p>
            <a:p>
              <a:r>
                <a:rPr lang="en-US" altLang="en-US">
                  <a:latin typeface="Sand" pitchFamily="-48" charset="0"/>
                </a:rPr>
                <a:t>Feathers</a:t>
              </a:r>
            </a:p>
            <a:p>
              <a:r>
                <a:rPr lang="en-US" altLang="en-US">
                  <a:latin typeface="Sand" pitchFamily="-48" charset="0"/>
                </a:rPr>
                <a:t>Young hatch from </a:t>
              </a:r>
            </a:p>
            <a:p>
              <a:r>
                <a:rPr lang="en-US" altLang="en-US">
                  <a:latin typeface="Sand" pitchFamily="-48" charset="0"/>
                </a:rPr>
                <a:t>  eggs</a:t>
              </a:r>
            </a:p>
          </p:txBody>
        </p:sp>
        <p:sp>
          <p:nvSpPr>
            <p:cNvPr id="74769" name="Text Box 265"/>
            <p:cNvSpPr txBox="1">
              <a:spLocks noChangeArrowheads="1"/>
            </p:cNvSpPr>
            <p:nvPr/>
          </p:nvSpPr>
          <p:spPr bwMode="auto">
            <a:xfrm>
              <a:off x="3754" y="2817"/>
              <a:ext cx="85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Most travel by foot</a:t>
              </a:r>
            </a:p>
            <a:p>
              <a:r>
                <a:rPr lang="en-US" altLang="en-US">
                  <a:latin typeface="Sand" pitchFamily="-48" charset="0"/>
                </a:rPr>
                <a:t>Hair</a:t>
              </a:r>
            </a:p>
            <a:p>
              <a:r>
                <a:rPr lang="en-US" altLang="en-US">
                  <a:latin typeface="Sand" pitchFamily="-48" charset="0"/>
                </a:rPr>
                <a:t>Most young born live</a:t>
              </a:r>
            </a:p>
          </p:txBody>
        </p:sp>
        <p:sp>
          <p:nvSpPr>
            <p:cNvPr id="74770" name="Text Box 266"/>
            <p:cNvSpPr txBox="1">
              <a:spLocks noChangeArrowheads="1"/>
            </p:cNvSpPr>
            <p:nvPr/>
          </p:nvSpPr>
          <p:spPr bwMode="auto">
            <a:xfrm>
              <a:off x="4719" y="2776"/>
              <a:ext cx="75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How they travel.</a:t>
              </a:r>
            </a:p>
            <a:p>
              <a:r>
                <a:rPr lang="en-US" altLang="en-US">
                  <a:latin typeface="Sand" pitchFamily="-48" charset="0"/>
                </a:rPr>
                <a:t>What covers their bodies.</a:t>
              </a:r>
            </a:p>
            <a:p>
              <a:r>
                <a:rPr lang="en-US" altLang="en-US">
                  <a:latin typeface="Sand" pitchFamily="-48" charset="0"/>
                </a:rPr>
                <a:t>How young are born.</a:t>
              </a:r>
            </a:p>
          </p:txBody>
        </p:sp>
        <p:sp>
          <p:nvSpPr>
            <p:cNvPr id="74771" name="Text Box 267"/>
            <p:cNvSpPr txBox="1">
              <a:spLocks noChangeArrowheads="1"/>
            </p:cNvSpPr>
            <p:nvPr/>
          </p:nvSpPr>
          <p:spPr bwMode="auto">
            <a:xfrm>
              <a:off x="3003" y="3493"/>
              <a:ext cx="244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Birds and mammals are two vertebrates that are alike with regard to how their body temperature is regulated, where the live and how their bodies are supported.  They are different in terms of what covers their bodies and how they travel from one place to another.  They are also different in terms of how their young are born.</a:t>
              </a:r>
            </a:p>
          </p:txBody>
        </p:sp>
      </p:grpSp>
      <p:pic>
        <p:nvPicPr>
          <p:cNvPr id="74758" name="Picture 9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8" name="Rectangle 1026"/>
          <p:cNvSpPr>
            <a:spLocks noGrp="1" noChangeArrowheads="1"/>
          </p:cNvSpPr>
          <p:nvPr>
            <p:ph type="title"/>
          </p:nvPr>
        </p:nvSpPr>
        <p:spPr/>
        <p:txBody>
          <a:bodyPr>
            <a:normAutofit fontScale="90000"/>
          </a:bodyPr>
          <a:lstStyle/>
          <a:p>
            <a:pPr eaLnBrk="1" hangingPunct="1"/>
            <a:r>
              <a:rPr lang="en-US" altLang="en-US" smtClean="0"/>
              <a:t>Guidebooks in the </a:t>
            </a:r>
            <a:br>
              <a:rPr lang="en-US" altLang="en-US" smtClean="0"/>
            </a:br>
            <a:r>
              <a:rPr lang="en-US" altLang="en-US" smtClean="0"/>
              <a:t>Content Enhancement Series </a:t>
            </a:r>
          </a:p>
        </p:txBody>
      </p:sp>
      <p:sp>
        <p:nvSpPr>
          <p:cNvPr id="16389" name="Rectangle 1027"/>
          <p:cNvSpPr>
            <a:spLocks noGrp="1" noChangeArrowheads="1"/>
          </p:cNvSpPr>
          <p:nvPr>
            <p:ph idx="1"/>
          </p:nvPr>
        </p:nvSpPr>
        <p:spPr/>
        <p:txBody>
          <a:bodyPr/>
          <a:lstStyle/>
          <a:p>
            <a:pPr eaLnBrk="1" hangingPunct="1"/>
            <a:r>
              <a:rPr lang="en-US" altLang="en-US" smtClean="0">
                <a:solidFill>
                  <a:srgbClr val="000000"/>
                </a:solidFill>
              </a:rPr>
              <a:t>Routines for enhancing performance</a:t>
            </a:r>
          </a:p>
          <a:p>
            <a:pPr lvl="1" eaLnBrk="1" hangingPunct="1"/>
            <a:r>
              <a:rPr lang="en-US" altLang="en-US" smtClean="0">
                <a:solidFill>
                  <a:srgbClr val="000000"/>
                </a:solidFill>
              </a:rPr>
              <a:t>Quality Assignment Routine</a:t>
            </a:r>
          </a:p>
          <a:p>
            <a:pPr lvl="1" eaLnBrk="1" hangingPunct="1"/>
            <a:r>
              <a:rPr lang="en-US" altLang="en-US" smtClean="0">
                <a:solidFill>
                  <a:srgbClr val="000000"/>
                </a:solidFill>
              </a:rPr>
              <a:t>Question Exploration Routine</a:t>
            </a:r>
          </a:p>
          <a:p>
            <a:pPr lvl="1" eaLnBrk="1" hangingPunct="1"/>
            <a:r>
              <a:rPr lang="en-US" altLang="en-US" smtClean="0">
                <a:solidFill>
                  <a:srgbClr val="000000"/>
                </a:solidFill>
              </a:rPr>
              <a:t>Recall Enhancement Routine</a:t>
            </a:r>
          </a:p>
          <a:p>
            <a:pPr lvl="1" eaLnBrk="1" hangingPunct="1"/>
            <a:r>
              <a:rPr lang="en-US" altLang="en-US" smtClean="0">
                <a:solidFill>
                  <a:srgbClr val="000000"/>
                </a:solidFill>
              </a:rPr>
              <a:t>Vocabulary LINCing Routine</a:t>
            </a:r>
          </a:p>
          <a:p>
            <a:pPr lvl="1" eaLnBrk="1" hangingPunct="1"/>
            <a:endParaRPr lang="en-US" altLang="en-US" sz="1000" smtClean="0">
              <a:solidFill>
                <a:srgbClr val="000000"/>
              </a:solidFill>
            </a:endParaRPr>
          </a:p>
          <a:p>
            <a:pPr eaLnBrk="1" hangingPunct="1">
              <a:lnSpc>
                <a:spcPct val="120000"/>
              </a:lnSpc>
              <a:buFontTx/>
              <a:buNone/>
            </a:pPr>
            <a:endParaRPr lang="en-US" altLang="en-US" sz="1100" smtClean="0">
              <a:solidFill>
                <a:srgbClr val="000000"/>
              </a:solidFill>
            </a:endParaRPr>
          </a:p>
        </p:txBody>
      </p:sp>
      <p:sp>
        <p:nvSpPr>
          <p:cNvPr id="16387"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6386"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88FADA8-243C-4B93-AC82-1066DDB24767}" type="slidenum">
              <a:rPr lang="en-US" altLang="en-US" sz="1000" smtClean="0">
                <a:solidFill>
                  <a:schemeClr val="accent2"/>
                </a:solidFill>
              </a:rPr>
              <a:pPr>
                <a:spcBef>
                  <a:spcPct val="0"/>
                </a:spcBef>
                <a:buFontTx/>
                <a:buNone/>
              </a:pPr>
              <a:t>7</a:t>
            </a:fld>
            <a:endParaRPr lang="en-US" altLang="en-US" sz="1000" smtClean="0">
              <a:solidFill>
                <a:schemeClr val="accent2"/>
              </a:solidFill>
            </a:endParaRPr>
          </a:p>
        </p:txBody>
      </p:sp>
      <p:pic>
        <p:nvPicPr>
          <p:cNvPr id="163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5778"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09F8FDEB-C312-44DF-B086-DE7417E1FB40}" type="slidenum">
              <a:rPr lang="en-US" altLang="en-US" sz="1000" smtClean="0">
                <a:solidFill>
                  <a:schemeClr val="tx2"/>
                </a:solidFill>
                <a:latin typeface="Arial" panose="020B0604020202020204" pitchFamily="34" charset="0"/>
              </a:rPr>
              <a:pPr/>
              <a:t>70</a:t>
            </a:fld>
            <a:endParaRPr lang="en-US" altLang="en-US" sz="1000" smtClean="0">
              <a:solidFill>
                <a:schemeClr val="tx2"/>
              </a:solidFill>
              <a:latin typeface="Arial" panose="020B0604020202020204" pitchFamily="34" charset="0"/>
            </a:endParaRPr>
          </a:p>
        </p:txBody>
      </p:sp>
      <p:grpSp>
        <p:nvGrpSpPr>
          <p:cNvPr id="75780" name="Group 5"/>
          <p:cNvGrpSpPr>
            <a:grpSpLocks/>
          </p:cNvGrpSpPr>
          <p:nvPr/>
        </p:nvGrpSpPr>
        <p:grpSpPr bwMode="auto">
          <a:xfrm>
            <a:off x="2235200" y="177800"/>
            <a:ext cx="4379913" cy="6010275"/>
            <a:chOff x="2816" y="128"/>
            <a:chExt cx="2759" cy="3786"/>
          </a:xfrm>
        </p:grpSpPr>
        <p:sp>
          <p:nvSpPr>
            <p:cNvPr id="75782" name="Rectangle 6"/>
            <p:cNvSpPr>
              <a:spLocks noChangeArrowheads="1"/>
            </p:cNvSpPr>
            <p:nvPr/>
          </p:nvSpPr>
          <p:spPr bwMode="auto">
            <a:xfrm>
              <a:off x="2816" y="3781"/>
              <a:ext cx="125" cy="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5783" name="Group 7"/>
            <p:cNvGrpSpPr>
              <a:grpSpLocks/>
            </p:cNvGrpSpPr>
            <p:nvPr/>
          </p:nvGrpSpPr>
          <p:grpSpPr bwMode="auto">
            <a:xfrm>
              <a:off x="2973" y="128"/>
              <a:ext cx="2602" cy="3660"/>
              <a:chOff x="264" y="76"/>
              <a:chExt cx="2602" cy="3660"/>
            </a:xfrm>
          </p:grpSpPr>
          <p:sp>
            <p:nvSpPr>
              <p:cNvPr id="75796" name="Line 8"/>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7" name="Rectangle 9"/>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798" name="AutoShape 10"/>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799" name="AutoShape 11"/>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0" name="AutoShape 12"/>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1" name="AutoShape 13"/>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2" name="Rectangle 14"/>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3" name="Line 15"/>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4" name="Rectangle 16"/>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5" name="Rectangle 17"/>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6" name="AutoShape 18"/>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7" name="AutoShape 19"/>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8" name="Rectangle 20"/>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09" name="Rectangle 21"/>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10" name="AutoShape 22"/>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11" name="Rectangle 23"/>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12" name="Line 24"/>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13" name="Rectangle 25"/>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5814" name="Text Box 26"/>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75815" name="Text Box 27"/>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75816" name="Group 28"/>
              <p:cNvGrpSpPr>
                <a:grpSpLocks/>
              </p:cNvGrpSpPr>
              <p:nvPr/>
            </p:nvGrpSpPr>
            <p:grpSpPr bwMode="auto">
              <a:xfrm>
                <a:off x="495" y="685"/>
                <a:ext cx="285" cy="116"/>
                <a:chOff x="495" y="685"/>
                <a:chExt cx="285" cy="116"/>
              </a:xfrm>
            </p:grpSpPr>
            <p:grpSp>
              <p:nvGrpSpPr>
                <p:cNvPr id="75865" name="Group 29"/>
                <p:cNvGrpSpPr>
                  <a:grpSpLocks/>
                </p:cNvGrpSpPr>
                <p:nvPr/>
              </p:nvGrpSpPr>
              <p:grpSpPr bwMode="auto">
                <a:xfrm>
                  <a:off x="495" y="716"/>
                  <a:ext cx="47" cy="47"/>
                  <a:chOff x="495" y="716"/>
                  <a:chExt cx="47" cy="47"/>
                </a:xfrm>
              </p:grpSpPr>
              <p:sp>
                <p:nvSpPr>
                  <p:cNvPr id="75867" name="Rectangle 3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5868" name="Oval 3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66" name="Text Box 32"/>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5817" name="Group 33"/>
              <p:cNvGrpSpPr>
                <a:grpSpLocks/>
              </p:cNvGrpSpPr>
              <p:nvPr/>
            </p:nvGrpSpPr>
            <p:grpSpPr bwMode="auto">
              <a:xfrm>
                <a:off x="1344" y="685"/>
                <a:ext cx="285" cy="116"/>
                <a:chOff x="495" y="685"/>
                <a:chExt cx="285" cy="116"/>
              </a:xfrm>
            </p:grpSpPr>
            <p:grpSp>
              <p:nvGrpSpPr>
                <p:cNvPr id="75861" name="Group 34"/>
                <p:cNvGrpSpPr>
                  <a:grpSpLocks/>
                </p:cNvGrpSpPr>
                <p:nvPr/>
              </p:nvGrpSpPr>
              <p:grpSpPr bwMode="auto">
                <a:xfrm>
                  <a:off x="495" y="716"/>
                  <a:ext cx="47" cy="47"/>
                  <a:chOff x="495" y="716"/>
                  <a:chExt cx="47" cy="47"/>
                </a:xfrm>
              </p:grpSpPr>
              <p:sp>
                <p:nvSpPr>
                  <p:cNvPr id="75863" name="Rectangle 3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5864" name="Oval 3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62" name="Text Box 37"/>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5818" name="Group 38"/>
              <p:cNvGrpSpPr>
                <a:grpSpLocks/>
              </p:cNvGrpSpPr>
              <p:nvPr/>
            </p:nvGrpSpPr>
            <p:grpSpPr bwMode="auto">
              <a:xfrm>
                <a:off x="890" y="448"/>
                <a:ext cx="47" cy="47"/>
                <a:chOff x="495" y="716"/>
                <a:chExt cx="47" cy="47"/>
              </a:xfrm>
            </p:grpSpPr>
            <p:sp>
              <p:nvSpPr>
                <p:cNvPr id="75859" name="Rectangle 3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75860" name="Oval 4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19" name="Text Box 41"/>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75820" name="Group 42"/>
              <p:cNvGrpSpPr>
                <a:grpSpLocks/>
              </p:cNvGrpSpPr>
              <p:nvPr/>
            </p:nvGrpSpPr>
            <p:grpSpPr bwMode="auto">
              <a:xfrm>
                <a:off x="452" y="1051"/>
                <a:ext cx="47" cy="47"/>
                <a:chOff x="495" y="716"/>
                <a:chExt cx="47" cy="47"/>
              </a:xfrm>
            </p:grpSpPr>
            <p:sp>
              <p:nvSpPr>
                <p:cNvPr id="75857" name="Rectangle 4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5858" name="Oval 4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21" name="Text Box 45"/>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5822" name="Group 46"/>
              <p:cNvGrpSpPr>
                <a:grpSpLocks/>
              </p:cNvGrpSpPr>
              <p:nvPr/>
            </p:nvGrpSpPr>
            <p:grpSpPr bwMode="auto">
              <a:xfrm>
                <a:off x="1287" y="1051"/>
                <a:ext cx="47" cy="47"/>
                <a:chOff x="495" y="716"/>
                <a:chExt cx="47" cy="47"/>
              </a:xfrm>
            </p:grpSpPr>
            <p:sp>
              <p:nvSpPr>
                <p:cNvPr id="75855" name="Rectangle 4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5856" name="Oval 4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23" name="Text Box 49"/>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5824" name="Group 50"/>
              <p:cNvGrpSpPr>
                <a:grpSpLocks/>
              </p:cNvGrpSpPr>
              <p:nvPr/>
            </p:nvGrpSpPr>
            <p:grpSpPr bwMode="auto">
              <a:xfrm>
                <a:off x="881" y="1921"/>
                <a:ext cx="47" cy="47"/>
                <a:chOff x="495" y="716"/>
                <a:chExt cx="47" cy="47"/>
              </a:xfrm>
            </p:grpSpPr>
            <p:sp>
              <p:nvSpPr>
                <p:cNvPr id="75853" name="Rectangle 5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75854" name="Oval 5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25" name="Text Box 53"/>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75826" name="Group 54"/>
              <p:cNvGrpSpPr>
                <a:grpSpLocks/>
              </p:cNvGrpSpPr>
              <p:nvPr/>
            </p:nvGrpSpPr>
            <p:grpSpPr bwMode="auto">
              <a:xfrm>
                <a:off x="2195" y="1056"/>
                <a:ext cx="47" cy="47"/>
                <a:chOff x="495" y="716"/>
                <a:chExt cx="47" cy="47"/>
              </a:xfrm>
            </p:grpSpPr>
            <p:sp>
              <p:nvSpPr>
                <p:cNvPr id="75851" name="Rectangle 5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75852" name="Oval 5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27" name="Text Box 57"/>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75828" name="Text Box 58"/>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75829" name="Text Box 59"/>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75830" name="Group 60"/>
              <p:cNvGrpSpPr>
                <a:grpSpLocks/>
              </p:cNvGrpSpPr>
              <p:nvPr/>
            </p:nvGrpSpPr>
            <p:grpSpPr bwMode="auto">
              <a:xfrm>
                <a:off x="2184" y="1927"/>
                <a:ext cx="47" cy="47"/>
                <a:chOff x="495" y="716"/>
                <a:chExt cx="47" cy="47"/>
              </a:xfrm>
            </p:grpSpPr>
            <p:sp>
              <p:nvSpPr>
                <p:cNvPr id="75849" name="Rectangle 61"/>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75850" name="Oval 62"/>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31" name="Text Box 63"/>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75832" name="Group 64"/>
              <p:cNvGrpSpPr>
                <a:grpSpLocks/>
              </p:cNvGrpSpPr>
              <p:nvPr/>
            </p:nvGrpSpPr>
            <p:grpSpPr bwMode="auto">
              <a:xfrm>
                <a:off x="2178" y="2642"/>
                <a:ext cx="47" cy="47"/>
                <a:chOff x="495" y="716"/>
                <a:chExt cx="47" cy="47"/>
              </a:xfrm>
            </p:grpSpPr>
            <p:sp>
              <p:nvSpPr>
                <p:cNvPr id="75847" name="Rectangle 65"/>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75848" name="Oval 66"/>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33" name="Text Box 67"/>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75834" name="Group 68"/>
              <p:cNvGrpSpPr>
                <a:grpSpLocks/>
              </p:cNvGrpSpPr>
              <p:nvPr/>
            </p:nvGrpSpPr>
            <p:grpSpPr bwMode="auto">
              <a:xfrm>
                <a:off x="446" y="2626"/>
                <a:ext cx="47" cy="47"/>
                <a:chOff x="495" y="716"/>
                <a:chExt cx="47" cy="47"/>
              </a:xfrm>
            </p:grpSpPr>
            <p:sp>
              <p:nvSpPr>
                <p:cNvPr id="75845" name="Rectangle 6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5846" name="Oval 7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35" name="Text Box 71"/>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5836" name="Group 72"/>
              <p:cNvGrpSpPr>
                <a:grpSpLocks/>
              </p:cNvGrpSpPr>
              <p:nvPr/>
            </p:nvGrpSpPr>
            <p:grpSpPr bwMode="auto">
              <a:xfrm>
                <a:off x="1227" y="2626"/>
                <a:ext cx="47" cy="47"/>
                <a:chOff x="495" y="716"/>
                <a:chExt cx="47" cy="47"/>
              </a:xfrm>
            </p:grpSpPr>
            <p:sp>
              <p:nvSpPr>
                <p:cNvPr id="75843" name="Rectangle 73"/>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5844" name="Oval 74"/>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37" name="Text Box 75"/>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5838" name="Group 76"/>
              <p:cNvGrpSpPr>
                <a:grpSpLocks/>
              </p:cNvGrpSpPr>
              <p:nvPr/>
            </p:nvGrpSpPr>
            <p:grpSpPr bwMode="auto">
              <a:xfrm>
                <a:off x="1380" y="3415"/>
                <a:ext cx="47" cy="47"/>
                <a:chOff x="495" y="716"/>
                <a:chExt cx="47" cy="47"/>
              </a:xfrm>
            </p:grpSpPr>
            <p:sp>
              <p:nvSpPr>
                <p:cNvPr id="75841" name="Rectangle 7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75842" name="Oval 7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839" name="Text Box 79"/>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75840" name="AutoShape 80"/>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5784" name="Text Box 81"/>
            <p:cNvSpPr txBox="1">
              <a:spLocks noChangeArrowheads="1"/>
            </p:cNvSpPr>
            <p:nvPr/>
          </p:nvSpPr>
          <p:spPr bwMode="auto">
            <a:xfrm>
              <a:off x="2975" y="553"/>
              <a:ext cx="15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Economic Causes of Sectionalism in the US</a:t>
              </a:r>
              <a:endParaRPr lang="en-US" altLang="en-US"/>
            </a:p>
          </p:txBody>
        </p:sp>
        <p:sp>
          <p:nvSpPr>
            <p:cNvPr id="75785" name="Text Box 82"/>
            <p:cNvSpPr txBox="1">
              <a:spLocks noChangeArrowheads="1"/>
            </p:cNvSpPr>
            <p:nvPr/>
          </p:nvSpPr>
          <p:spPr bwMode="auto">
            <a:xfrm>
              <a:off x="3003" y="777"/>
              <a:ext cx="7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Economic conditions </a:t>
              </a:r>
            </a:p>
            <a:p>
              <a:r>
                <a:rPr lang="en-US" altLang="en-US" sz="700">
                  <a:latin typeface="Sand" pitchFamily="-48" charset="0"/>
                </a:rPr>
                <a:t>in the North in 1860</a:t>
              </a:r>
            </a:p>
          </p:txBody>
        </p:sp>
        <p:sp>
          <p:nvSpPr>
            <p:cNvPr id="75786" name="Text Box 83"/>
            <p:cNvSpPr txBox="1">
              <a:spLocks noChangeArrowheads="1"/>
            </p:cNvSpPr>
            <p:nvPr/>
          </p:nvSpPr>
          <p:spPr bwMode="auto">
            <a:xfrm>
              <a:off x="2931" y="1185"/>
              <a:ext cx="89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Good ports</a:t>
              </a:r>
            </a:p>
            <a:p>
              <a:r>
                <a:rPr lang="en-US" altLang="en-US" sz="700">
                  <a:latin typeface="Sand" pitchFamily="-48" charset="0"/>
                </a:rPr>
                <a:t>Good natural resources</a:t>
              </a:r>
            </a:p>
            <a:p>
              <a:r>
                <a:rPr lang="en-US" altLang="en-US" sz="700">
                  <a:latin typeface="Sand" pitchFamily="-48" charset="0"/>
                </a:rPr>
                <a:t>Immigrants in labor force</a:t>
              </a:r>
            </a:p>
            <a:p>
              <a:r>
                <a:rPr lang="en-US" altLang="en-US" sz="700">
                  <a:latin typeface="Sand" pitchFamily="-48" charset="0"/>
                </a:rPr>
                <a:t>Profit from industries</a:t>
              </a:r>
            </a:p>
            <a:p>
              <a:r>
                <a:rPr lang="en-US" altLang="en-US" sz="700">
                  <a:latin typeface="Sand" pitchFamily="-48" charset="0"/>
                </a:rPr>
                <a:t>Good land transportation</a:t>
              </a:r>
            </a:p>
            <a:p>
              <a:r>
                <a:rPr lang="en-US" altLang="en-US" sz="700">
                  <a:latin typeface="Sand" pitchFamily="-48" charset="0"/>
                </a:rPr>
                <a:t>Good credit with other </a:t>
              </a:r>
            </a:p>
            <a:p>
              <a:r>
                <a:rPr lang="en-US" altLang="en-US" sz="700">
                  <a:latin typeface="Sand" pitchFamily="-48" charset="0"/>
                </a:rPr>
                <a:t>  countries</a:t>
              </a:r>
            </a:p>
          </p:txBody>
        </p:sp>
        <p:sp>
          <p:nvSpPr>
            <p:cNvPr id="75787" name="Text Box 84"/>
            <p:cNvSpPr txBox="1">
              <a:spLocks noChangeArrowheads="1"/>
            </p:cNvSpPr>
            <p:nvPr/>
          </p:nvSpPr>
          <p:spPr bwMode="auto">
            <a:xfrm>
              <a:off x="3751" y="1185"/>
              <a:ext cx="881"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Good ports</a:t>
              </a:r>
            </a:p>
            <a:p>
              <a:r>
                <a:rPr lang="en-US" altLang="en-US" sz="700">
                  <a:latin typeface="Sand" pitchFamily="-48" charset="0"/>
                </a:rPr>
                <a:t>Good natural resources</a:t>
              </a:r>
            </a:p>
            <a:p>
              <a:r>
                <a:rPr lang="en-US" altLang="en-US" sz="700">
                  <a:latin typeface="Sand" pitchFamily="-48" charset="0"/>
                </a:rPr>
                <a:t>Slaves in labor force</a:t>
              </a:r>
            </a:p>
            <a:p>
              <a:r>
                <a:rPr lang="en-US" altLang="en-US" sz="700">
                  <a:latin typeface="Sand" pitchFamily="-48" charset="0"/>
                </a:rPr>
                <a:t>Profit from growing </a:t>
              </a:r>
            </a:p>
            <a:p>
              <a:r>
                <a:rPr lang="en-US" altLang="en-US" sz="700">
                  <a:latin typeface="Sand" pitchFamily="-48" charset="0"/>
                </a:rPr>
                <a:t>  cotton</a:t>
              </a:r>
            </a:p>
            <a:p>
              <a:r>
                <a:rPr lang="en-US" altLang="en-US" sz="700">
                  <a:latin typeface="Sand" pitchFamily="-48" charset="0"/>
                </a:rPr>
                <a:t>Poor land transportation</a:t>
              </a:r>
            </a:p>
            <a:p>
              <a:r>
                <a:rPr lang="en-US" altLang="en-US" sz="700">
                  <a:latin typeface="Sand" pitchFamily="-48" charset="0"/>
                </a:rPr>
                <a:t>Good credit with other </a:t>
              </a:r>
            </a:p>
            <a:p>
              <a:r>
                <a:rPr lang="en-US" altLang="en-US" sz="700">
                  <a:latin typeface="Sand" pitchFamily="-48" charset="0"/>
                </a:rPr>
                <a:t>  countries</a:t>
              </a:r>
            </a:p>
          </p:txBody>
        </p:sp>
        <p:sp>
          <p:nvSpPr>
            <p:cNvPr id="75788" name="Text Box 85"/>
            <p:cNvSpPr txBox="1">
              <a:spLocks noChangeArrowheads="1"/>
            </p:cNvSpPr>
            <p:nvPr/>
          </p:nvSpPr>
          <p:spPr bwMode="auto">
            <a:xfrm>
              <a:off x="4667" y="1152"/>
              <a:ext cx="81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Study the economic conditions of the West in 1860, and create a list of the characteristics to be compared to the North &amp; South.</a:t>
              </a:r>
            </a:p>
          </p:txBody>
        </p:sp>
        <p:sp>
          <p:nvSpPr>
            <p:cNvPr id="75789" name="Text Box 86"/>
            <p:cNvSpPr txBox="1">
              <a:spLocks noChangeArrowheads="1"/>
            </p:cNvSpPr>
            <p:nvPr/>
          </p:nvSpPr>
          <p:spPr bwMode="auto">
            <a:xfrm>
              <a:off x="3158" y="2093"/>
              <a:ext cx="127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Good ports</a:t>
              </a:r>
            </a:p>
            <a:p>
              <a:pPr algn="ctr"/>
              <a:r>
                <a:rPr lang="en-US" altLang="en-US">
                  <a:latin typeface="Sand" pitchFamily="-48" charset="0"/>
                </a:rPr>
                <a:t>Good natural resources</a:t>
              </a:r>
            </a:p>
            <a:p>
              <a:pPr algn="ctr"/>
              <a:r>
                <a:rPr lang="en-US" altLang="en-US">
                  <a:latin typeface="Sand" pitchFamily="-48" charset="0"/>
                </a:rPr>
                <a:t>Good credit with other countries</a:t>
              </a:r>
            </a:p>
          </p:txBody>
        </p:sp>
        <p:sp>
          <p:nvSpPr>
            <p:cNvPr id="75790" name="Text Box 87"/>
            <p:cNvSpPr txBox="1">
              <a:spLocks noChangeArrowheads="1"/>
            </p:cNvSpPr>
            <p:nvPr/>
          </p:nvSpPr>
          <p:spPr bwMode="auto">
            <a:xfrm>
              <a:off x="4672" y="2028"/>
              <a:ext cx="8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Quality of ports</a:t>
              </a:r>
            </a:p>
            <a:p>
              <a:r>
                <a:rPr lang="en-US" altLang="en-US">
                  <a:latin typeface="Sand" pitchFamily="-48" charset="0"/>
                </a:rPr>
                <a:t>Quality of natural</a:t>
              </a:r>
            </a:p>
            <a:p>
              <a:r>
                <a:rPr lang="en-US" altLang="en-US">
                  <a:latin typeface="Sand" pitchFamily="-48" charset="0"/>
                </a:rPr>
                <a:t>  resources</a:t>
              </a:r>
            </a:p>
            <a:p>
              <a:r>
                <a:rPr lang="en-US" altLang="en-US">
                  <a:latin typeface="Sand" pitchFamily="-48" charset="0"/>
                </a:rPr>
                <a:t>Quality of credit</a:t>
              </a:r>
            </a:p>
          </p:txBody>
        </p:sp>
        <p:sp>
          <p:nvSpPr>
            <p:cNvPr id="75791" name="Text Box 88"/>
            <p:cNvSpPr txBox="1">
              <a:spLocks noChangeArrowheads="1"/>
            </p:cNvSpPr>
            <p:nvPr/>
          </p:nvSpPr>
          <p:spPr bwMode="auto">
            <a:xfrm>
              <a:off x="2923" y="2769"/>
              <a:ext cx="89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Immigrants in labor force</a:t>
              </a:r>
            </a:p>
            <a:p>
              <a:endParaRPr lang="en-US" altLang="en-US" sz="700">
                <a:latin typeface="Sand" pitchFamily="-48" charset="0"/>
              </a:endParaRPr>
            </a:p>
            <a:p>
              <a:r>
                <a:rPr lang="en-US" altLang="en-US" sz="700">
                  <a:latin typeface="Sand" pitchFamily="-48" charset="0"/>
                </a:rPr>
                <a:t>Profit from industries</a:t>
              </a:r>
            </a:p>
            <a:p>
              <a:endParaRPr lang="en-US" altLang="en-US" sz="700">
                <a:latin typeface="Sand" pitchFamily="-48" charset="0"/>
              </a:endParaRPr>
            </a:p>
            <a:p>
              <a:r>
                <a:rPr lang="en-US" altLang="en-US" sz="700">
                  <a:latin typeface="Sand" pitchFamily="-48" charset="0"/>
                </a:rPr>
                <a:t>Good land transportation</a:t>
              </a:r>
            </a:p>
          </p:txBody>
        </p:sp>
        <p:sp>
          <p:nvSpPr>
            <p:cNvPr id="75792" name="Text Box 89"/>
            <p:cNvSpPr txBox="1">
              <a:spLocks noChangeArrowheads="1"/>
            </p:cNvSpPr>
            <p:nvPr/>
          </p:nvSpPr>
          <p:spPr bwMode="auto">
            <a:xfrm>
              <a:off x="3750" y="2753"/>
              <a:ext cx="88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Slaves in labor force</a:t>
              </a:r>
            </a:p>
            <a:p>
              <a:endParaRPr lang="en-US" altLang="en-US" sz="700">
                <a:latin typeface="Sand" pitchFamily="-48" charset="0"/>
              </a:endParaRPr>
            </a:p>
            <a:p>
              <a:r>
                <a:rPr lang="en-US" altLang="en-US" sz="700">
                  <a:latin typeface="Sand" pitchFamily="-48" charset="0"/>
                </a:rPr>
                <a:t>Profits from growing </a:t>
              </a:r>
            </a:p>
            <a:p>
              <a:r>
                <a:rPr lang="en-US" altLang="en-US" sz="700">
                  <a:latin typeface="Sand" pitchFamily="-48" charset="0"/>
                </a:rPr>
                <a:t>cotton</a:t>
              </a:r>
            </a:p>
            <a:p>
              <a:endParaRPr lang="en-US" altLang="en-US" sz="700">
                <a:latin typeface="Sand" pitchFamily="-48" charset="0"/>
              </a:endParaRPr>
            </a:p>
            <a:p>
              <a:r>
                <a:rPr lang="en-US" altLang="en-US" sz="700">
                  <a:latin typeface="Sand" pitchFamily="-48" charset="0"/>
                </a:rPr>
                <a:t>Poor land transportation</a:t>
              </a:r>
            </a:p>
          </p:txBody>
        </p:sp>
        <p:sp>
          <p:nvSpPr>
            <p:cNvPr id="75793" name="Text Box 90"/>
            <p:cNvSpPr txBox="1">
              <a:spLocks noChangeArrowheads="1"/>
            </p:cNvSpPr>
            <p:nvPr/>
          </p:nvSpPr>
          <p:spPr bwMode="auto">
            <a:xfrm>
              <a:off x="4719" y="2776"/>
              <a:ext cx="75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Primary source of    </a:t>
              </a:r>
            </a:p>
            <a:p>
              <a:r>
                <a:rPr lang="en-US" altLang="en-US">
                  <a:latin typeface="Sand" pitchFamily="-48" charset="0"/>
                </a:rPr>
                <a:t>  labor</a:t>
              </a:r>
            </a:p>
            <a:p>
              <a:r>
                <a:rPr lang="en-US" altLang="en-US">
                  <a:latin typeface="Sand" pitchFamily="-48" charset="0"/>
                </a:rPr>
                <a:t>Source of profits</a:t>
              </a:r>
            </a:p>
            <a:p>
              <a:r>
                <a:rPr lang="en-US" altLang="en-US">
                  <a:latin typeface="Sand" pitchFamily="-48" charset="0"/>
                </a:rPr>
                <a:t>Quality of land    </a:t>
              </a:r>
            </a:p>
            <a:p>
              <a:r>
                <a:rPr lang="en-US" altLang="en-US">
                  <a:latin typeface="Sand" pitchFamily="-48" charset="0"/>
                </a:rPr>
                <a:t>  transportation</a:t>
              </a:r>
            </a:p>
          </p:txBody>
        </p:sp>
        <p:sp>
          <p:nvSpPr>
            <p:cNvPr id="75794" name="Text Box 91"/>
            <p:cNvSpPr txBox="1">
              <a:spLocks noChangeArrowheads="1"/>
            </p:cNvSpPr>
            <p:nvPr/>
          </p:nvSpPr>
          <p:spPr bwMode="auto">
            <a:xfrm>
              <a:off x="3003" y="3493"/>
              <a:ext cx="244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Sectionalism in the U.S. was partially caused by economic condition in the North and South in 1860. Although the North and South both had good natural resources, ports, and credit, their primary sources of labor and profits were different, aw was the quality of their land transportation. Thus, these three differences probably contributed to sectionalism.</a:t>
              </a:r>
            </a:p>
          </p:txBody>
        </p:sp>
        <p:sp>
          <p:nvSpPr>
            <p:cNvPr id="75795" name="Text Box 92"/>
            <p:cNvSpPr txBox="1">
              <a:spLocks noChangeArrowheads="1"/>
            </p:cNvSpPr>
            <p:nvPr/>
          </p:nvSpPr>
          <p:spPr bwMode="auto">
            <a:xfrm>
              <a:off x="3819" y="773"/>
              <a:ext cx="7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Economic conditions </a:t>
              </a:r>
            </a:p>
            <a:p>
              <a:r>
                <a:rPr lang="en-US" altLang="en-US" sz="700">
                  <a:latin typeface="Sand" pitchFamily="-48" charset="0"/>
                </a:rPr>
                <a:t>in the South in 1860</a:t>
              </a:r>
            </a:p>
          </p:txBody>
        </p:sp>
      </p:grpSp>
      <p:pic>
        <p:nvPicPr>
          <p:cNvPr id="75781" name="Picture 9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6802"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22357C24-12ED-43AC-9961-36233A2E28A3}" type="slidenum">
              <a:rPr lang="en-US" altLang="en-US" sz="1000" smtClean="0">
                <a:solidFill>
                  <a:schemeClr val="tx2"/>
                </a:solidFill>
                <a:latin typeface="Arial" panose="020B0604020202020204" pitchFamily="34" charset="0"/>
              </a:rPr>
              <a:pPr/>
              <a:t>71</a:t>
            </a:fld>
            <a:endParaRPr lang="en-US" altLang="en-US" sz="1000" smtClean="0">
              <a:solidFill>
                <a:schemeClr val="tx2"/>
              </a:solidFill>
              <a:latin typeface="Arial" panose="020B0604020202020204" pitchFamily="34" charset="0"/>
            </a:endParaRPr>
          </a:p>
        </p:txBody>
      </p:sp>
      <p:grpSp>
        <p:nvGrpSpPr>
          <p:cNvPr id="76804" name="Group 3"/>
          <p:cNvGrpSpPr>
            <a:grpSpLocks/>
          </p:cNvGrpSpPr>
          <p:nvPr/>
        </p:nvGrpSpPr>
        <p:grpSpPr bwMode="auto">
          <a:xfrm>
            <a:off x="2520950" y="127000"/>
            <a:ext cx="4194175" cy="5846763"/>
            <a:chOff x="2799" y="107"/>
            <a:chExt cx="2642" cy="3683"/>
          </a:xfrm>
        </p:grpSpPr>
        <p:grpSp>
          <p:nvGrpSpPr>
            <p:cNvPr id="76806" name="Group 4"/>
            <p:cNvGrpSpPr>
              <a:grpSpLocks/>
            </p:cNvGrpSpPr>
            <p:nvPr/>
          </p:nvGrpSpPr>
          <p:grpSpPr bwMode="auto">
            <a:xfrm>
              <a:off x="2839" y="107"/>
              <a:ext cx="2602" cy="3660"/>
              <a:chOff x="264" y="76"/>
              <a:chExt cx="2602" cy="3660"/>
            </a:xfrm>
          </p:grpSpPr>
          <p:sp>
            <p:nvSpPr>
              <p:cNvPr id="76819" name="Line 5"/>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Rectangle 6"/>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1" name="AutoShape 7"/>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2" name="AutoShape 8"/>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3" name="AutoShape 9"/>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4" name="AutoShape 10"/>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5" name="Rectangle 11"/>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6" name="Line 12"/>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7" name="Rectangle 13"/>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8" name="Rectangle 14"/>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29" name="AutoShape 15"/>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30" name="AutoShape 16"/>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31" name="Rectangle 17"/>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32" name="Rectangle 18"/>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33" name="AutoShape 19"/>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34" name="Rectangle 20"/>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35" name="Line 21"/>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36" name="Rectangle 22"/>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6837" name="Text Box 23"/>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76838" name="Text Box 24"/>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76839" name="Group 25"/>
              <p:cNvGrpSpPr>
                <a:grpSpLocks/>
              </p:cNvGrpSpPr>
              <p:nvPr/>
            </p:nvGrpSpPr>
            <p:grpSpPr bwMode="auto">
              <a:xfrm>
                <a:off x="495" y="685"/>
                <a:ext cx="285" cy="116"/>
                <a:chOff x="495" y="685"/>
                <a:chExt cx="285" cy="116"/>
              </a:xfrm>
            </p:grpSpPr>
            <p:grpSp>
              <p:nvGrpSpPr>
                <p:cNvPr id="76888" name="Group 26"/>
                <p:cNvGrpSpPr>
                  <a:grpSpLocks/>
                </p:cNvGrpSpPr>
                <p:nvPr/>
              </p:nvGrpSpPr>
              <p:grpSpPr bwMode="auto">
                <a:xfrm>
                  <a:off x="495" y="716"/>
                  <a:ext cx="47" cy="47"/>
                  <a:chOff x="495" y="716"/>
                  <a:chExt cx="47" cy="47"/>
                </a:xfrm>
              </p:grpSpPr>
              <p:sp>
                <p:nvSpPr>
                  <p:cNvPr id="76890" name="Rectangle 27"/>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6891" name="Oval 28"/>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89" name="Text Box 29"/>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6840" name="Group 30"/>
              <p:cNvGrpSpPr>
                <a:grpSpLocks/>
              </p:cNvGrpSpPr>
              <p:nvPr/>
            </p:nvGrpSpPr>
            <p:grpSpPr bwMode="auto">
              <a:xfrm>
                <a:off x="1344" y="685"/>
                <a:ext cx="285" cy="116"/>
                <a:chOff x="495" y="685"/>
                <a:chExt cx="285" cy="116"/>
              </a:xfrm>
            </p:grpSpPr>
            <p:grpSp>
              <p:nvGrpSpPr>
                <p:cNvPr id="76884" name="Group 31"/>
                <p:cNvGrpSpPr>
                  <a:grpSpLocks/>
                </p:cNvGrpSpPr>
                <p:nvPr/>
              </p:nvGrpSpPr>
              <p:grpSpPr bwMode="auto">
                <a:xfrm>
                  <a:off x="495" y="716"/>
                  <a:ext cx="47" cy="47"/>
                  <a:chOff x="495" y="716"/>
                  <a:chExt cx="47" cy="47"/>
                </a:xfrm>
              </p:grpSpPr>
              <p:sp>
                <p:nvSpPr>
                  <p:cNvPr id="76886" name="Rectangle 3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6887" name="Oval 3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85" name="Text Box 34"/>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6841" name="Group 35"/>
              <p:cNvGrpSpPr>
                <a:grpSpLocks/>
              </p:cNvGrpSpPr>
              <p:nvPr/>
            </p:nvGrpSpPr>
            <p:grpSpPr bwMode="auto">
              <a:xfrm>
                <a:off x="890" y="448"/>
                <a:ext cx="47" cy="47"/>
                <a:chOff x="495" y="716"/>
                <a:chExt cx="47" cy="47"/>
              </a:xfrm>
            </p:grpSpPr>
            <p:sp>
              <p:nvSpPr>
                <p:cNvPr id="76882" name="Rectangle 3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76883" name="Oval 3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42" name="Text Box 38"/>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76843" name="Group 39"/>
              <p:cNvGrpSpPr>
                <a:grpSpLocks/>
              </p:cNvGrpSpPr>
              <p:nvPr/>
            </p:nvGrpSpPr>
            <p:grpSpPr bwMode="auto">
              <a:xfrm>
                <a:off x="452" y="1051"/>
                <a:ext cx="47" cy="47"/>
                <a:chOff x="495" y="716"/>
                <a:chExt cx="47" cy="47"/>
              </a:xfrm>
            </p:grpSpPr>
            <p:sp>
              <p:nvSpPr>
                <p:cNvPr id="76880" name="Rectangle 4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6881" name="Oval 4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44" name="Text Box 42"/>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6845" name="Group 43"/>
              <p:cNvGrpSpPr>
                <a:grpSpLocks/>
              </p:cNvGrpSpPr>
              <p:nvPr/>
            </p:nvGrpSpPr>
            <p:grpSpPr bwMode="auto">
              <a:xfrm>
                <a:off x="1287" y="1051"/>
                <a:ext cx="47" cy="47"/>
                <a:chOff x="495" y="716"/>
                <a:chExt cx="47" cy="47"/>
              </a:xfrm>
            </p:grpSpPr>
            <p:sp>
              <p:nvSpPr>
                <p:cNvPr id="76878" name="Rectangle 4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6879" name="Oval 4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46" name="Text Box 46"/>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6847" name="Group 47"/>
              <p:cNvGrpSpPr>
                <a:grpSpLocks/>
              </p:cNvGrpSpPr>
              <p:nvPr/>
            </p:nvGrpSpPr>
            <p:grpSpPr bwMode="auto">
              <a:xfrm>
                <a:off x="881" y="1921"/>
                <a:ext cx="47" cy="47"/>
                <a:chOff x="495" y="716"/>
                <a:chExt cx="47" cy="47"/>
              </a:xfrm>
            </p:grpSpPr>
            <p:sp>
              <p:nvSpPr>
                <p:cNvPr id="76876" name="Rectangle 4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76877" name="Oval 4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48" name="Text Box 50"/>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76849" name="Group 51"/>
              <p:cNvGrpSpPr>
                <a:grpSpLocks/>
              </p:cNvGrpSpPr>
              <p:nvPr/>
            </p:nvGrpSpPr>
            <p:grpSpPr bwMode="auto">
              <a:xfrm>
                <a:off x="2195" y="1056"/>
                <a:ext cx="47" cy="47"/>
                <a:chOff x="495" y="716"/>
                <a:chExt cx="47" cy="47"/>
              </a:xfrm>
            </p:grpSpPr>
            <p:sp>
              <p:nvSpPr>
                <p:cNvPr id="76874" name="Rectangle 5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76875" name="Oval 5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50" name="Text Box 54"/>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76851" name="Text Box 55"/>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76852" name="Text Box 56"/>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76853" name="Group 57"/>
              <p:cNvGrpSpPr>
                <a:grpSpLocks/>
              </p:cNvGrpSpPr>
              <p:nvPr/>
            </p:nvGrpSpPr>
            <p:grpSpPr bwMode="auto">
              <a:xfrm>
                <a:off x="2184" y="1927"/>
                <a:ext cx="47" cy="47"/>
                <a:chOff x="495" y="716"/>
                <a:chExt cx="47" cy="47"/>
              </a:xfrm>
            </p:grpSpPr>
            <p:sp>
              <p:nvSpPr>
                <p:cNvPr id="76872" name="Rectangle 5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76873" name="Oval 5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54" name="Text Box 60"/>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76855" name="Group 61"/>
              <p:cNvGrpSpPr>
                <a:grpSpLocks/>
              </p:cNvGrpSpPr>
              <p:nvPr/>
            </p:nvGrpSpPr>
            <p:grpSpPr bwMode="auto">
              <a:xfrm>
                <a:off x="2178" y="2642"/>
                <a:ext cx="47" cy="47"/>
                <a:chOff x="495" y="716"/>
                <a:chExt cx="47" cy="47"/>
              </a:xfrm>
            </p:grpSpPr>
            <p:sp>
              <p:nvSpPr>
                <p:cNvPr id="76870" name="Rectangle 6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76871" name="Oval 6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56" name="Text Box 64"/>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76857" name="Group 65"/>
              <p:cNvGrpSpPr>
                <a:grpSpLocks/>
              </p:cNvGrpSpPr>
              <p:nvPr/>
            </p:nvGrpSpPr>
            <p:grpSpPr bwMode="auto">
              <a:xfrm>
                <a:off x="446" y="2626"/>
                <a:ext cx="47" cy="47"/>
                <a:chOff x="495" y="716"/>
                <a:chExt cx="47" cy="47"/>
              </a:xfrm>
            </p:grpSpPr>
            <p:sp>
              <p:nvSpPr>
                <p:cNvPr id="76868" name="Rectangle 6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6869" name="Oval 6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58" name="Text Box 68"/>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6859" name="Group 69"/>
              <p:cNvGrpSpPr>
                <a:grpSpLocks/>
              </p:cNvGrpSpPr>
              <p:nvPr/>
            </p:nvGrpSpPr>
            <p:grpSpPr bwMode="auto">
              <a:xfrm>
                <a:off x="1227" y="2626"/>
                <a:ext cx="47" cy="47"/>
                <a:chOff x="495" y="716"/>
                <a:chExt cx="47" cy="47"/>
              </a:xfrm>
            </p:grpSpPr>
            <p:sp>
              <p:nvSpPr>
                <p:cNvPr id="76866" name="Rectangle 7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6867" name="Oval 7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60" name="Text Box 72"/>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6861" name="Group 73"/>
              <p:cNvGrpSpPr>
                <a:grpSpLocks/>
              </p:cNvGrpSpPr>
              <p:nvPr/>
            </p:nvGrpSpPr>
            <p:grpSpPr bwMode="auto">
              <a:xfrm>
                <a:off x="1380" y="3415"/>
                <a:ext cx="47" cy="47"/>
                <a:chOff x="495" y="716"/>
                <a:chExt cx="47" cy="47"/>
              </a:xfrm>
            </p:grpSpPr>
            <p:sp>
              <p:nvSpPr>
                <p:cNvPr id="76864" name="Rectangle 7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76865" name="Oval 7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62" name="Text Box 76"/>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76863" name="AutoShape 77"/>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6807" name="Text Box 78"/>
            <p:cNvSpPr txBox="1">
              <a:spLocks noChangeArrowheads="1"/>
            </p:cNvSpPr>
            <p:nvPr/>
          </p:nvSpPr>
          <p:spPr bwMode="auto">
            <a:xfrm>
              <a:off x="2841" y="532"/>
              <a:ext cx="15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WAYS TO DO WORK</a:t>
              </a:r>
              <a:endParaRPr lang="en-US" altLang="en-US"/>
            </a:p>
          </p:txBody>
        </p:sp>
        <p:sp>
          <p:nvSpPr>
            <p:cNvPr id="76808" name="Text Box 79"/>
            <p:cNvSpPr txBox="1">
              <a:spLocks noChangeArrowheads="1"/>
            </p:cNvSpPr>
            <p:nvPr/>
          </p:nvSpPr>
          <p:spPr bwMode="auto">
            <a:xfrm>
              <a:off x="2869" y="771"/>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Cooperation</a:t>
              </a:r>
            </a:p>
          </p:txBody>
        </p:sp>
        <p:sp>
          <p:nvSpPr>
            <p:cNvPr id="76809" name="Text Box 80"/>
            <p:cNvSpPr txBox="1">
              <a:spLocks noChangeArrowheads="1"/>
            </p:cNvSpPr>
            <p:nvPr/>
          </p:nvSpPr>
          <p:spPr bwMode="auto">
            <a:xfrm>
              <a:off x="2802" y="1164"/>
              <a:ext cx="890"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working together</a:t>
              </a:r>
            </a:p>
            <a:p>
              <a:r>
                <a:rPr lang="en-US" altLang="en-US" sz="700">
                  <a:latin typeface="Sand" pitchFamily="-48" charset="0"/>
                </a:rPr>
                <a:t>More than 1 person</a:t>
              </a:r>
            </a:p>
            <a:p>
              <a:r>
                <a:rPr lang="en-US" altLang="en-US" sz="700">
                  <a:latin typeface="Sand" pitchFamily="-48" charset="0"/>
                </a:rPr>
                <a:t>Works shared by all </a:t>
              </a:r>
            </a:p>
            <a:p>
              <a:r>
                <a:rPr lang="en-US" altLang="en-US" sz="700">
                  <a:latin typeface="Sand" pitchFamily="-48" charset="0"/>
                </a:rPr>
                <a:t>  members of the group</a:t>
              </a:r>
            </a:p>
            <a:p>
              <a:r>
                <a:rPr lang="en-US" altLang="en-US" sz="700">
                  <a:latin typeface="Sand" pitchFamily="-48" charset="0"/>
                </a:rPr>
                <a:t>Rewards are shared</a:t>
              </a:r>
            </a:p>
            <a:p>
              <a:r>
                <a:rPr lang="en-US" altLang="en-US" sz="700">
                  <a:latin typeface="Sand" pitchFamily="-48" charset="0"/>
                </a:rPr>
                <a:t>All members are </a:t>
              </a:r>
            </a:p>
            <a:p>
              <a:r>
                <a:rPr lang="en-US" altLang="en-US" sz="700">
                  <a:latin typeface="Sand" pitchFamily="-48" charset="0"/>
                </a:rPr>
                <a:t>  concerned about one </a:t>
              </a:r>
            </a:p>
            <a:p>
              <a:r>
                <a:rPr lang="en-US" altLang="en-US" sz="700">
                  <a:latin typeface="Sand" pitchFamily="-48" charset="0"/>
                </a:rPr>
                <a:t>  another</a:t>
              </a:r>
            </a:p>
          </p:txBody>
        </p:sp>
        <p:sp>
          <p:nvSpPr>
            <p:cNvPr id="76810" name="Text Box 81"/>
            <p:cNvSpPr txBox="1">
              <a:spLocks noChangeArrowheads="1"/>
            </p:cNvSpPr>
            <p:nvPr/>
          </p:nvSpPr>
          <p:spPr bwMode="auto">
            <a:xfrm>
              <a:off x="3617" y="1164"/>
              <a:ext cx="93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of groups working </a:t>
              </a:r>
            </a:p>
            <a:p>
              <a:r>
                <a:rPr lang="en-US" altLang="en-US" sz="700">
                  <a:latin typeface="Sand" pitchFamily="-48" charset="0"/>
                </a:rPr>
                <a:t>  against one another</a:t>
              </a:r>
            </a:p>
            <a:p>
              <a:r>
                <a:rPr lang="en-US" altLang="en-US" sz="700">
                  <a:latin typeface="Sand" pitchFamily="-48" charset="0"/>
                </a:rPr>
                <a:t>Works shared only within</a:t>
              </a:r>
            </a:p>
            <a:p>
              <a:r>
                <a:rPr lang="en-US" altLang="en-US" sz="700">
                  <a:latin typeface="Sand" pitchFamily="-48" charset="0"/>
                </a:rPr>
                <a:t>  competing groups</a:t>
              </a:r>
            </a:p>
            <a:p>
              <a:r>
                <a:rPr lang="en-US" altLang="en-US" sz="700">
                  <a:latin typeface="Sand" pitchFamily="-48" charset="0"/>
                </a:rPr>
                <a:t>Rewards are given to </a:t>
              </a:r>
            </a:p>
            <a:p>
              <a:r>
                <a:rPr lang="en-US" altLang="en-US" sz="700">
                  <a:latin typeface="Sand" pitchFamily="-48" charset="0"/>
                </a:rPr>
                <a:t>  the best</a:t>
              </a:r>
            </a:p>
            <a:p>
              <a:r>
                <a:rPr lang="en-US" altLang="en-US" sz="700">
                  <a:latin typeface="Sand" pitchFamily="-48" charset="0"/>
                </a:rPr>
                <a:t>Concerned only about </a:t>
              </a:r>
            </a:p>
            <a:p>
              <a:r>
                <a:rPr lang="en-US" altLang="en-US" sz="700">
                  <a:latin typeface="Sand" pitchFamily="-48" charset="0"/>
                </a:rPr>
                <a:t>  yourself or your team</a:t>
              </a:r>
            </a:p>
          </p:txBody>
        </p:sp>
        <p:sp>
          <p:nvSpPr>
            <p:cNvPr id="76811" name="Text Box 82"/>
            <p:cNvSpPr txBox="1">
              <a:spLocks noChangeArrowheads="1"/>
            </p:cNvSpPr>
            <p:nvPr/>
          </p:nvSpPr>
          <p:spPr bwMode="auto">
            <a:xfrm>
              <a:off x="4533" y="1131"/>
              <a:ext cx="81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Consider how jobs are assigned within cooperative and competitive situations. Add information to your table as needed.</a:t>
              </a:r>
            </a:p>
          </p:txBody>
        </p:sp>
        <p:sp>
          <p:nvSpPr>
            <p:cNvPr id="76812" name="Text Box 83"/>
            <p:cNvSpPr txBox="1">
              <a:spLocks noChangeArrowheads="1"/>
            </p:cNvSpPr>
            <p:nvPr/>
          </p:nvSpPr>
          <p:spPr bwMode="auto">
            <a:xfrm>
              <a:off x="3266" y="2072"/>
              <a:ext cx="8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More than 1 person</a:t>
              </a:r>
            </a:p>
          </p:txBody>
        </p:sp>
        <p:sp>
          <p:nvSpPr>
            <p:cNvPr id="76813" name="Text Box 84"/>
            <p:cNvSpPr txBox="1">
              <a:spLocks noChangeArrowheads="1"/>
            </p:cNvSpPr>
            <p:nvPr/>
          </p:nvSpPr>
          <p:spPr bwMode="auto">
            <a:xfrm>
              <a:off x="4538" y="2007"/>
              <a:ext cx="8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How many people are involved.</a:t>
              </a:r>
            </a:p>
          </p:txBody>
        </p:sp>
        <p:sp>
          <p:nvSpPr>
            <p:cNvPr id="76814" name="Text Box 85"/>
            <p:cNvSpPr txBox="1">
              <a:spLocks noChangeArrowheads="1"/>
            </p:cNvSpPr>
            <p:nvPr/>
          </p:nvSpPr>
          <p:spPr bwMode="auto">
            <a:xfrm>
              <a:off x="2799" y="2713"/>
              <a:ext cx="89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working together</a:t>
              </a:r>
            </a:p>
            <a:p>
              <a:r>
                <a:rPr lang="en-US" altLang="en-US" sz="700">
                  <a:latin typeface="Sand" pitchFamily="-48" charset="0"/>
                </a:rPr>
                <a:t>Works shared by all </a:t>
              </a:r>
            </a:p>
            <a:p>
              <a:r>
                <a:rPr lang="en-US" altLang="en-US" sz="700">
                  <a:latin typeface="Sand" pitchFamily="-48" charset="0"/>
                </a:rPr>
                <a:t>  members of the group</a:t>
              </a:r>
            </a:p>
            <a:p>
              <a:r>
                <a:rPr lang="en-US" altLang="en-US" sz="700">
                  <a:latin typeface="Sand" pitchFamily="-48" charset="0"/>
                </a:rPr>
                <a:t>Rewards are shared</a:t>
              </a:r>
            </a:p>
            <a:p>
              <a:r>
                <a:rPr lang="en-US" altLang="en-US" sz="700">
                  <a:latin typeface="Sand" pitchFamily="-48" charset="0"/>
                </a:rPr>
                <a:t>All members concerned </a:t>
              </a:r>
            </a:p>
            <a:p>
              <a:r>
                <a:rPr lang="en-US" altLang="en-US" sz="700">
                  <a:latin typeface="Sand" pitchFamily="-48" charset="0"/>
                </a:rPr>
                <a:t>  about one another</a:t>
              </a:r>
            </a:p>
          </p:txBody>
        </p:sp>
        <p:sp>
          <p:nvSpPr>
            <p:cNvPr id="76815" name="Text Box 86"/>
            <p:cNvSpPr txBox="1">
              <a:spLocks noChangeArrowheads="1"/>
            </p:cNvSpPr>
            <p:nvPr/>
          </p:nvSpPr>
          <p:spPr bwMode="auto">
            <a:xfrm>
              <a:off x="3601" y="2712"/>
              <a:ext cx="937"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People or groups working </a:t>
              </a:r>
            </a:p>
            <a:p>
              <a:r>
                <a:rPr lang="en-US" altLang="en-US" sz="700">
                  <a:latin typeface="Sand" pitchFamily="-48" charset="0"/>
                </a:rPr>
                <a:t>  against one another</a:t>
              </a:r>
            </a:p>
            <a:p>
              <a:r>
                <a:rPr lang="en-US" altLang="en-US" sz="700">
                  <a:latin typeface="Sand" pitchFamily="-48" charset="0"/>
                </a:rPr>
                <a:t>Work shared only within </a:t>
              </a:r>
            </a:p>
            <a:p>
              <a:r>
                <a:rPr lang="en-US" altLang="en-US" sz="700">
                  <a:latin typeface="Sand" pitchFamily="-48" charset="0"/>
                </a:rPr>
                <a:t>  competing groups</a:t>
              </a:r>
            </a:p>
            <a:p>
              <a:r>
                <a:rPr lang="en-US" altLang="en-US" sz="700">
                  <a:latin typeface="Sand" pitchFamily="-48" charset="0"/>
                </a:rPr>
                <a:t>Rewards are given to </a:t>
              </a:r>
            </a:p>
            <a:p>
              <a:r>
                <a:rPr lang="en-US" altLang="en-US" sz="700">
                  <a:latin typeface="Sand" pitchFamily="-48" charset="0"/>
                </a:rPr>
                <a:t>  the best</a:t>
              </a:r>
            </a:p>
            <a:p>
              <a:r>
                <a:rPr lang="en-US" altLang="en-US" sz="700">
                  <a:latin typeface="Sand" pitchFamily="-48" charset="0"/>
                </a:rPr>
                <a:t>Concerned only about </a:t>
              </a:r>
            </a:p>
            <a:p>
              <a:r>
                <a:rPr lang="en-US" altLang="en-US" sz="700">
                  <a:latin typeface="Sand" pitchFamily="-48" charset="0"/>
                </a:rPr>
                <a:t>  yourself or your team</a:t>
              </a:r>
            </a:p>
          </p:txBody>
        </p:sp>
        <p:sp>
          <p:nvSpPr>
            <p:cNvPr id="76816" name="Text Box 87"/>
            <p:cNvSpPr txBox="1">
              <a:spLocks noChangeArrowheads="1"/>
            </p:cNvSpPr>
            <p:nvPr/>
          </p:nvSpPr>
          <p:spPr bwMode="auto">
            <a:xfrm>
              <a:off x="4585" y="2720"/>
              <a:ext cx="752"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How people work  </a:t>
              </a:r>
            </a:p>
            <a:p>
              <a:r>
                <a:rPr lang="en-US" altLang="en-US" sz="700">
                  <a:latin typeface="Sand" pitchFamily="-48" charset="0"/>
                </a:rPr>
                <a:t>  together</a:t>
              </a:r>
            </a:p>
            <a:p>
              <a:r>
                <a:rPr lang="en-US" altLang="en-US" sz="700">
                  <a:latin typeface="Sand" pitchFamily="-48" charset="0"/>
                </a:rPr>
                <a:t>How work is shared</a:t>
              </a:r>
            </a:p>
            <a:p>
              <a:r>
                <a:rPr lang="en-US" altLang="en-US" sz="700">
                  <a:latin typeface="Sand" pitchFamily="-48" charset="0"/>
                </a:rPr>
                <a:t>Who gets the </a:t>
              </a:r>
            </a:p>
            <a:p>
              <a:r>
                <a:rPr lang="en-US" altLang="en-US" sz="700">
                  <a:latin typeface="Sand" pitchFamily="-48" charset="0"/>
                </a:rPr>
                <a:t>  rewards</a:t>
              </a:r>
            </a:p>
            <a:p>
              <a:r>
                <a:rPr lang="en-US" altLang="en-US" sz="700">
                  <a:latin typeface="Sand" pitchFamily="-48" charset="0"/>
                </a:rPr>
                <a:t>Who you’re </a:t>
              </a:r>
            </a:p>
            <a:p>
              <a:r>
                <a:rPr lang="en-US" altLang="en-US" sz="700">
                  <a:latin typeface="Sand" pitchFamily="-48" charset="0"/>
                </a:rPr>
                <a:t>  concerned about</a:t>
              </a:r>
            </a:p>
          </p:txBody>
        </p:sp>
        <p:sp>
          <p:nvSpPr>
            <p:cNvPr id="76817" name="Text Box 88"/>
            <p:cNvSpPr txBox="1">
              <a:spLocks noChangeArrowheads="1"/>
            </p:cNvSpPr>
            <p:nvPr/>
          </p:nvSpPr>
          <p:spPr bwMode="auto">
            <a:xfrm>
              <a:off x="2869" y="3472"/>
              <a:ext cx="244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Cooperation and competition are both ways to do work. Cooperation and competition are similar in the number of people involved--there’s always more than one person. Cooperation and competition are different in how people work together, how work is shared, who gets the rewards, and about who the people are concerned (themselves of their teammates).</a:t>
              </a:r>
            </a:p>
          </p:txBody>
        </p:sp>
        <p:sp>
          <p:nvSpPr>
            <p:cNvPr id="76818" name="Text Box 89"/>
            <p:cNvSpPr txBox="1">
              <a:spLocks noChangeArrowheads="1"/>
            </p:cNvSpPr>
            <p:nvPr/>
          </p:nvSpPr>
          <p:spPr bwMode="auto">
            <a:xfrm>
              <a:off x="3690" y="777"/>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Competition</a:t>
              </a:r>
            </a:p>
          </p:txBody>
        </p:sp>
      </p:grpSp>
      <p:pic>
        <p:nvPicPr>
          <p:cNvPr id="76805" name="Picture 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7826"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F67BD8A4-6D8F-4F66-8C5E-1671628F238B}" type="slidenum">
              <a:rPr lang="en-US" altLang="en-US" sz="1000" smtClean="0">
                <a:solidFill>
                  <a:schemeClr val="tx2"/>
                </a:solidFill>
                <a:latin typeface="Arial" panose="020B0604020202020204" pitchFamily="34" charset="0"/>
              </a:rPr>
              <a:pPr/>
              <a:t>72</a:t>
            </a:fld>
            <a:endParaRPr lang="en-US" altLang="en-US" sz="1000" smtClean="0">
              <a:solidFill>
                <a:schemeClr val="tx2"/>
              </a:solidFill>
              <a:latin typeface="Arial" panose="020B0604020202020204" pitchFamily="34" charset="0"/>
            </a:endParaRPr>
          </a:p>
        </p:txBody>
      </p:sp>
      <p:grpSp>
        <p:nvGrpSpPr>
          <p:cNvPr id="77828" name="Group 93"/>
          <p:cNvGrpSpPr>
            <a:grpSpLocks/>
          </p:cNvGrpSpPr>
          <p:nvPr/>
        </p:nvGrpSpPr>
        <p:grpSpPr bwMode="auto">
          <a:xfrm>
            <a:off x="2470150" y="492125"/>
            <a:ext cx="4194175" cy="5810250"/>
            <a:chOff x="2777" y="304"/>
            <a:chExt cx="2642" cy="3660"/>
          </a:xfrm>
        </p:grpSpPr>
        <p:grpSp>
          <p:nvGrpSpPr>
            <p:cNvPr id="77830" name="Group 6"/>
            <p:cNvGrpSpPr>
              <a:grpSpLocks/>
            </p:cNvGrpSpPr>
            <p:nvPr/>
          </p:nvGrpSpPr>
          <p:grpSpPr bwMode="auto">
            <a:xfrm>
              <a:off x="2817" y="304"/>
              <a:ext cx="2602" cy="3660"/>
              <a:chOff x="264" y="76"/>
              <a:chExt cx="2602" cy="3660"/>
            </a:xfrm>
          </p:grpSpPr>
          <p:sp>
            <p:nvSpPr>
              <p:cNvPr id="77843" name="Line 7"/>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4" name="Rectangle 8"/>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45" name="AutoShape 9"/>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46" name="AutoShape 10"/>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47" name="AutoShape 11"/>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48" name="AutoShape 12"/>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49" name="Rectangle 13"/>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0" name="Line 14"/>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51" name="Rectangle 15"/>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2" name="Rectangle 16"/>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3" name="AutoShape 17"/>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4" name="AutoShape 18"/>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5" name="Rectangle 19"/>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6" name="Rectangle 20"/>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7" name="AutoShape 21"/>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8" name="Rectangle 22"/>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59" name="Line 23"/>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60" name="Rectangle 24"/>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7861" name="Text Box 25"/>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77862" name="Text Box 26"/>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77863" name="Group 27"/>
              <p:cNvGrpSpPr>
                <a:grpSpLocks/>
              </p:cNvGrpSpPr>
              <p:nvPr/>
            </p:nvGrpSpPr>
            <p:grpSpPr bwMode="auto">
              <a:xfrm>
                <a:off x="495" y="685"/>
                <a:ext cx="285" cy="116"/>
                <a:chOff x="495" y="685"/>
                <a:chExt cx="285" cy="116"/>
              </a:xfrm>
            </p:grpSpPr>
            <p:grpSp>
              <p:nvGrpSpPr>
                <p:cNvPr id="77912" name="Group 28"/>
                <p:cNvGrpSpPr>
                  <a:grpSpLocks/>
                </p:cNvGrpSpPr>
                <p:nvPr/>
              </p:nvGrpSpPr>
              <p:grpSpPr bwMode="auto">
                <a:xfrm>
                  <a:off x="495" y="716"/>
                  <a:ext cx="47" cy="47"/>
                  <a:chOff x="495" y="716"/>
                  <a:chExt cx="47" cy="47"/>
                </a:xfrm>
              </p:grpSpPr>
              <p:sp>
                <p:nvSpPr>
                  <p:cNvPr id="77914" name="Rectangle 2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7915" name="Oval 3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913" name="Text Box 31"/>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7864" name="Group 32"/>
              <p:cNvGrpSpPr>
                <a:grpSpLocks/>
              </p:cNvGrpSpPr>
              <p:nvPr/>
            </p:nvGrpSpPr>
            <p:grpSpPr bwMode="auto">
              <a:xfrm>
                <a:off x="1344" y="685"/>
                <a:ext cx="285" cy="116"/>
                <a:chOff x="495" y="685"/>
                <a:chExt cx="285" cy="116"/>
              </a:xfrm>
            </p:grpSpPr>
            <p:grpSp>
              <p:nvGrpSpPr>
                <p:cNvPr id="77908" name="Group 33"/>
                <p:cNvGrpSpPr>
                  <a:grpSpLocks/>
                </p:cNvGrpSpPr>
                <p:nvPr/>
              </p:nvGrpSpPr>
              <p:grpSpPr bwMode="auto">
                <a:xfrm>
                  <a:off x="495" y="716"/>
                  <a:ext cx="47" cy="47"/>
                  <a:chOff x="495" y="716"/>
                  <a:chExt cx="47" cy="47"/>
                </a:xfrm>
              </p:grpSpPr>
              <p:sp>
                <p:nvSpPr>
                  <p:cNvPr id="77910" name="Rectangle 3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7911" name="Oval 3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909" name="Text Box 36"/>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7865" name="Group 37"/>
              <p:cNvGrpSpPr>
                <a:grpSpLocks/>
              </p:cNvGrpSpPr>
              <p:nvPr/>
            </p:nvGrpSpPr>
            <p:grpSpPr bwMode="auto">
              <a:xfrm>
                <a:off x="890" y="448"/>
                <a:ext cx="47" cy="47"/>
                <a:chOff x="495" y="716"/>
                <a:chExt cx="47" cy="47"/>
              </a:xfrm>
            </p:grpSpPr>
            <p:sp>
              <p:nvSpPr>
                <p:cNvPr id="77906" name="Rectangle 3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77907" name="Oval 3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66" name="Text Box 40"/>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77867" name="Group 41"/>
              <p:cNvGrpSpPr>
                <a:grpSpLocks/>
              </p:cNvGrpSpPr>
              <p:nvPr/>
            </p:nvGrpSpPr>
            <p:grpSpPr bwMode="auto">
              <a:xfrm>
                <a:off x="452" y="1051"/>
                <a:ext cx="47" cy="47"/>
                <a:chOff x="495" y="716"/>
                <a:chExt cx="47" cy="47"/>
              </a:xfrm>
            </p:grpSpPr>
            <p:sp>
              <p:nvSpPr>
                <p:cNvPr id="77904" name="Rectangle 4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7905" name="Oval 4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68" name="Text Box 44"/>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7869" name="Group 45"/>
              <p:cNvGrpSpPr>
                <a:grpSpLocks/>
              </p:cNvGrpSpPr>
              <p:nvPr/>
            </p:nvGrpSpPr>
            <p:grpSpPr bwMode="auto">
              <a:xfrm>
                <a:off x="1287" y="1051"/>
                <a:ext cx="47" cy="47"/>
                <a:chOff x="495" y="716"/>
                <a:chExt cx="47" cy="47"/>
              </a:xfrm>
            </p:grpSpPr>
            <p:sp>
              <p:nvSpPr>
                <p:cNvPr id="77902" name="Rectangle 4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7903" name="Oval 4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70" name="Text Box 48"/>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7871" name="Group 49"/>
              <p:cNvGrpSpPr>
                <a:grpSpLocks/>
              </p:cNvGrpSpPr>
              <p:nvPr/>
            </p:nvGrpSpPr>
            <p:grpSpPr bwMode="auto">
              <a:xfrm>
                <a:off x="881" y="1921"/>
                <a:ext cx="47" cy="47"/>
                <a:chOff x="495" y="716"/>
                <a:chExt cx="47" cy="47"/>
              </a:xfrm>
            </p:grpSpPr>
            <p:sp>
              <p:nvSpPr>
                <p:cNvPr id="77900" name="Rectangle 5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77901" name="Oval 5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72" name="Text Box 52"/>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77873" name="Group 53"/>
              <p:cNvGrpSpPr>
                <a:grpSpLocks/>
              </p:cNvGrpSpPr>
              <p:nvPr/>
            </p:nvGrpSpPr>
            <p:grpSpPr bwMode="auto">
              <a:xfrm>
                <a:off x="2195" y="1056"/>
                <a:ext cx="47" cy="47"/>
                <a:chOff x="495" y="716"/>
                <a:chExt cx="47" cy="47"/>
              </a:xfrm>
            </p:grpSpPr>
            <p:sp>
              <p:nvSpPr>
                <p:cNvPr id="77898" name="Rectangle 5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77899" name="Oval 5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74" name="Text Box 56"/>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77875" name="Text Box 57"/>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77876" name="Text Box 58"/>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77877" name="Group 59"/>
              <p:cNvGrpSpPr>
                <a:grpSpLocks/>
              </p:cNvGrpSpPr>
              <p:nvPr/>
            </p:nvGrpSpPr>
            <p:grpSpPr bwMode="auto">
              <a:xfrm>
                <a:off x="2184" y="1927"/>
                <a:ext cx="47" cy="47"/>
                <a:chOff x="495" y="716"/>
                <a:chExt cx="47" cy="47"/>
              </a:xfrm>
            </p:grpSpPr>
            <p:sp>
              <p:nvSpPr>
                <p:cNvPr id="77896" name="Rectangle 6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77897" name="Oval 6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78" name="Text Box 62"/>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77879" name="Group 63"/>
              <p:cNvGrpSpPr>
                <a:grpSpLocks/>
              </p:cNvGrpSpPr>
              <p:nvPr/>
            </p:nvGrpSpPr>
            <p:grpSpPr bwMode="auto">
              <a:xfrm>
                <a:off x="2178" y="2642"/>
                <a:ext cx="47" cy="47"/>
                <a:chOff x="495" y="716"/>
                <a:chExt cx="47" cy="47"/>
              </a:xfrm>
            </p:grpSpPr>
            <p:sp>
              <p:nvSpPr>
                <p:cNvPr id="77894" name="Rectangle 6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77895" name="Oval 6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80" name="Text Box 66"/>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77881" name="Group 67"/>
              <p:cNvGrpSpPr>
                <a:grpSpLocks/>
              </p:cNvGrpSpPr>
              <p:nvPr/>
            </p:nvGrpSpPr>
            <p:grpSpPr bwMode="auto">
              <a:xfrm>
                <a:off x="446" y="2626"/>
                <a:ext cx="47" cy="47"/>
                <a:chOff x="495" y="716"/>
                <a:chExt cx="47" cy="47"/>
              </a:xfrm>
            </p:grpSpPr>
            <p:sp>
              <p:nvSpPr>
                <p:cNvPr id="77892" name="Rectangle 6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7893" name="Oval 6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82" name="Text Box 70"/>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7883" name="Group 71"/>
              <p:cNvGrpSpPr>
                <a:grpSpLocks/>
              </p:cNvGrpSpPr>
              <p:nvPr/>
            </p:nvGrpSpPr>
            <p:grpSpPr bwMode="auto">
              <a:xfrm>
                <a:off x="1227" y="2626"/>
                <a:ext cx="47" cy="47"/>
                <a:chOff x="495" y="716"/>
                <a:chExt cx="47" cy="47"/>
              </a:xfrm>
            </p:grpSpPr>
            <p:sp>
              <p:nvSpPr>
                <p:cNvPr id="77890" name="Rectangle 7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7891" name="Oval 7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84" name="Text Box 74"/>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7885" name="Group 75"/>
              <p:cNvGrpSpPr>
                <a:grpSpLocks/>
              </p:cNvGrpSpPr>
              <p:nvPr/>
            </p:nvGrpSpPr>
            <p:grpSpPr bwMode="auto">
              <a:xfrm>
                <a:off x="1380" y="3415"/>
                <a:ext cx="47" cy="47"/>
                <a:chOff x="495" y="716"/>
                <a:chExt cx="47" cy="47"/>
              </a:xfrm>
            </p:grpSpPr>
            <p:sp>
              <p:nvSpPr>
                <p:cNvPr id="77888" name="Rectangle 7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77889" name="Oval 7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86" name="Text Box 78"/>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77887" name="AutoShape 79"/>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7831" name="Text Box 80"/>
            <p:cNvSpPr txBox="1">
              <a:spLocks noChangeArrowheads="1"/>
            </p:cNvSpPr>
            <p:nvPr/>
          </p:nvSpPr>
          <p:spPr bwMode="auto">
            <a:xfrm>
              <a:off x="2819" y="729"/>
              <a:ext cx="15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NUMERALS</a:t>
              </a:r>
              <a:endParaRPr lang="en-US" altLang="en-US"/>
            </a:p>
          </p:txBody>
        </p:sp>
        <p:sp>
          <p:nvSpPr>
            <p:cNvPr id="77832" name="Text Box 81"/>
            <p:cNvSpPr txBox="1">
              <a:spLocks noChangeArrowheads="1"/>
            </p:cNvSpPr>
            <p:nvPr/>
          </p:nvSpPr>
          <p:spPr bwMode="auto">
            <a:xfrm>
              <a:off x="2847" y="968"/>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Fraction</a:t>
              </a:r>
            </a:p>
          </p:txBody>
        </p:sp>
        <p:sp>
          <p:nvSpPr>
            <p:cNvPr id="77833" name="Text Box 82"/>
            <p:cNvSpPr txBox="1">
              <a:spLocks noChangeArrowheads="1"/>
            </p:cNvSpPr>
            <p:nvPr/>
          </p:nvSpPr>
          <p:spPr bwMode="auto">
            <a:xfrm>
              <a:off x="2780" y="1311"/>
              <a:ext cx="918"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Represents parts of a</a:t>
              </a:r>
            </a:p>
            <a:p>
              <a:r>
                <a:rPr lang="en-US" altLang="en-US" sz="700">
                  <a:latin typeface="Sand" pitchFamily="-48" charset="0"/>
                </a:rPr>
                <a:t>  whole</a:t>
              </a:r>
            </a:p>
            <a:p>
              <a:r>
                <a:rPr lang="en-US" altLang="en-US" sz="700">
                  <a:latin typeface="Sand" pitchFamily="-48" charset="0"/>
                </a:rPr>
                <a:t>Written with one number </a:t>
              </a:r>
            </a:p>
            <a:p>
              <a:r>
                <a:rPr lang="en-US" altLang="en-US" sz="700">
                  <a:latin typeface="Sand" pitchFamily="-48" charset="0"/>
                </a:rPr>
                <a:t>  on top of a line and</a:t>
              </a:r>
            </a:p>
            <a:p>
              <a:r>
                <a:rPr lang="en-US" altLang="en-US" sz="700">
                  <a:latin typeface="Sand" pitchFamily="-48" charset="0"/>
                </a:rPr>
                <a:t>  another below the line</a:t>
              </a:r>
            </a:p>
            <a:p>
              <a:r>
                <a:rPr lang="en-US" altLang="en-US" sz="700">
                  <a:latin typeface="Sand" pitchFamily="-48" charset="0"/>
                </a:rPr>
                <a:t>  (e.g., 4/10)</a:t>
              </a:r>
            </a:p>
            <a:p>
              <a:r>
                <a:rPr lang="en-US" altLang="en-US" sz="700">
                  <a:latin typeface="Sand" pitchFamily="-48" charset="0"/>
                </a:rPr>
                <a:t>The number of parts</a:t>
              </a:r>
            </a:p>
            <a:p>
              <a:r>
                <a:rPr lang="en-US" altLang="en-US" sz="700">
                  <a:latin typeface="Sand" pitchFamily="-48" charset="0"/>
                </a:rPr>
                <a:t>  contained in the whole</a:t>
              </a:r>
            </a:p>
            <a:p>
              <a:r>
                <a:rPr lang="en-US" altLang="en-US" sz="700">
                  <a:latin typeface="Sand" pitchFamily="-48" charset="0"/>
                </a:rPr>
                <a:t>  is any number except</a:t>
              </a:r>
            </a:p>
            <a:p>
              <a:r>
                <a:rPr lang="en-US" altLang="en-US" sz="700">
                  <a:latin typeface="Sand" pitchFamily="-48" charset="0"/>
                </a:rPr>
                <a:t>  zero</a:t>
              </a:r>
            </a:p>
            <a:p>
              <a:endParaRPr lang="en-US" altLang="en-US" sz="700">
                <a:latin typeface="Sand" pitchFamily="-48" charset="0"/>
              </a:endParaRPr>
            </a:p>
          </p:txBody>
        </p:sp>
        <p:sp>
          <p:nvSpPr>
            <p:cNvPr id="77834" name="Text Box 83"/>
            <p:cNvSpPr txBox="1">
              <a:spLocks noChangeArrowheads="1"/>
            </p:cNvSpPr>
            <p:nvPr/>
          </p:nvSpPr>
          <p:spPr bwMode="auto">
            <a:xfrm>
              <a:off x="3595" y="1306"/>
              <a:ext cx="884"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Represents parts of a</a:t>
              </a:r>
            </a:p>
            <a:p>
              <a:r>
                <a:rPr lang="en-US" altLang="en-US" sz="700">
                  <a:latin typeface="Sand" pitchFamily="-48" charset="0"/>
                </a:rPr>
                <a:t>  whole</a:t>
              </a:r>
            </a:p>
            <a:p>
              <a:r>
                <a:rPr lang="en-US" altLang="en-US" sz="700">
                  <a:latin typeface="Sand" pitchFamily="-48" charset="0"/>
                </a:rPr>
                <a:t>Written with one or </a:t>
              </a:r>
            </a:p>
            <a:p>
              <a:r>
                <a:rPr lang="en-US" altLang="en-US" sz="700">
                  <a:latin typeface="Sand" pitchFamily="-48" charset="0"/>
                </a:rPr>
                <a:t>  more numbers and a</a:t>
              </a:r>
            </a:p>
            <a:p>
              <a:r>
                <a:rPr lang="en-US" altLang="en-US" sz="700">
                  <a:latin typeface="Sand" pitchFamily="-48" charset="0"/>
                </a:rPr>
                <a:t>  decimal point (e.g., .4)</a:t>
              </a:r>
            </a:p>
            <a:p>
              <a:r>
                <a:rPr lang="en-US" altLang="en-US" sz="700">
                  <a:latin typeface="Sand" pitchFamily="-48" charset="0"/>
                </a:rPr>
                <a:t>The number or parts </a:t>
              </a:r>
            </a:p>
            <a:p>
              <a:r>
                <a:rPr lang="en-US" altLang="en-US" sz="700">
                  <a:latin typeface="Sand" pitchFamily="-48" charset="0"/>
                </a:rPr>
                <a:t>  contained in the </a:t>
              </a:r>
            </a:p>
            <a:p>
              <a:r>
                <a:rPr lang="en-US" altLang="en-US" sz="700">
                  <a:latin typeface="Sand" pitchFamily="-48" charset="0"/>
                </a:rPr>
                <a:t>  whole is 10 or any </a:t>
              </a:r>
            </a:p>
            <a:p>
              <a:r>
                <a:rPr lang="en-US" altLang="en-US" sz="700">
                  <a:latin typeface="Sand" pitchFamily="-48" charset="0"/>
                </a:rPr>
                <a:t>  multiple of 10.</a:t>
              </a:r>
            </a:p>
          </p:txBody>
        </p:sp>
        <p:sp>
          <p:nvSpPr>
            <p:cNvPr id="77835" name="Text Box 84"/>
            <p:cNvSpPr txBox="1">
              <a:spLocks noChangeArrowheads="1"/>
            </p:cNvSpPr>
            <p:nvPr/>
          </p:nvSpPr>
          <p:spPr bwMode="auto">
            <a:xfrm>
              <a:off x="4511" y="1328"/>
              <a:ext cx="817"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Create two word problems, one involving fractions and one involving decimals.</a:t>
              </a:r>
            </a:p>
          </p:txBody>
        </p:sp>
        <p:sp>
          <p:nvSpPr>
            <p:cNvPr id="77836" name="Text Box 85"/>
            <p:cNvSpPr txBox="1">
              <a:spLocks noChangeArrowheads="1"/>
            </p:cNvSpPr>
            <p:nvPr/>
          </p:nvSpPr>
          <p:spPr bwMode="auto">
            <a:xfrm>
              <a:off x="3095" y="2269"/>
              <a:ext cx="111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Represents parts of a whole</a:t>
              </a:r>
            </a:p>
          </p:txBody>
        </p:sp>
        <p:sp>
          <p:nvSpPr>
            <p:cNvPr id="77837" name="Text Box 86"/>
            <p:cNvSpPr txBox="1">
              <a:spLocks noChangeArrowheads="1"/>
            </p:cNvSpPr>
            <p:nvPr/>
          </p:nvSpPr>
          <p:spPr bwMode="auto">
            <a:xfrm>
              <a:off x="4516" y="2204"/>
              <a:ext cx="80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Use</a:t>
              </a:r>
            </a:p>
          </p:txBody>
        </p:sp>
        <p:sp>
          <p:nvSpPr>
            <p:cNvPr id="77838" name="Text Box 87"/>
            <p:cNvSpPr txBox="1">
              <a:spLocks noChangeArrowheads="1"/>
            </p:cNvSpPr>
            <p:nvPr/>
          </p:nvSpPr>
          <p:spPr bwMode="auto">
            <a:xfrm>
              <a:off x="2777" y="2900"/>
              <a:ext cx="90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Written with one number</a:t>
              </a:r>
            </a:p>
            <a:p>
              <a:r>
                <a:rPr lang="en-US" altLang="en-US" sz="700">
                  <a:latin typeface="Sand" pitchFamily="-48" charset="0"/>
                </a:rPr>
                <a:t>  on top of a line and</a:t>
              </a:r>
            </a:p>
            <a:p>
              <a:r>
                <a:rPr lang="en-US" altLang="en-US" sz="700">
                  <a:latin typeface="Sand" pitchFamily="-48" charset="0"/>
                </a:rPr>
                <a:t>  another below the line</a:t>
              </a:r>
            </a:p>
            <a:p>
              <a:r>
                <a:rPr lang="en-US" altLang="en-US" sz="700">
                  <a:latin typeface="Sand" pitchFamily="-48" charset="0"/>
                </a:rPr>
                <a:t>  (e.g., 4/10)</a:t>
              </a:r>
            </a:p>
            <a:p>
              <a:r>
                <a:rPr lang="en-US" altLang="en-US" sz="700">
                  <a:latin typeface="Sand" pitchFamily="-48" charset="0"/>
                </a:rPr>
                <a:t>The number of parts</a:t>
              </a:r>
            </a:p>
            <a:p>
              <a:r>
                <a:rPr lang="en-US" altLang="en-US" sz="700">
                  <a:latin typeface="Sand" pitchFamily="-48" charset="0"/>
                </a:rPr>
                <a:t>  contained in the whole </a:t>
              </a:r>
            </a:p>
            <a:p>
              <a:r>
                <a:rPr lang="en-US" altLang="en-US" sz="700">
                  <a:latin typeface="Sand" pitchFamily="-48" charset="0"/>
                </a:rPr>
                <a:t>  is any number except</a:t>
              </a:r>
            </a:p>
            <a:p>
              <a:r>
                <a:rPr lang="en-US" altLang="en-US" sz="700">
                  <a:latin typeface="Sand" pitchFamily="-48" charset="0"/>
                </a:rPr>
                <a:t>  zero</a:t>
              </a:r>
            </a:p>
          </p:txBody>
        </p:sp>
        <p:sp>
          <p:nvSpPr>
            <p:cNvPr id="77839" name="Text Box 88"/>
            <p:cNvSpPr txBox="1">
              <a:spLocks noChangeArrowheads="1"/>
            </p:cNvSpPr>
            <p:nvPr/>
          </p:nvSpPr>
          <p:spPr bwMode="auto">
            <a:xfrm>
              <a:off x="3579" y="2909"/>
              <a:ext cx="881"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Written with one or </a:t>
              </a:r>
            </a:p>
            <a:p>
              <a:r>
                <a:rPr lang="en-US" altLang="en-US" sz="700">
                  <a:latin typeface="Sand" pitchFamily="-48" charset="0"/>
                </a:rPr>
                <a:t>  more numbers and a </a:t>
              </a:r>
            </a:p>
            <a:p>
              <a:r>
                <a:rPr lang="en-US" altLang="en-US" sz="700">
                  <a:latin typeface="Sand" pitchFamily="-48" charset="0"/>
                </a:rPr>
                <a:t>  decimal point (e.g., .4)</a:t>
              </a:r>
            </a:p>
            <a:p>
              <a:r>
                <a:rPr lang="en-US" altLang="en-US" sz="700">
                  <a:latin typeface="Sand" pitchFamily="-48" charset="0"/>
                </a:rPr>
                <a:t>The number of parts</a:t>
              </a:r>
            </a:p>
            <a:p>
              <a:r>
                <a:rPr lang="en-US" altLang="en-US" sz="700">
                  <a:latin typeface="Sand" pitchFamily="-48" charset="0"/>
                </a:rPr>
                <a:t>  contained in the whole</a:t>
              </a:r>
            </a:p>
            <a:p>
              <a:r>
                <a:rPr lang="en-US" altLang="en-US" sz="700">
                  <a:latin typeface="Sand" pitchFamily="-48" charset="0"/>
                </a:rPr>
                <a:t>  is 10 or any multiple</a:t>
              </a:r>
            </a:p>
            <a:p>
              <a:r>
                <a:rPr lang="en-US" altLang="en-US" sz="700">
                  <a:latin typeface="Sand" pitchFamily="-48" charset="0"/>
                </a:rPr>
                <a:t>  of 10</a:t>
              </a:r>
            </a:p>
          </p:txBody>
        </p:sp>
        <p:sp>
          <p:nvSpPr>
            <p:cNvPr id="77840" name="Text Box 89"/>
            <p:cNvSpPr txBox="1">
              <a:spLocks noChangeArrowheads="1"/>
            </p:cNvSpPr>
            <p:nvPr/>
          </p:nvSpPr>
          <p:spPr bwMode="auto">
            <a:xfrm>
              <a:off x="4563" y="2917"/>
              <a:ext cx="7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Written form</a:t>
              </a:r>
            </a:p>
            <a:p>
              <a:endParaRPr lang="en-US" altLang="en-US" sz="700">
                <a:latin typeface="Sand" pitchFamily="-48" charset="0"/>
              </a:endParaRPr>
            </a:p>
            <a:p>
              <a:r>
                <a:rPr lang="en-US" altLang="en-US" sz="700">
                  <a:latin typeface="Sand" pitchFamily="-48" charset="0"/>
                </a:rPr>
                <a:t>Number of parts in the whole</a:t>
              </a:r>
            </a:p>
          </p:txBody>
        </p:sp>
        <p:sp>
          <p:nvSpPr>
            <p:cNvPr id="77841" name="Text Box 90"/>
            <p:cNvSpPr txBox="1">
              <a:spLocks noChangeArrowheads="1"/>
            </p:cNvSpPr>
            <p:nvPr/>
          </p:nvSpPr>
          <p:spPr bwMode="auto">
            <a:xfrm>
              <a:off x="2847" y="3669"/>
              <a:ext cx="244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Two types of numerals are fractions and decimals. They are similar in their use (they are both used to represent parts of a whole). They are different in their written form and the number of parts contained in the whole.</a:t>
              </a:r>
            </a:p>
          </p:txBody>
        </p:sp>
        <p:sp>
          <p:nvSpPr>
            <p:cNvPr id="77842" name="Text Box 91"/>
            <p:cNvSpPr txBox="1">
              <a:spLocks noChangeArrowheads="1"/>
            </p:cNvSpPr>
            <p:nvPr/>
          </p:nvSpPr>
          <p:spPr bwMode="auto">
            <a:xfrm>
              <a:off x="3668" y="974"/>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Decimal</a:t>
              </a:r>
            </a:p>
          </p:txBody>
        </p:sp>
      </p:grpSp>
      <p:pic>
        <p:nvPicPr>
          <p:cNvPr id="77829" name="Picture 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Footer Placeholder 2"/>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1000" smtClean="0">
                <a:solidFill>
                  <a:schemeClr val="tx2"/>
                </a:solidFill>
                <a:latin typeface="Arial" panose="020B0604020202020204" pitchFamily="34" charset="0"/>
              </a:rPr>
              <a:t>University of Kansas Center for Research on Learning  2006</a:t>
            </a:r>
          </a:p>
        </p:txBody>
      </p:sp>
      <p:sp>
        <p:nvSpPr>
          <p:cNvPr id="78850" name="Slide Number Placeholder 1"/>
          <p:cNvSpPr>
            <a:spLocks noGrp="1"/>
          </p:cNvSpPr>
          <p:nvPr>
            <p:ph type="sldNum" sz="quarter" idx="4294967295"/>
          </p:nvPr>
        </p:nvSpPr>
        <p:spPr>
          <a:xfrm>
            <a:off x="7580091" y="5960533"/>
            <a:ext cx="39551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fld id="{BFF5A673-5784-4867-B98F-FC081427A5D2}" type="slidenum">
              <a:rPr lang="en-US" altLang="en-US" sz="1000" smtClean="0">
                <a:solidFill>
                  <a:schemeClr val="tx2"/>
                </a:solidFill>
                <a:latin typeface="Arial" panose="020B0604020202020204" pitchFamily="34" charset="0"/>
              </a:rPr>
              <a:pPr/>
              <a:t>73</a:t>
            </a:fld>
            <a:endParaRPr lang="en-US" altLang="en-US" sz="1000" smtClean="0">
              <a:solidFill>
                <a:schemeClr val="tx2"/>
              </a:solidFill>
              <a:latin typeface="Arial" panose="020B0604020202020204" pitchFamily="34" charset="0"/>
            </a:endParaRPr>
          </a:p>
        </p:txBody>
      </p:sp>
      <p:grpSp>
        <p:nvGrpSpPr>
          <p:cNvPr id="78852" name="Group 92"/>
          <p:cNvGrpSpPr>
            <a:grpSpLocks/>
          </p:cNvGrpSpPr>
          <p:nvPr/>
        </p:nvGrpSpPr>
        <p:grpSpPr bwMode="auto">
          <a:xfrm>
            <a:off x="2351088" y="296863"/>
            <a:ext cx="4271962" cy="5895975"/>
            <a:chOff x="2777" y="208"/>
            <a:chExt cx="2691" cy="3714"/>
          </a:xfrm>
        </p:grpSpPr>
        <p:sp>
          <p:nvSpPr>
            <p:cNvPr id="78854" name="Rectangle 3"/>
            <p:cNvSpPr>
              <a:spLocks noChangeArrowheads="1"/>
            </p:cNvSpPr>
            <p:nvPr/>
          </p:nvSpPr>
          <p:spPr bwMode="auto">
            <a:xfrm>
              <a:off x="2777" y="3757"/>
              <a:ext cx="266" cy="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78855" name="Group 6"/>
            <p:cNvGrpSpPr>
              <a:grpSpLocks/>
            </p:cNvGrpSpPr>
            <p:nvPr/>
          </p:nvGrpSpPr>
          <p:grpSpPr bwMode="auto">
            <a:xfrm>
              <a:off x="2866" y="208"/>
              <a:ext cx="2602" cy="3660"/>
              <a:chOff x="264" y="76"/>
              <a:chExt cx="2602" cy="3660"/>
            </a:xfrm>
          </p:grpSpPr>
          <p:sp>
            <p:nvSpPr>
              <p:cNvPr id="78868" name="Line 7"/>
              <p:cNvSpPr>
                <a:spLocks noChangeShapeType="1"/>
              </p:cNvSpPr>
              <p:nvPr/>
            </p:nvSpPr>
            <p:spPr bwMode="auto">
              <a:xfrm>
                <a:off x="264" y="316"/>
                <a:ext cx="249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69" name="Rectangle 8"/>
              <p:cNvSpPr>
                <a:spLocks noChangeArrowheads="1"/>
              </p:cNvSpPr>
              <p:nvPr/>
            </p:nvSpPr>
            <p:spPr bwMode="auto">
              <a:xfrm>
                <a:off x="268" y="428"/>
                <a:ext cx="1592"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0" name="AutoShape 9"/>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1" name="AutoShape 10"/>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2" name="AutoShape 11"/>
              <p:cNvSpPr>
                <a:spLocks noChangeArrowheads="1"/>
              </p:cNvSpPr>
              <p:nvPr/>
            </p:nvSpPr>
            <p:spPr bwMode="auto">
              <a:xfrm flipH="1" flipV="1">
                <a:off x="576" y="91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3" name="AutoShape 12"/>
              <p:cNvSpPr>
                <a:spLocks noChangeArrowheads="1"/>
              </p:cNvSpPr>
              <p:nvPr/>
            </p:nvSpPr>
            <p:spPr bwMode="auto">
              <a:xfrm flipH="1" flipV="1">
                <a:off x="1441" y="920"/>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4" name="Rectangle 13"/>
              <p:cNvSpPr>
                <a:spLocks noChangeArrowheads="1"/>
              </p:cNvSpPr>
              <p:nvPr/>
            </p:nvSpPr>
            <p:spPr bwMode="auto">
              <a:xfrm>
                <a:off x="268" y="1028"/>
                <a:ext cx="1600" cy="7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5" name="Line 14"/>
              <p:cNvSpPr>
                <a:spLocks noChangeShapeType="1"/>
              </p:cNvSpPr>
              <p:nvPr/>
            </p:nvSpPr>
            <p:spPr bwMode="auto">
              <a:xfrm>
                <a:off x="1068" y="1044"/>
                <a:ext cx="0" cy="73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6" name="Rectangle 15"/>
              <p:cNvSpPr>
                <a:spLocks noChangeArrowheads="1"/>
              </p:cNvSpPr>
              <p:nvPr/>
            </p:nvSpPr>
            <p:spPr bwMode="auto">
              <a:xfrm>
                <a:off x="1968" y="1030"/>
                <a:ext cx="768" cy="760"/>
              </a:xfrm>
              <a:prstGeom prst="rect">
                <a:avLst/>
              </a:prstGeom>
              <a:noFill/>
              <a:ln w="127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7" name="Rectangle 16"/>
              <p:cNvSpPr>
                <a:spLocks noChangeArrowheads="1"/>
              </p:cNvSpPr>
              <p:nvPr/>
            </p:nvSpPr>
            <p:spPr bwMode="auto">
              <a:xfrm>
                <a:off x="268" y="1900"/>
                <a:ext cx="1600" cy="6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8" name="AutoShape 17"/>
              <p:cNvSpPr>
                <a:spLocks noChangeArrowheads="1"/>
              </p:cNvSpPr>
              <p:nvPr/>
            </p:nvSpPr>
            <p:spPr bwMode="auto">
              <a:xfrm flipH="1" flipV="1">
                <a:off x="1008" y="179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79" name="AutoShape 18"/>
              <p:cNvSpPr>
                <a:spLocks noChangeArrowheads="1"/>
              </p:cNvSpPr>
              <p:nvPr/>
            </p:nvSpPr>
            <p:spPr bwMode="auto">
              <a:xfrm rot="16200000" flipV="1">
                <a:off x="1860" y="2148"/>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80" name="Rectangle 19"/>
              <p:cNvSpPr>
                <a:spLocks noChangeArrowheads="1"/>
              </p:cNvSpPr>
              <p:nvPr/>
            </p:nvSpPr>
            <p:spPr bwMode="auto">
              <a:xfrm>
                <a:off x="1976" y="1900"/>
                <a:ext cx="776" cy="6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81" name="Rectangle 20"/>
              <p:cNvSpPr>
                <a:spLocks noChangeArrowheads="1"/>
              </p:cNvSpPr>
              <p:nvPr/>
            </p:nvSpPr>
            <p:spPr bwMode="auto">
              <a:xfrm>
                <a:off x="1976" y="2612"/>
                <a:ext cx="776" cy="65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82" name="AutoShape 21"/>
              <p:cNvSpPr>
                <a:spLocks noChangeArrowheads="1"/>
              </p:cNvSpPr>
              <p:nvPr/>
            </p:nvSpPr>
            <p:spPr bwMode="auto">
              <a:xfrm rot="16200000" flipV="1">
                <a:off x="1860" y="2896"/>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83" name="Rectangle 22"/>
              <p:cNvSpPr>
                <a:spLocks noChangeArrowheads="1"/>
              </p:cNvSpPr>
              <p:nvPr/>
            </p:nvSpPr>
            <p:spPr bwMode="auto">
              <a:xfrm>
                <a:off x="268" y="2604"/>
                <a:ext cx="1600" cy="6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84" name="Line 23"/>
              <p:cNvSpPr>
                <a:spLocks noChangeShapeType="1"/>
              </p:cNvSpPr>
              <p:nvPr/>
            </p:nvSpPr>
            <p:spPr bwMode="auto">
              <a:xfrm>
                <a:off x="1068" y="2628"/>
                <a:ext cx="0" cy="60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5" name="Rectangle 24"/>
              <p:cNvSpPr>
                <a:spLocks noChangeArrowheads="1"/>
              </p:cNvSpPr>
              <p:nvPr/>
            </p:nvSpPr>
            <p:spPr bwMode="auto">
              <a:xfrm>
                <a:off x="272" y="3388"/>
                <a:ext cx="2480" cy="3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8886" name="Text Box 25"/>
              <p:cNvSpPr txBox="1">
                <a:spLocks noChangeArrowheads="1"/>
              </p:cNvSpPr>
              <p:nvPr/>
            </p:nvSpPr>
            <p:spPr bwMode="auto">
              <a:xfrm>
                <a:off x="731" y="76"/>
                <a:ext cx="15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2000" b="1">
                    <a:latin typeface="Arial" panose="020B0604020202020204" pitchFamily="34" charset="0"/>
                  </a:rPr>
                  <a:t>Comparison Table</a:t>
                </a:r>
              </a:p>
            </p:txBody>
          </p:sp>
          <p:sp>
            <p:nvSpPr>
              <p:cNvPr id="78887" name="Text Box 26"/>
              <p:cNvSpPr txBox="1">
                <a:spLocks noChangeArrowheads="1"/>
              </p:cNvSpPr>
              <p:nvPr/>
            </p:nvSpPr>
            <p:spPr bwMode="auto">
              <a:xfrm>
                <a:off x="694" y="745"/>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panose="02020603050405020304" pitchFamily="18" charset="0"/>
                </a:endParaRPr>
              </a:p>
            </p:txBody>
          </p:sp>
          <p:grpSp>
            <p:nvGrpSpPr>
              <p:cNvPr id="78888" name="Group 27"/>
              <p:cNvGrpSpPr>
                <a:grpSpLocks/>
              </p:cNvGrpSpPr>
              <p:nvPr/>
            </p:nvGrpSpPr>
            <p:grpSpPr bwMode="auto">
              <a:xfrm>
                <a:off x="495" y="685"/>
                <a:ext cx="285" cy="116"/>
                <a:chOff x="495" y="685"/>
                <a:chExt cx="285" cy="116"/>
              </a:xfrm>
            </p:grpSpPr>
            <p:grpSp>
              <p:nvGrpSpPr>
                <p:cNvPr id="78937" name="Group 28"/>
                <p:cNvGrpSpPr>
                  <a:grpSpLocks/>
                </p:cNvGrpSpPr>
                <p:nvPr/>
              </p:nvGrpSpPr>
              <p:grpSpPr bwMode="auto">
                <a:xfrm>
                  <a:off x="495" y="716"/>
                  <a:ext cx="47" cy="47"/>
                  <a:chOff x="495" y="716"/>
                  <a:chExt cx="47" cy="47"/>
                </a:xfrm>
              </p:grpSpPr>
              <p:sp>
                <p:nvSpPr>
                  <p:cNvPr id="78939" name="Rectangle 29"/>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8940" name="Oval 30"/>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938" name="Text Box 31"/>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8889" name="Group 32"/>
              <p:cNvGrpSpPr>
                <a:grpSpLocks/>
              </p:cNvGrpSpPr>
              <p:nvPr/>
            </p:nvGrpSpPr>
            <p:grpSpPr bwMode="auto">
              <a:xfrm>
                <a:off x="1344" y="685"/>
                <a:ext cx="285" cy="116"/>
                <a:chOff x="495" y="685"/>
                <a:chExt cx="285" cy="116"/>
              </a:xfrm>
            </p:grpSpPr>
            <p:grpSp>
              <p:nvGrpSpPr>
                <p:cNvPr id="78933" name="Group 33"/>
                <p:cNvGrpSpPr>
                  <a:grpSpLocks/>
                </p:cNvGrpSpPr>
                <p:nvPr/>
              </p:nvGrpSpPr>
              <p:grpSpPr bwMode="auto">
                <a:xfrm>
                  <a:off x="495" y="716"/>
                  <a:ext cx="47" cy="47"/>
                  <a:chOff x="495" y="716"/>
                  <a:chExt cx="47" cy="47"/>
                </a:xfrm>
              </p:grpSpPr>
              <p:sp>
                <p:nvSpPr>
                  <p:cNvPr id="78935" name="Rectangle 3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1</a:t>
                    </a:r>
                    <a:endParaRPr lang="en-US" altLang="en-US" sz="400">
                      <a:latin typeface="Times" panose="02020603050405020304" pitchFamily="18" charset="0"/>
                    </a:endParaRPr>
                  </a:p>
                </p:txBody>
              </p:sp>
              <p:sp>
                <p:nvSpPr>
                  <p:cNvPr id="78936" name="Oval 3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934" name="Text Box 36"/>
                <p:cNvSpPr txBox="1">
                  <a:spLocks noChangeArrowheads="1"/>
                </p:cNvSpPr>
                <p:nvPr/>
              </p:nvSpPr>
              <p:spPr bwMode="auto">
                <a:xfrm>
                  <a:off x="504" y="685"/>
                  <a:ext cx="2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600">
                      <a:latin typeface="Times" panose="02020603050405020304" pitchFamily="18" charset="0"/>
                    </a:rPr>
                    <a:t>Concept</a:t>
                  </a:r>
                </a:p>
              </p:txBody>
            </p:sp>
          </p:grpSp>
          <p:grpSp>
            <p:nvGrpSpPr>
              <p:cNvPr id="78890" name="Group 37"/>
              <p:cNvGrpSpPr>
                <a:grpSpLocks/>
              </p:cNvGrpSpPr>
              <p:nvPr/>
            </p:nvGrpSpPr>
            <p:grpSpPr bwMode="auto">
              <a:xfrm>
                <a:off x="890" y="448"/>
                <a:ext cx="47" cy="47"/>
                <a:chOff x="495" y="716"/>
                <a:chExt cx="47" cy="47"/>
              </a:xfrm>
            </p:grpSpPr>
            <p:sp>
              <p:nvSpPr>
                <p:cNvPr id="78931" name="Rectangle 3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2</a:t>
                  </a:r>
                  <a:endParaRPr lang="en-US" altLang="en-US" sz="400">
                    <a:latin typeface="Times" panose="02020603050405020304" pitchFamily="18" charset="0"/>
                  </a:endParaRPr>
                </a:p>
              </p:txBody>
            </p:sp>
            <p:sp>
              <p:nvSpPr>
                <p:cNvPr id="78932" name="Oval 3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891" name="Text Box 40"/>
              <p:cNvSpPr txBox="1">
                <a:spLocks noChangeArrowheads="1"/>
              </p:cNvSpPr>
              <p:nvPr/>
            </p:nvSpPr>
            <p:spPr bwMode="auto">
              <a:xfrm>
                <a:off x="895" y="417"/>
                <a:ext cx="4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Overall Concept</a:t>
                </a:r>
              </a:p>
            </p:txBody>
          </p:sp>
          <p:grpSp>
            <p:nvGrpSpPr>
              <p:cNvPr id="78892" name="Group 41"/>
              <p:cNvGrpSpPr>
                <a:grpSpLocks/>
              </p:cNvGrpSpPr>
              <p:nvPr/>
            </p:nvGrpSpPr>
            <p:grpSpPr bwMode="auto">
              <a:xfrm>
                <a:off x="452" y="1051"/>
                <a:ext cx="47" cy="47"/>
                <a:chOff x="495" y="716"/>
                <a:chExt cx="47" cy="47"/>
              </a:xfrm>
            </p:grpSpPr>
            <p:sp>
              <p:nvSpPr>
                <p:cNvPr id="78929" name="Rectangle 4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8930" name="Oval 4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893" name="Text Box 44"/>
              <p:cNvSpPr txBox="1">
                <a:spLocks noChangeArrowheads="1"/>
              </p:cNvSpPr>
              <p:nvPr/>
            </p:nvSpPr>
            <p:spPr bwMode="auto">
              <a:xfrm>
                <a:off x="457"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8894" name="Group 45"/>
              <p:cNvGrpSpPr>
                <a:grpSpLocks/>
              </p:cNvGrpSpPr>
              <p:nvPr/>
            </p:nvGrpSpPr>
            <p:grpSpPr bwMode="auto">
              <a:xfrm>
                <a:off x="1287" y="1051"/>
                <a:ext cx="47" cy="47"/>
                <a:chOff x="495" y="716"/>
                <a:chExt cx="47" cy="47"/>
              </a:xfrm>
            </p:grpSpPr>
            <p:sp>
              <p:nvSpPr>
                <p:cNvPr id="78927" name="Rectangle 4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3</a:t>
                  </a:r>
                  <a:endParaRPr lang="en-US" altLang="en-US" sz="400">
                    <a:latin typeface="Times" panose="02020603050405020304" pitchFamily="18" charset="0"/>
                  </a:endParaRPr>
                </a:p>
              </p:txBody>
            </p:sp>
            <p:sp>
              <p:nvSpPr>
                <p:cNvPr id="78928" name="Oval 4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895" name="Text Box 48"/>
              <p:cNvSpPr txBox="1">
                <a:spLocks noChangeArrowheads="1"/>
              </p:cNvSpPr>
              <p:nvPr/>
            </p:nvSpPr>
            <p:spPr bwMode="auto">
              <a:xfrm>
                <a:off x="1292" y="1020"/>
                <a:ext cx="4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Characteristics</a:t>
                </a:r>
              </a:p>
            </p:txBody>
          </p:sp>
          <p:grpSp>
            <p:nvGrpSpPr>
              <p:cNvPr id="78896" name="Group 49"/>
              <p:cNvGrpSpPr>
                <a:grpSpLocks/>
              </p:cNvGrpSpPr>
              <p:nvPr/>
            </p:nvGrpSpPr>
            <p:grpSpPr bwMode="auto">
              <a:xfrm>
                <a:off x="881" y="1921"/>
                <a:ext cx="47" cy="47"/>
                <a:chOff x="495" y="716"/>
                <a:chExt cx="47" cy="47"/>
              </a:xfrm>
            </p:grpSpPr>
            <p:sp>
              <p:nvSpPr>
                <p:cNvPr id="78925" name="Rectangle 5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4</a:t>
                  </a:r>
                  <a:endParaRPr lang="en-US" altLang="en-US" sz="400">
                    <a:latin typeface="Times" panose="02020603050405020304" pitchFamily="18" charset="0"/>
                  </a:endParaRPr>
                </a:p>
              </p:txBody>
            </p:sp>
            <p:sp>
              <p:nvSpPr>
                <p:cNvPr id="78926" name="Oval 5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897" name="Text Box 52"/>
              <p:cNvSpPr txBox="1">
                <a:spLocks noChangeArrowheads="1"/>
              </p:cNvSpPr>
              <p:nvPr/>
            </p:nvSpPr>
            <p:spPr bwMode="auto">
              <a:xfrm>
                <a:off x="892" y="1890"/>
                <a:ext cx="50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Characteristics</a:t>
                </a:r>
              </a:p>
            </p:txBody>
          </p:sp>
          <p:grpSp>
            <p:nvGrpSpPr>
              <p:cNvPr id="78898" name="Group 53"/>
              <p:cNvGrpSpPr>
                <a:grpSpLocks/>
              </p:cNvGrpSpPr>
              <p:nvPr/>
            </p:nvGrpSpPr>
            <p:grpSpPr bwMode="auto">
              <a:xfrm>
                <a:off x="2195" y="1056"/>
                <a:ext cx="47" cy="47"/>
                <a:chOff x="495" y="716"/>
                <a:chExt cx="47" cy="47"/>
              </a:xfrm>
            </p:grpSpPr>
            <p:sp>
              <p:nvSpPr>
                <p:cNvPr id="78923" name="Rectangle 5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9</a:t>
                  </a:r>
                  <a:endParaRPr lang="en-US" altLang="en-US" sz="400">
                    <a:latin typeface="Times" panose="02020603050405020304" pitchFamily="18" charset="0"/>
                  </a:endParaRPr>
                </a:p>
              </p:txBody>
            </p:sp>
            <p:sp>
              <p:nvSpPr>
                <p:cNvPr id="78924" name="Oval 5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899" name="Text Box 56"/>
              <p:cNvSpPr txBox="1">
                <a:spLocks noChangeArrowheads="1"/>
              </p:cNvSpPr>
              <p:nvPr/>
            </p:nvSpPr>
            <p:spPr bwMode="auto">
              <a:xfrm>
                <a:off x="2200" y="1025"/>
                <a:ext cx="3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Extensions</a:t>
                </a:r>
              </a:p>
            </p:txBody>
          </p:sp>
          <p:sp>
            <p:nvSpPr>
              <p:cNvPr id="78900" name="Text Box 57"/>
              <p:cNvSpPr txBox="1">
                <a:spLocks noChangeArrowheads="1"/>
              </p:cNvSpPr>
              <p:nvPr/>
            </p:nvSpPr>
            <p:spPr bwMode="auto">
              <a:xfrm>
                <a:off x="2013" y="403"/>
                <a:ext cx="853"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pPr>
                <a:r>
                  <a:rPr lang="en-US" altLang="en-US" sz="600">
                    <a:latin typeface="Times" panose="02020603050405020304" pitchFamily="18" charset="0"/>
                  </a:rPr>
                  <a:t>Communicate Targeted Concepts</a:t>
                </a:r>
              </a:p>
              <a:p>
                <a:pPr>
                  <a:lnSpc>
                    <a:spcPct val="60000"/>
                  </a:lnSpc>
                  <a:spcBef>
                    <a:spcPct val="50000"/>
                  </a:spcBef>
                </a:pPr>
                <a:r>
                  <a:rPr lang="en-US" altLang="en-US" sz="600">
                    <a:latin typeface="Times" panose="02020603050405020304" pitchFamily="18" charset="0"/>
                  </a:rPr>
                  <a:t>Obtain the Overall Concepts</a:t>
                </a:r>
              </a:p>
              <a:p>
                <a:pPr>
                  <a:lnSpc>
                    <a:spcPct val="60000"/>
                  </a:lnSpc>
                  <a:spcBef>
                    <a:spcPct val="50000"/>
                  </a:spcBef>
                </a:pPr>
                <a:r>
                  <a:rPr lang="en-US" altLang="en-US" sz="600">
                    <a:latin typeface="Times" panose="02020603050405020304" pitchFamily="18" charset="0"/>
                  </a:rPr>
                  <a:t>Make lists of Known Characteristics</a:t>
                </a:r>
              </a:p>
              <a:p>
                <a:pPr>
                  <a:lnSpc>
                    <a:spcPct val="60000"/>
                  </a:lnSpc>
                  <a:spcBef>
                    <a:spcPct val="50000"/>
                  </a:spcBef>
                </a:pPr>
                <a:r>
                  <a:rPr lang="en-US" altLang="en-US" sz="600">
                    <a:latin typeface="Times" panose="02020603050405020304" pitchFamily="18" charset="0"/>
                  </a:rPr>
                  <a:t>Pin down Like Characteristics</a:t>
                </a:r>
              </a:p>
              <a:p>
                <a:pPr>
                  <a:lnSpc>
                    <a:spcPct val="60000"/>
                  </a:lnSpc>
                  <a:spcBef>
                    <a:spcPct val="50000"/>
                  </a:spcBef>
                </a:pPr>
                <a:r>
                  <a:rPr lang="en-US" altLang="en-US" sz="600">
                    <a:latin typeface="Times" panose="02020603050405020304" pitchFamily="18" charset="0"/>
                  </a:rPr>
                  <a:t>Assemble Like Categories</a:t>
                </a:r>
              </a:p>
              <a:p>
                <a:pPr>
                  <a:lnSpc>
                    <a:spcPct val="60000"/>
                  </a:lnSpc>
                  <a:spcBef>
                    <a:spcPct val="50000"/>
                  </a:spcBef>
                </a:pPr>
                <a:r>
                  <a:rPr lang="en-US" altLang="en-US" sz="600">
                    <a:latin typeface="Times" panose="02020603050405020304" pitchFamily="18" charset="0"/>
                  </a:rPr>
                  <a:t>Record Unlike Characteristics</a:t>
                </a:r>
              </a:p>
              <a:p>
                <a:pPr>
                  <a:lnSpc>
                    <a:spcPct val="60000"/>
                  </a:lnSpc>
                  <a:spcBef>
                    <a:spcPct val="50000"/>
                  </a:spcBef>
                </a:pPr>
                <a:r>
                  <a:rPr lang="en-US" altLang="en-US" sz="600">
                    <a:latin typeface="Times" panose="02020603050405020304" pitchFamily="18" charset="0"/>
                  </a:rPr>
                  <a:t>Identify Unlike Categories</a:t>
                </a:r>
              </a:p>
              <a:p>
                <a:pPr>
                  <a:lnSpc>
                    <a:spcPct val="60000"/>
                  </a:lnSpc>
                  <a:spcBef>
                    <a:spcPct val="50000"/>
                  </a:spcBef>
                </a:pPr>
                <a:r>
                  <a:rPr lang="en-US" altLang="en-US" sz="600">
                    <a:latin typeface="Times" panose="02020603050405020304" pitchFamily="18" charset="0"/>
                  </a:rPr>
                  <a:t>Nail Down a Summary</a:t>
                </a:r>
              </a:p>
              <a:p>
                <a:pPr>
                  <a:lnSpc>
                    <a:spcPct val="60000"/>
                  </a:lnSpc>
                  <a:spcBef>
                    <a:spcPct val="50000"/>
                  </a:spcBef>
                </a:pPr>
                <a:r>
                  <a:rPr lang="en-US" altLang="en-US" sz="600">
                    <a:latin typeface="Times" panose="02020603050405020304" pitchFamily="18" charset="0"/>
                  </a:rPr>
                  <a:t>Go Beyond the Basics</a:t>
                </a:r>
              </a:p>
            </p:txBody>
          </p:sp>
          <p:sp>
            <p:nvSpPr>
              <p:cNvPr id="78901" name="Text Box 58"/>
              <p:cNvSpPr txBox="1">
                <a:spLocks noChangeArrowheads="1"/>
              </p:cNvSpPr>
              <p:nvPr/>
            </p:nvSpPr>
            <p:spPr bwMode="auto">
              <a:xfrm>
                <a:off x="1921" y="395"/>
                <a:ext cx="17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80000"/>
                  </a:lnSpc>
                </a:pPr>
                <a:r>
                  <a:rPr lang="en-US" altLang="en-US" b="1">
                    <a:latin typeface="Times" panose="02020603050405020304" pitchFamily="18" charset="0"/>
                  </a:rPr>
                  <a:t>C</a:t>
                </a:r>
              </a:p>
              <a:p>
                <a:pPr>
                  <a:lnSpc>
                    <a:spcPct val="80000"/>
                  </a:lnSpc>
                </a:pPr>
                <a:r>
                  <a:rPr lang="en-US" altLang="en-US" b="1">
                    <a:latin typeface="Times" panose="02020603050405020304" pitchFamily="18" charset="0"/>
                  </a:rPr>
                  <a:t>O</a:t>
                </a:r>
              </a:p>
              <a:p>
                <a:pPr>
                  <a:lnSpc>
                    <a:spcPct val="80000"/>
                  </a:lnSpc>
                </a:pPr>
                <a:r>
                  <a:rPr lang="en-US" altLang="en-US" b="1">
                    <a:latin typeface="Times" panose="02020603050405020304" pitchFamily="18" charset="0"/>
                  </a:rPr>
                  <a:t>M</a:t>
                </a:r>
              </a:p>
              <a:p>
                <a:pPr>
                  <a:lnSpc>
                    <a:spcPct val="80000"/>
                  </a:lnSpc>
                </a:pPr>
                <a:r>
                  <a:rPr lang="en-US" altLang="en-US" b="1">
                    <a:latin typeface="Times" panose="02020603050405020304" pitchFamily="18" charset="0"/>
                  </a:rPr>
                  <a:t>P</a:t>
                </a:r>
              </a:p>
              <a:p>
                <a:pPr>
                  <a:lnSpc>
                    <a:spcPct val="80000"/>
                  </a:lnSpc>
                </a:pPr>
                <a:r>
                  <a:rPr lang="en-US" altLang="en-US" b="1">
                    <a:latin typeface="Times" panose="02020603050405020304" pitchFamily="18" charset="0"/>
                  </a:rPr>
                  <a:t>A</a:t>
                </a:r>
              </a:p>
              <a:p>
                <a:pPr>
                  <a:lnSpc>
                    <a:spcPct val="80000"/>
                  </a:lnSpc>
                </a:pPr>
                <a:r>
                  <a:rPr lang="en-US" altLang="en-US" b="1">
                    <a:latin typeface="Times" panose="02020603050405020304" pitchFamily="18" charset="0"/>
                  </a:rPr>
                  <a:t>R</a:t>
                </a:r>
              </a:p>
              <a:p>
                <a:pPr>
                  <a:lnSpc>
                    <a:spcPct val="80000"/>
                  </a:lnSpc>
                </a:pPr>
                <a:r>
                  <a:rPr lang="en-US" altLang="en-US" b="1">
                    <a:latin typeface="Times" panose="02020603050405020304" pitchFamily="18" charset="0"/>
                  </a:rPr>
                  <a:t>I</a:t>
                </a:r>
              </a:p>
              <a:p>
                <a:pPr>
                  <a:lnSpc>
                    <a:spcPct val="80000"/>
                  </a:lnSpc>
                </a:pPr>
                <a:r>
                  <a:rPr lang="en-US" altLang="en-US" b="1">
                    <a:latin typeface="Times" panose="02020603050405020304" pitchFamily="18" charset="0"/>
                  </a:rPr>
                  <a:t>N</a:t>
                </a:r>
              </a:p>
              <a:p>
                <a:pPr>
                  <a:lnSpc>
                    <a:spcPct val="80000"/>
                  </a:lnSpc>
                </a:pPr>
                <a:r>
                  <a:rPr lang="en-US" altLang="en-US" b="1">
                    <a:latin typeface="Times" panose="02020603050405020304" pitchFamily="18" charset="0"/>
                  </a:rPr>
                  <a:t>G</a:t>
                </a:r>
              </a:p>
            </p:txBody>
          </p:sp>
          <p:grpSp>
            <p:nvGrpSpPr>
              <p:cNvPr id="78902" name="Group 59"/>
              <p:cNvGrpSpPr>
                <a:grpSpLocks/>
              </p:cNvGrpSpPr>
              <p:nvPr/>
            </p:nvGrpSpPr>
            <p:grpSpPr bwMode="auto">
              <a:xfrm>
                <a:off x="2184" y="1927"/>
                <a:ext cx="47" cy="47"/>
                <a:chOff x="495" y="716"/>
                <a:chExt cx="47" cy="47"/>
              </a:xfrm>
            </p:grpSpPr>
            <p:sp>
              <p:nvSpPr>
                <p:cNvPr id="78921" name="Rectangle 60"/>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5</a:t>
                  </a:r>
                  <a:endParaRPr lang="en-US" altLang="en-US" sz="400">
                    <a:latin typeface="Times" panose="02020603050405020304" pitchFamily="18" charset="0"/>
                  </a:endParaRPr>
                </a:p>
              </p:txBody>
            </p:sp>
            <p:sp>
              <p:nvSpPr>
                <p:cNvPr id="78922" name="Oval 61"/>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903" name="Text Box 62"/>
              <p:cNvSpPr txBox="1">
                <a:spLocks noChangeArrowheads="1"/>
              </p:cNvSpPr>
              <p:nvPr/>
            </p:nvSpPr>
            <p:spPr bwMode="auto">
              <a:xfrm>
                <a:off x="2189" y="1896"/>
                <a:ext cx="42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Like Categories</a:t>
                </a:r>
              </a:p>
            </p:txBody>
          </p:sp>
          <p:grpSp>
            <p:nvGrpSpPr>
              <p:cNvPr id="78904" name="Group 63"/>
              <p:cNvGrpSpPr>
                <a:grpSpLocks/>
              </p:cNvGrpSpPr>
              <p:nvPr/>
            </p:nvGrpSpPr>
            <p:grpSpPr bwMode="auto">
              <a:xfrm>
                <a:off x="2178" y="2642"/>
                <a:ext cx="47" cy="47"/>
                <a:chOff x="495" y="716"/>
                <a:chExt cx="47" cy="47"/>
              </a:xfrm>
            </p:grpSpPr>
            <p:sp>
              <p:nvSpPr>
                <p:cNvPr id="78919" name="Rectangle 64"/>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7</a:t>
                  </a:r>
                  <a:endParaRPr lang="en-US" altLang="en-US" sz="400">
                    <a:latin typeface="Times" panose="02020603050405020304" pitchFamily="18" charset="0"/>
                  </a:endParaRPr>
                </a:p>
              </p:txBody>
            </p:sp>
            <p:sp>
              <p:nvSpPr>
                <p:cNvPr id="78920" name="Oval 65"/>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905" name="Text Box 66"/>
              <p:cNvSpPr txBox="1">
                <a:spLocks noChangeArrowheads="1"/>
              </p:cNvSpPr>
              <p:nvPr/>
            </p:nvSpPr>
            <p:spPr bwMode="auto">
              <a:xfrm>
                <a:off x="2183" y="2611"/>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Categories</a:t>
                </a:r>
              </a:p>
            </p:txBody>
          </p:sp>
          <p:grpSp>
            <p:nvGrpSpPr>
              <p:cNvPr id="78906" name="Group 67"/>
              <p:cNvGrpSpPr>
                <a:grpSpLocks/>
              </p:cNvGrpSpPr>
              <p:nvPr/>
            </p:nvGrpSpPr>
            <p:grpSpPr bwMode="auto">
              <a:xfrm>
                <a:off x="446" y="2626"/>
                <a:ext cx="47" cy="47"/>
                <a:chOff x="495" y="716"/>
                <a:chExt cx="47" cy="47"/>
              </a:xfrm>
            </p:grpSpPr>
            <p:sp>
              <p:nvSpPr>
                <p:cNvPr id="78917" name="Rectangle 68"/>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8918" name="Oval 69"/>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907" name="Text Box 70"/>
              <p:cNvSpPr txBox="1">
                <a:spLocks noChangeArrowheads="1"/>
              </p:cNvSpPr>
              <p:nvPr/>
            </p:nvSpPr>
            <p:spPr bwMode="auto">
              <a:xfrm>
                <a:off x="457"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8908" name="Group 71"/>
              <p:cNvGrpSpPr>
                <a:grpSpLocks/>
              </p:cNvGrpSpPr>
              <p:nvPr/>
            </p:nvGrpSpPr>
            <p:grpSpPr bwMode="auto">
              <a:xfrm>
                <a:off x="1227" y="2626"/>
                <a:ext cx="47" cy="47"/>
                <a:chOff x="495" y="716"/>
                <a:chExt cx="47" cy="47"/>
              </a:xfrm>
            </p:grpSpPr>
            <p:sp>
              <p:nvSpPr>
                <p:cNvPr id="78915" name="Rectangle 72"/>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6</a:t>
                  </a:r>
                  <a:endParaRPr lang="en-US" altLang="en-US" sz="400">
                    <a:latin typeface="Times" panose="02020603050405020304" pitchFamily="18" charset="0"/>
                  </a:endParaRPr>
                </a:p>
              </p:txBody>
            </p:sp>
            <p:sp>
              <p:nvSpPr>
                <p:cNvPr id="78916" name="Oval 73"/>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909" name="Text Box 74"/>
              <p:cNvSpPr txBox="1">
                <a:spLocks noChangeArrowheads="1"/>
              </p:cNvSpPr>
              <p:nvPr/>
            </p:nvSpPr>
            <p:spPr bwMode="auto">
              <a:xfrm>
                <a:off x="1238" y="2595"/>
                <a:ext cx="5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Unlike Characteristics</a:t>
                </a:r>
              </a:p>
            </p:txBody>
          </p:sp>
          <p:grpSp>
            <p:nvGrpSpPr>
              <p:cNvPr id="78910" name="Group 75"/>
              <p:cNvGrpSpPr>
                <a:grpSpLocks/>
              </p:cNvGrpSpPr>
              <p:nvPr/>
            </p:nvGrpSpPr>
            <p:grpSpPr bwMode="auto">
              <a:xfrm>
                <a:off x="1380" y="3415"/>
                <a:ext cx="47" cy="47"/>
                <a:chOff x="495" y="716"/>
                <a:chExt cx="47" cy="47"/>
              </a:xfrm>
            </p:grpSpPr>
            <p:sp>
              <p:nvSpPr>
                <p:cNvPr id="78913" name="Rectangle 76"/>
                <p:cNvSpPr>
                  <a:spLocks noChangeArrowheads="1"/>
                </p:cNvSpPr>
                <p:nvPr/>
              </p:nvSpPr>
              <p:spPr bwMode="auto">
                <a:xfrm>
                  <a:off x="511" y="720"/>
                  <a:ext cx="16"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400" b="1">
                      <a:solidFill>
                        <a:srgbClr val="000000"/>
                      </a:solidFill>
                      <a:latin typeface="Times" panose="02020603050405020304" pitchFamily="18" charset="0"/>
                    </a:rPr>
                    <a:t>8</a:t>
                  </a:r>
                  <a:endParaRPr lang="en-US" altLang="en-US" sz="400">
                    <a:latin typeface="Times" panose="02020603050405020304" pitchFamily="18" charset="0"/>
                  </a:endParaRPr>
                </a:p>
              </p:txBody>
            </p:sp>
            <p:sp>
              <p:nvSpPr>
                <p:cNvPr id="78914" name="Oval 77"/>
                <p:cNvSpPr>
                  <a:spLocks noChangeArrowheads="1"/>
                </p:cNvSpPr>
                <p:nvPr/>
              </p:nvSpPr>
              <p:spPr bwMode="auto">
                <a:xfrm>
                  <a:off x="495" y="716"/>
                  <a:ext cx="47" cy="4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911" name="Text Box 78"/>
              <p:cNvSpPr txBox="1">
                <a:spLocks noChangeArrowheads="1"/>
              </p:cNvSpPr>
              <p:nvPr/>
            </p:nvSpPr>
            <p:spPr bwMode="auto">
              <a:xfrm>
                <a:off x="1385" y="3384"/>
                <a:ext cx="3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600">
                    <a:latin typeface="Times" panose="02020603050405020304" pitchFamily="18" charset="0"/>
                  </a:rPr>
                  <a:t>Summary</a:t>
                </a:r>
              </a:p>
            </p:txBody>
          </p:sp>
          <p:sp>
            <p:nvSpPr>
              <p:cNvPr id="78912" name="AutoShape 79"/>
              <p:cNvSpPr>
                <a:spLocks noChangeArrowheads="1"/>
              </p:cNvSpPr>
              <p:nvPr/>
            </p:nvSpPr>
            <p:spPr bwMode="auto">
              <a:xfrm flipH="1" flipV="1">
                <a:off x="1008" y="2512"/>
                <a:ext cx="116" cy="100"/>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78856" name="Text Box 80"/>
            <p:cNvSpPr txBox="1">
              <a:spLocks noChangeArrowheads="1"/>
            </p:cNvSpPr>
            <p:nvPr/>
          </p:nvSpPr>
          <p:spPr bwMode="auto">
            <a:xfrm>
              <a:off x="2868" y="633"/>
              <a:ext cx="158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ELEMENTS OF LITERATURE</a:t>
              </a:r>
              <a:endParaRPr lang="en-US" altLang="en-US"/>
            </a:p>
          </p:txBody>
        </p:sp>
        <p:sp>
          <p:nvSpPr>
            <p:cNvPr id="78857" name="Text Box 81"/>
            <p:cNvSpPr txBox="1">
              <a:spLocks noChangeArrowheads="1"/>
            </p:cNvSpPr>
            <p:nvPr/>
          </p:nvSpPr>
          <p:spPr bwMode="auto">
            <a:xfrm>
              <a:off x="2896" y="872"/>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Plot</a:t>
              </a:r>
            </a:p>
          </p:txBody>
        </p:sp>
        <p:sp>
          <p:nvSpPr>
            <p:cNvPr id="78858" name="Text Box 82"/>
            <p:cNvSpPr txBox="1">
              <a:spLocks noChangeArrowheads="1"/>
            </p:cNvSpPr>
            <p:nvPr/>
          </p:nvSpPr>
          <p:spPr bwMode="auto">
            <a:xfrm>
              <a:off x="2829" y="1265"/>
              <a:ext cx="839"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May be one or more in</a:t>
              </a:r>
            </a:p>
            <a:p>
              <a:r>
                <a:rPr lang="en-US" altLang="en-US" sz="700">
                  <a:latin typeface="Sand" pitchFamily="-48" charset="0"/>
                </a:rPr>
                <a:t>a work of literature</a:t>
              </a:r>
            </a:p>
            <a:p>
              <a:pPr>
                <a:lnSpc>
                  <a:spcPct val="60000"/>
                </a:lnSpc>
              </a:pPr>
              <a:endParaRPr lang="en-US" altLang="en-US" sz="700">
                <a:latin typeface="Sand" pitchFamily="-48" charset="0"/>
              </a:endParaRPr>
            </a:p>
            <a:p>
              <a:r>
                <a:rPr lang="en-US" altLang="en-US" sz="700">
                  <a:latin typeface="Sand" pitchFamily="-48" charset="0"/>
                </a:rPr>
                <a:t>Found in narrative </a:t>
              </a:r>
            </a:p>
            <a:p>
              <a:r>
                <a:rPr lang="en-US" altLang="en-US" sz="700">
                  <a:latin typeface="Sand" pitchFamily="-48" charset="0"/>
                </a:rPr>
                <a:t>literature</a:t>
              </a:r>
            </a:p>
            <a:p>
              <a:pPr>
                <a:lnSpc>
                  <a:spcPct val="50000"/>
                </a:lnSpc>
              </a:pPr>
              <a:endParaRPr lang="en-US" altLang="en-US" sz="700">
                <a:latin typeface="Sand" pitchFamily="-48" charset="0"/>
              </a:endParaRPr>
            </a:p>
            <a:p>
              <a:r>
                <a:rPr lang="en-US" altLang="en-US" sz="700">
                  <a:latin typeface="Sand" pitchFamily="-48" charset="0"/>
                </a:rPr>
                <a:t>Consists of a sequence</a:t>
              </a:r>
            </a:p>
            <a:p>
              <a:r>
                <a:rPr lang="en-US" altLang="en-US" sz="700">
                  <a:latin typeface="Sand" pitchFamily="-48" charset="0"/>
                </a:rPr>
                <a:t>of events</a:t>
              </a:r>
            </a:p>
            <a:p>
              <a:pPr>
                <a:lnSpc>
                  <a:spcPct val="70000"/>
                </a:lnSpc>
              </a:pPr>
              <a:endParaRPr lang="en-US" altLang="en-US" sz="700">
                <a:latin typeface="Sand" pitchFamily="-48" charset="0"/>
              </a:endParaRPr>
            </a:p>
            <a:p>
              <a:r>
                <a:rPr lang="en-US" altLang="en-US" sz="700">
                  <a:latin typeface="Sand" pitchFamily="-48" charset="0"/>
                </a:rPr>
                <a:t>Provides entertainment</a:t>
              </a:r>
            </a:p>
          </p:txBody>
        </p:sp>
        <p:sp>
          <p:nvSpPr>
            <p:cNvPr id="78859" name="Text Box 83"/>
            <p:cNvSpPr txBox="1">
              <a:spLocks noChangeArrowheads="1"/>
            </p:cNvSpPr>
            <p:nvPr/>
          </p:nvSpPr>
          <p:spPr bwMode="auto">
            <a:xfrm>
              <a:off x="3643" y="1208"/>
              <a:ext cx="839"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May be one or more in</a:t>
              </a:r>
            </a:p>
            <a:p>
              <a:r>
                <a:rPr lang="en-US" altLang="en-US" sz="700">
                  <a:latin typeface="Sand" pitchFamily="-48" charset="0"/>
                </a:rPr>
                <a:t>a work of literature</a:t>
              </a:r>
            </a:p>
            <a:p>
              <a:pPr>
                <a:lnSpc>
                  <a:spcPct val="70000"/>
                </a:lnSpc>
              </a:pPr>
              <a:endParaRPr lang="en-US" altLang="en-US" sz="700">
                <a:latin typeface="Sand" pitchFamily="-48" charset="0"/>
              </a:endParaRPr>
            </a:p>
            <a:p>
              <a:r>
                <a:rPr lang="en-US" altLang="en-US" sz="700">
                  <a:latin typeface="Sand" pitchFamily="-48" charset="0"/>
                </a:rPr>
                <a:t>Found in a variety of</a:t>
              </a:r>
            </a:p>
            <a:p>
              <a:r>
                <a:rPr lang="en-US" altLang="en-US" sz="700">
                  <a:latin typeface="Sand" pitchFamily="-48" charset="0"/>
                </a:rPr>
                <a:t>literature</a:t>
              </a:r>
            </a:p>
            <a:p>
              <a:pPr>
                <a:lnSpc>
                  <a:spcPct val="70000"/>
                </a:lnSpc>
              </a:pPr>
              <a:endParaRPr lang="en-US" altLang="en-US" sz="700">
                <a:latin typeface="Sand" pitchFamily="-48" charset="0"/>
              </a:endParaRPr>
            </a:p>
            <a:p>
              <a:r>
                <a:rPr lang="en-US" altLang="en-US" sz="700">
                  <a:latin typeface="Sand" pitchFamily="-48" charset="0"/>
                </a:rPr>
                <a:t>Consists of a statement</a:t>
              </a:r>
            </a:p>
            <a:p>
              <a:r>
                <a:rPr lang="en-US" altLang="en-US" sz="700">
                  <a:latin typeface="Sand" pitchFamily="-48" charset="0"/>
                </a:rPr>
                <a:t>about meaning</a:t>
              </a:r>
            </a:p>
            <a:p>
              <a:pPr>
                <a:lnSpc>
                  <a:spcPct val="70000"/>
                </a:lnSpc>
              </a:pPr>
              <a:endParaRPr lang="en-US" altLang="en-US" sz="700">
                <a:latin typeface="Sand" pitchFamily="-48" charset="0"/>
              </a:endParaRPr>
            </a:p>
            <a:p>
              <a:r>
                <a:rPr lang="en-US" altLang="en-US" sz="700">
                  <a:latin typeface="Sand" pitchFamily="-48" charset="0"/>
                </a:rPr>
                <a:t>Delivers a message or </a:t>
              </a:r>
            </a:p>
            <a:p>
              <a:r>
                <a:rPr lang="en-US" altLang="en-US" sz="700">
                  <a:latin typeface="Sand" pitchFamily="-48" charset="0"/>
                </a:rPr>
                <a:t>idea</a:t>
              </a:r>
            </a:p>
          </p:txBody>
        </p:sp>
        <p:sp>
          <p:nvSpPr>
            <p:cNvPr id="78860" name="Text Box 84"/>
            <p:cNvSpPr txBox="1">
              <a:spLocks noChangeArrowheads="1"/>
            </p:cNvSpPr>
            <p:nvPr/>
          </p:nvSpPr>
          <p:spPr bwMode="auto">
            <a:xfrm>
              <a:off x="4548" y="1208"/>
              <a:ext cx="845"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Investigate the element of style in literature, and create a list of characteristics to be compared to plot and theme. Use this information to develop a Muiltiple-Concept Comparison Table.</a:t>
              </a:r>
            </a:p>
          </p:txBody>
        </p:sp>
        <p:sp>
          <p:nvSpPr>
            <p:cNvPr id="78861" name="Text Box 85"/>
            <p:cNvSpPr txBox="1">
              <a:spLocks noChangeArrowheads="1"/>
            </p:cNvSpPr>
            <p:nvPr/>
          </p:nvSpPr>
          <p:spPr bwMode="auto">
            <a:xfrm>
              <a:off x="3160" y="2173"/>
              <a:ext cx="10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May be more than one in a </a:t>
              </a:r>
            </a:p>
            <a:p>
              <a:pPr algn="ctr"/>
              <a:r>
                <a:rPr lang="en-US" altLang="en-US">
                  <a:latin typeface="Sand" pitchFamily="-48" charset="0"/>
                </a:rPr>
                <a:t>work of literature</a:t>
              </a:r>
            </a:p>
          </p:txBody>
        </p:sp>
        <p:sp>
          <p:nvSpPr>
            <p:cNvPr id="78862" name="Text Box 86"/>
            <p:cNvSpPr txBox="1">
              <a:spLocks noChangeArrowheads="1"/>
            </p:cNvSpPr>
            <p:nvPr/>
          </p:nvSpPr>
          <p:spPr bwMode="auto">
            <a:xfrm>
              <a:off x="4565" y="2108"/>
              <a:ext cx="80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a:latin typeface="Sand" pitchFamily="-48" charset="0"/>
                </a:rPr>
                <a:t>Number</a:t>
              </a:r>
            </a:p>
          </p:txBody>
        </p:sp>
        <p:sp>
          <p:nvSpPr>
            <p:cNvPr id="78863" name="Text Box 87"/>
            <p:cNvSpPr txBox="1">
              <a:spLocks noChangeArrowheads="1"/>
            </p:cNvSpPr>
            <p:nvPr/>
          </p:nvSpPr>
          <p:spPr bwMode="auto">
            <a:xfrm>
              <a:off x="2826" y="2814"/>
              <a:ext cx="839"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Found in narrative</a:t>
              </a:r>
            </a:p>
            <a:p>
              <a:r>
                <a:rPr lang="en-US" altLang="en-US" sz="700">
                  <a:latin typeface="Sand" pitchFamily="-48" charset="0"/>
                </a:rPr>
                <a:t>literature</a:t>
              </a:r>
            </a:p>
            <a:p>
              <a:endParaRPr lang="en-US" altLang="en-US" sz="700">
                <a:latin typeface="Sand" pitchFamily="-48" charset="0"/>
              </a:endParaRPr>
            </a:p>
            <a:p>
              <a:r>
                <a:rPr lang="en-US" altLang="en-US" sz="700">
                  <a:latin typeface="Sand" pitchFamily="-48" charset="0"/>
                </a:rPr>
                <a:t>Consists of a sequence</a:t>
              </a:r>
            </a:p>
            <a:p>
              <a:r>
                <a:rPr lang="en-US" altLang="en-US" sz="700">
                  <a:latin typeface="Sand" pitchFamily="-48" charset="0"/>
                </a:rPr>
                <a:t>of events</a:t>
              </a:r>
            </a:p>
            <a:p>
              <a:endParaRPr lang="en-US" altLang="en-US" sz="700">
                <a:latin typeface="Sand" pitchFamily="-48" charset="0"/>
              </a:endParaRPr>
            </a:p>
            <a:p>
              <a:r>
                <a:rPr lang="en-US" altLang="en-US" sz="700">
                  <a:latin typeface="Sand" pitchFamily="-48" charset="0"/>
                </a:rPr>
                <a:t>Provides entertainment</a:t>
              </a:r>
            </a:p>
          </p:txBody>
        </p:sp>
        <p:sp>
          <p:nvSpPr>
            <p:cNvPr id="78864" name="Text Box 88"/>
            <p:cNvSpPr txBox="1">
              <a:spLocks noChangeArrowheads="1"/>
            </p:cNvSpPr>
            <p:nvPr/>
          </p:nvSpPr>
          <p:spPr bwMode="auto">
            <a:xfrm>
              <a:off x="3638" y="2803"/>
              <a:ext cx="839"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Found in a variety of</a:t>
              </a:r>
            </a:p>
            <a:p>
              <a:r>
                <a:rPr lang="en-US" altLang="en-US" sz="700">
                  <a:latin typeface="Sand" pitchFamily="-48" charset="0"/>
                </a:rPr>
                <a:t>literature</a:t>
              </a:r>
            </a:p>
            <a:p>
              <a:endParaRPr lang="en-US" altLang="en-US" sz="700">
                <a:latin typeface="Sand" pitchFamily="-48" charset="0"/>
              </a:endParaRPr>
            </a:p>
            <a:p>
              <a:r>
                <a:rPr lang="en-US" altLang="en-US" sz="700">
                  <a:latin typeface="Sand" pitchFamily="-48" charset="0"/>
                </a:rPr>
                <a:t>Consists of a statement</a:t>
              </a:r>
            </a:p>
            <a:p>
              <a:r>
                <a:rPr lang="en-US" altLang="en-US" sz="700">
                  <a:latin typeface="Sand" pitchFamily="-48" charset="0"/>
                </a:rPr>
                <a:t>about meaning</a:t>
              </a:r>
            </a:p>
            <a:p>
              <a:endParaRPr lang="en-US" altLang="en-US" sz="700">
                <a:latin typeface="Sand" pitchFamily="-48" charset="0"/>
              </a:endParaRPr>
            </a:p>
            <a:p>
              <a:r>
                <a:rPr lang="en-US" altLang="en-US" sz="700">
                  <a:latin typeface="Sand" pitchFamily="-48" charset="0"/>
                </a:rPr>
                <a:t>Delivers a message or</a:t>
              </a:r>
            </a:p>
            <a:p>
              <a:r>
                <a:rPr lang="en-US" altLang="en-US" sz="700">
                  <a:latin typeface="Sand" pitchFamily="-48" charset="0"/>
                </a:rPr>
                <a:t>idea</a:t>
              </a:r>
            </a:p>
          </p:txBody>
        </p:sp>
        <p:sp>
          <p:nvSpPr>
            <p:cNvPr id="78865" name="Text Box 89"/>
            <p:cNvSpPr txBox="1">
              <a:spLocks noChangeArrowheads="1"/>
            </p:cNvSpPr>
            <p:nvPr/>
          </p:nvSpPr>
          <p:spPr bwMode="auto">
            <a:xfrm>
              <a:off x="4612" y="2821"/>
              <a:ext cx="752"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r>
                <a:rPr lang="en-US" altLang="en-US" sz="700">
                  <a:latin typeface="Sand" pitchFamily="-48" charset="0"/>
                </a:rPr>
                <a:t>Location</a:t>
              </a:r>
            </a:p>
            <a:p>
              <a:endParaRPr lang="en-US" altLang="en-US" sz="700">
                <a:latin typeface="Sand" pitchFamily="-48" charset="0"/>
              </a:endParaRPr>
            </a:p>
            <a:p>
              <a:r>
                <a:rPr lang="en-US" altLang="en-US" sz="700">
                  <a:latin typeface="Sand" pitchFamily="-48" charset="0"/>
                </a:rPr>
                <a:t>Form</a:t>
              </a:r>
            </a:p>
            <a:p>
              <a:endParaRPr lang="en-US" altLang="en-US" sz="700">
                <a:latin typeface="Sand" pitchFamily="-48" charset="0"/>
              </a:endParaRPr>
            </a:p>
            <a:p>
              <a:r>
                <a:rPr lang="en-US" altLang="en-US" sz="700">
                  <a:latin typeface="Sand" pitchFamily="-48" charset="0"/>
                </a:rPr>
                <a:t>Function</a:t>
              </a:r>
            </a:p>
          </p:txBody>
        </p:sp>
        <p:sp>
          <p:nvSpPr>
            <p:cNvPr id="78866" name="Text Box 90"/>
            <p:cNvSpPr txBox="1">
              <a:spLocks noChangeArrowheads="1"/>
            </p:cNvSpPr>
            <p:nvPr/>
          </p:nvSpPr>
          <p:spPr bwMode="auto">
            <a:xfrm>
              <a:off x="2896" y="3573"/>
              <a:ext cx="244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nSpc>
                  <a:spcPct val="90000"/>
                </a:lnSpc>
              </a:pPr>
              <a:r>
                <a:rPr lang="en-US" altLang="en-US" sz="600">
                  <a:latin typeface="Sand" pitchFamily="-48" charset="0"/>
                </a:rPr>
                <a:t>Two elements of literature are plot and theme. They are alike in terms of the number used in any piece of literature (there may be more than one plot or theme in a piece of literature). They are different in their location in literature, the form they take, and the function they serve.</a:t>
              </a:r>
            </a:p>
          </p:txBody>
        </p:sp>
        <p:sp>
          <p:nvSpPr>
            <p:cNvPr id="78867" name="Text Box 91"/>
            <p:cNvSpPr txBox="1">
              <a:spLocks noChangeArrowheads="1"/>
            </p:cNvSpPr>
            <p:nvPr/>
          </p:nvSpPr>
          <p:spPr bwMode="auto">
            <a:xfrm>
              <a:off x="3717" y="878"/>
              <a:ext cx="73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Comic Sans MS" panose="030F0702030302020204" pitchFamily="66" charset="0"/>
                  <a:ea typeface="ＭＳ Ｐゴシック" panose="020B0600070205080204" pitchFamily="34" charset="-128"/>
                </a:defRPr>
              </a:lvl1pPr>
              <a:lvl2pPr marL="37931725" indent="-37474525">
                <a:defRPr sz="800">
                  <a:solidFill>
                    <a:schemeClr val="tx1"/>
                  </a:solidFill>
                  <a:latin typeface="Comic Sans MS" panose="030F0702030302020204" pitchFamily="66" charset="0"/>
                  <a:ea typeface="ＭＳ Ｐゴシック" panose="020B0600070205080204" pitchFamily="34" charset="-128"/>
                </a:defRPr>
              </a:lvl2pPr>
              <a:lvl3pPr marL="1143000" indent="-228600">
                <a:defRPr sz="800">
                  <a:solidFill>
                    <a:schemeClr val="tx1"/>
                  </a:solidFill>
                  <a:latin typeface="Comic Sans MS" panose="030F0702030302020204" pitchFamily="66" charset="0"/>
                  <a:ea typeface="ＭＳ Ｐゴシック" panose="020B0600070205080204" pitchFamily="34" charset="-128"/>
                </a:defRPr>
              </a:lvl3pPr>
              <a:lvl4pPr marL="1600200" indent="-228600">
                <a:defRPr sz="800">
                  <a:solidFill>
                    <a:schemeClr val="tx1"/>
                  </a:solidFill>
                  <a:latin typeface="Comic Sans MS" panose="030F0702030302020204" pitchFamily="66" charset="0"/>
                  <a:ea typeface="ＭＳ Ｐゴシック" panose="020B0600070205080204" pitchFamily="34" charset="-128"/>
                </a:defRPr>
              </a:lvl4pPr>
              <a:lvl5pPr marL="2057400" indent="-228600">
                <a:defRPr sz="8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and" pitchFamily="-48" charset="0"/>
                </a:rPr>
                <a:t>Theme</a:t>
              </a:r>
            </a:p>
          </p:txBody>
        </p:sp>
      </p:grpSp>
      <p:pic>
        <p:nvPicPr>
          <p:cNvPr id="78853" name="Picture 9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6270625"/>
            <a:ext cx="1092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pPr eaLnBrk="1" hangingPunct="1">
              <a:lnSpc>
                <a:spcPct val="80000"/>
              </a:lnSpc>
            </a:pPr>
            <a:r>
              <a:rPr lang="en-US" altLang="en-US" smtClean="0"/>
              <a:t>Understanding the</a:t>
            </a:r>
            <a:br>
              <a:rPr lang="en-US" altLang="en-US" smtClean="0"/>
            </a:br>
            <a:r>
              <a:rPr lang="en-US" altLang="en-US" smtClean="0"/>
              <a:t>Challenge of Diversity</a:t>
            </a:r>
          </a:p>
        </p:txBody>
      </p:sp>
      <p:sp>
        <p:nvSpPr>
          <p:cNvPr id="17413" name="Rectangle 5"/>
          <p:cNvSpPr>
            <a:spLocks noGrp="1" noChangeArrowheads="1"/>
          </p:cNvSpPr>
          <p:nvPr>
            <p:ph idx="1"/>
          </p:nvPr>
        </p:nvSpPr>
        <p:spPr/>
        <p:txBody>
          <a:bodyPr>
            <a:normAutofit lnSpcReduction="10000"/>
          </a:bodyPr>
          <a:lstStyle/>
          <a:p>
            <a:pPr eaLnBrk="1" hangingPunct="1">
              <a:lnSpc>
                <a:spcPct val="140000"/>
              </a:lnSpc>
            </a:pPr>
            <a:r>
              <a:rPr lang="en-US" altLang="en-US" smtClean="0"/>
              <a:t>Introduction of difficult but important concepts requires creating connections to background knowledge.</a:t>
            </a:r>
          </a:p>
          <a:p>
            <a:pPr eaLnBrk="1" hangingPunct="1">
              <a:lnSpc>
                <a:spcPct val="140000"/>
              </a:lnSpc>
            </a:pPr>
            <a:endParaRPr lang="en-US" altLang="en-US" smtClean="0"/>
          </a:p>
          <a:p>
            <a:pPr eaLnBrk="1" hangingPunct="1">
              <a:lnSpc>
                <a:spcPct val="140000"/>
              </a:lnSpc>
            </a:pPr>
            <a:r>
              <a:rPr lang="en-US" altLang="en-US" smtClean="0"/>
              <a:t>Increased student diversity results in varying levels and types of background knowledge.</a:t>
            </a:r>
          </a:p>
        </p:txBody>
      </p:sp>
      <p:sp>
        <p:nvSpPr>
          <p:cNvPr id="17411"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7410"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F7CD980-875C-41F4-BB81-A98DB320675F}" type="slidenum">
              <a:rPr lang="en-US" altLang="en-US" sz="1000" smtClean="0">
                <a:solidFill>
                  <a:schemeClr val="accent2"/>
                </a:solidFill>
              </a:rPr>
              <a:pPr>
                <a:spcBef>
                  <a:spcPct val="0"/>
                </a:spcBef>
                <a:buFontTx/>
                <a:buNone/>
              </a:pPr>
              <a:t>8</a:t>
            </a:fld>
            <a:endParaRPr lang="en-US" altLang="en-US" sz="1000" smtClean="0">
              <a:solidFill>
                <a:schemeClr val="accent2"/>
              </a:solidFill>
            </a:endParaRPr>
          </a:p>
        </p:txBody>
      </p:sp>
      <p:pic>
        <p:nvPicPr>
          <p:cNvPr id="174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lnSpc>
                <a:spcPct val="80000"/>
              </a:lnSpc>
            </a:pPr>
            <a:r>
              <a:rPr lang="en-US" altLang="en-US" smtClean="0"/>
              <a:t>Understanding the</a:t>
            </a:r>
            <a:br>
              <a:rPr lang="en-US" altLang="en-US" smtClean="0"/>
            </a:br>
            <a:r>
              <a:rPr lang="en-US" altLang="en-US" smtClean="0"/>
              <a:t>Challenge of Diversity</a:t>
            </a:r>
          </a:p>
        </p:txBody>
      </p:sp>
      <p:sp>
        <p:nvSpPr>
          <p:cNvPr id="18437" name="Rectangle 3"/>
          <p:cNvSpPr>
            <a:spLocks noGrp="1" noChangeArrowheads="1"/>
          </p:cNvSpPr>
          <p:nvPr>
            <p:ph idx="1"/>
          </p:nvPr>
        </p:nvSpPr>
        <p:spPr/>
        <p:txBody>
          <a:bodyPr/>
          <a:lstStyle/>
          <a:p>
            <a:pPr eaLnBrk="1" hangingPunct="1">
              <a:lnSpc>
                <a:spcPct val="140000"/>
              </a:lnSpc>
            </a:pPr>
            <a:r>
              <a:rPr lang="en-US" altLang="en-US" smtClean="0"/>
              <a:t>Students need new ways of thinking about critical concepts and relationships between concepts.</a:t>
            </a:r>
          </a:p>
          <a:p>
            <a:pPr eaLnBrk="1" hangingPunct="1">
              <a:lnSpc>
                <a:spcPct val="140000"/>
              </a:lnSpc>
            </a:pPr>
            <a:endParaRPr lang="en-US" altLang="en-US" smtClean="0"/>
          </a:p>
          <a:p>
            <a:pPr eaLnBrk="1" hangingPunct="1">
              <a:lnSpc>
                <a:spcPct val="140000"/>
              </a:lnSpc>
            </a:pPr>
            <a:r>
              <a:rPr lang="en-US" altLang="en-US" smtClean="0"/>
              <a:t>Teachers can take advantage of student diversity by comparing concepts from different perspectives.</a:t>
            </a:r>
          </a:p>
        </p:txBody>
      </p:sp>
      <p:sp>
        <p:nvSpPr>
          <p:cNvPr id="18435" name="Footer Placeholder 4"/>
          <p:cNvSpPr>
            <a:spLocks noGrp="1"/>
          </p:cNvSpPr>
          <p:nvPr>
            <p:ph type="ftr" sz="quarter" idx="4294967295"/>
          </p:nvPr>
        </p:nvSpPr>
        <p:spPr>
          <a:xfrm>
            <a:off x="1176865" y="5960533"/>
            <a:ext cx="510466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solidFill>
                  <a:schemeClr val="accent2"/>
                </a:solidFill>
              </a:rPr>
              <a:t>University of Kansas Center for Research on Learning  2006</a:t>
            </a:r>
          </a:p>
        </p:txBody>
      </p:sp>
      <p:sp>
        <p:nvSpPr>
          <p:cNvPr id="18434" name="Slide Number Placeholder 3"/>
          <p:cNvSpPr>
            <a:spLocks noGrp="1"/>
          </p:cNvSpPr>
          <p:nvPr>
            <p:ph type="sldNum" sz="quarter" idx="4294967295"/>
          </p:nvPr>
        </p:nvSpPr>
        <p:spPr>
          <a:xfrm>
            <a:off x="0" y="62484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6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9129A1E-F489-4002-B07C-A8A0BDD6B908}" type="slidenum">
              <a:rPr lang="en-US" altLang="en-US" sz="1000" smtClean="0">
                <a:solidFill>
                  <a:schemeClr val="accent2"/>
                </a:solidFill>
              </a:rPr>
              <a:pPr>
                <a:spcBef>
                  <a:spcPct val="0"/>
                </a:spcBef>
                <a:buFontTx/>
                <a:buNone/>
              </a:pPr>
              <a:t>9</a:t>
            </a:fld>
            <a:endParaRPr lang="en-US" altLang="en-US" sz="1000" smtClean="0">
              <a:solidFill>
                <a:schemeClr val="accent2"/>
              </a:solidFill>
            </a:endParaRPr>
          </a:p>
        </p:txBody>
      </p:sp>
      <p:pic>
        <p:nvPicPr>
          <p:cNvPr id="1843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963" y="5938838"/>
            <a:ext cx="15287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10837</TotalTime>
  <Words>6547</Words>
  <Application>Microsoft Office PowerPoint</Application>
  <PresentationFormat>On-screen Show (4:3)</PresentationFormat>
  <Paragraphs>2036</Paragraphs>
  <Slides>73</Slides>
  <Notes>4</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Comic Sans MS</vt:lpstr>
      <vt:lpstr>ＭＳ Ｐゴシック</vt:lpstr>
      <vt:lpstr>Arial</vt:lpstr>
      <vt:lpstr>Times New Roman</vt:lpstr>
      <vt:lpstr>Times</vt:lpstr>
      <vt:lpstr>Sand</vt:lpstr>
      <vt:lpstr>Organic</vt:lpstr>
      <vt:lpstr>The Concept  Comparison Routine</vt:lpstr>
      <vt:lpstr>Content Enhancement</vt:lpstr>
      <vt:lpstr>Content Enhancement</vt:lpstr>
      <vt:lpstr>Guidebooks in the  Content Enhancement Series </vt:lpstr>
      <vt:lpstr>Guidebooks in the  Content Enhancement Series </vt:lpstr>
      <vt:lpstr>Guidebooks in the  Content Enhancement Series </vt:lpstr>
      <vt:lpstr>Guidebooks in the  Content Enhancement Series </vt:lpstr>
      <vt:lpstr>Understanding the Challenge of Diversity</vt:lpstr>
      <vt:lpstr>Understanding the Challenge of Diversity</vt:lpstr>
      <vt:lpstr>Why Concept Comparison?</vt:lpstr>
      <vt:lpstr>Why Concept Comparison?</vt:lpstr>
      <vt:lpstr>PowerPoint Presentation</vt:lpstr>
      <vt:lpstr>Supporting Research</vt:lpstr>
      <vt:lpstr>Supporting Research</vt:lpstr>
      <vt:lpstr>Supporting Research</vt:lpstr>
      <vt:lpstr>Components of the Concept Comparison Routine</vt:lpstr>
      <vt:lpstr>The Comparison Table Teaching Device</vt:lpstr>
      <vt:lpstr>The Comparison Table Teaching Device</vt:lpstr>
      <vt:lpstr>The Comparison Table Teaching Device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to Aid the Concept Selection Process</vt:lpstr>
      <vt:lpstr>Questions to Aid the Concept Selection Process</vt:lpstr>
      <vt:lpstr>Questions to Aid the Concept Selection Process</vt:lpstr>
      <vt:lpstr>Questions to Aid the Concept Selection Process</vt:lpstr>
      <vt:lpstr>Get Ready!</vt:lpstr>
      <vt:lpstr>Topic Choices – Concept Comparison</vt:lpstr>
      <vt:lpstr>The Comparing Linking Steps</vt:lpstr>
      <vt:lpstr>The COMPARING Linking Steps</vt:lpstr>
      <vt:lpstr>PowerPoint Presentation</vt:lpstr>
      <vt:lpstr>The Cue-Do-Review Sequence</vt:lpstr>
      <vt:lpstr>The Cue-Do-Review Sequence</vt:lpstr>
      <vt:lpstr>The Cue-Do-Review Sequence</vt:lpstr>
      <vt:lpstr>Get Ready!</vt:lpstr>
      <vt:lpstr>PowerPoint Presentation</vt:lpstr>
      <vt:lpstr>Checking the Names of the Overall &amp; Targeted Concepts</vt:lpstr>
      <vt:lpstr>Checking the Names of the Overall &amp; Targeted Concepts</vt:lpstr>
      <vt:lpstr>Get Set!</vt:lpstr>
      <vt:lpstr>PowerPoint Presentation</vt:lpstr>
      <vt:lpstr>Go!</vt:lpstr>
      <vt:lpstr>PowerPoint Presentation</vt:lpstr>
      <vt:lpstr>Concept Tree</vt:lpstr>
      <vt:lpstr>PowerPoint Presentation</vt:lpstr>
      <vt:lpstr>PowerPoint Presentation</vt:lpstr>
      <vt:lpstr>PowerPoint Presentation</vt:lpstr>
      <vt:lpstr>PowerPoint Presentation</vt:lpstr>
      <vt:lpstr>Presentation Checks</vt:lpstr>
      <vt:lpstr>Presentation Checks</vt:lpstr>
      <vt:lpstr>Presentation Checks</vt:lpstr>
      <vt:lpstr>Presentation Checks</vt:lpstr>
      <vt:lpstr>Win!</vt:lpstr>
      <vt:lpstr>Win!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 for Research on Learning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WARNING:</dc:title>
  <dc:creator>Brian Staats</dc:creator>
  <cp:lastModifiedBy>Debby Mossburg</cp:lastModifiedBy>
  <cp:revision>75</cp:revision>
  <cp:lastPrinted>2015-02-08T19:18:04Z</cp:lastPrinted>
  <dcterms:created xsi:type="dcterms:W3CDTF">1999-06-28T17:45:34Z</dcterms:created>
  <dcterms:modified xsi:type="dcterms:W3CDTF">2015-02-08T22:20:26Z</dcterms:modified>
</cp:coreProperties>
</file>