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2" r:id="rId3"/>
    <p:sldId id="258" r:id="rId4"/>
    <p:sldId id="257" r:id="rId5"/>
    <p:sldId id="261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2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41619-A9D4-45A7-92F5-6E11420EC0D3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7930E-F5D8-4F03-833D-70E2EC77A1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1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2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3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4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5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6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7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"/>
                <a:ea typeface="ＭＳ Ｐゴシック" pitchFamily="34" charset="-128"/>
              </a:rPr>
              <a:t>University of Kansas Center for Research on Learning  2002</a:t>
            </a:r>
          </a:p>
        </p:txBody>
      </p:sp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UO Overhead  </a:t>
            </a:r>
            <a:fld id="{B4388892-7C68-4CD0-8DC2-9FB1B5109844}" type="slidenum">
              <a:rPr lang="en-US"/>
              <a:pPr/>
              <a:t>8</a:t>
            </a:fld>
            <a:endParaRPr lang="en-US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6ED23-0E55-41F3-BCD2-737C34FC5A16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5B71-8F97-4C74-91BF-0798811A0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1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85800" y="990600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Justify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624" y="3504"/>
                <a:ext cx="217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Don’t try to justify why you are late again.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Excuses you make up.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why something is correct using factual evidence.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1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Give factual evidence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Use logical reasoning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Provide good reasons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To prove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Convince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27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dirty="0" smtClean="0">
                    <a:latin typeface="Sand" pitchFamily="-48" charset="0"/>
                  </a:rPr>
                  <a:t>To prove or show to be correct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1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I have to justify to my parents why I need a later curfew.</a:t>
                </a:r>
              </a:p>
              <a:p>
                <a:pPr marL="228600" indent="-2286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In English class, I wrote a paper  justifying why students should be able to have cell phones in school.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2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28600" y="0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Analyze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68" y="3504"/>
                <a:ext cx="436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We had to analyze our data from the experiment before writing our conclusion.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•Focusing on one aspect or detail.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when looking at each essential  feature of information.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Think through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Interpret each part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Discuss each feature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Scrutinize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324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dirty="0" smtClean="0">
                    <a:latin typeface="Sand" pitchFamily="-48" charset="0"/>
                  </a:rPr>
                  <a:t>Break apart into several essential features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1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Analyze the poem for figurative language.</a:t>
                </a:r>
              </a:p>
              <a:p>
                <a:pPr marL="228600" indent="-2286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Analyze each solution to the problem looking at both the pros and cons.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3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72" y="1108"/>
                <a:ext cx="8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Summarize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39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For homework, summarize the key points of Thomas Paine’s </a:t>
                </a:r>
                <a:r>
                  <a:rPr lang="en-US" sz="1400" i="1" dirty="0" smtClean="0">
                    <a:latin typeface="Sand" pitchFamily="-48" charset="0"/>
                  </a:rPr>
                  <a:t>Common Sense</a:t>
                </a:r>
                <a:r>
                  <a:rPr lang="en-US" sz="1400" dirty="0" smtClean="0">
                    <a:latin typeface="Sand" pitchFamily="-48" charset="0"/>
                  </a:rPr>
                  <a:t>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 Retelling an incident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When you explain by only giving key points.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Restate only key points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Who? What? When? Where? Why? How?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27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dirty="0" smtClean="0">
                    <a:latin typeface="Sand" pitchFamily="-48" charset="0"/>
                  </a:rPr>
                  <a:t>Sum it up!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1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•We usually have to summarize the book as part of our book reports.</a:t>
                </a:r>
              </a:p>
              <a:p>
                <a:pPr marL="228600" indent="-2286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Gist is a strategy we use in class to summarize.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4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Compare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426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For homework  we are to compare how  Sleeping Beauty and Snow White are alike.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How are the  characters of Huck Finn and Tom Sawyer different?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Choose two nations and compare their governments.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Examine  closely 2 or more things.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Similar characteristics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27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Examine how 2 or more things are alike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1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It’s a good idea to compare cell phone services before buying one.</a:t>
                </a:r>
              </a:p>
              <a:p>
                <a:pPr marL="228600" indent="-2286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I don’t like being compare to my sister.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dirty="0">
                    <a:sym typeface="Wingdings" pitchFamily="2" charset="2"/>
                  </a:rPr>
                  <a:t></a:t>
                </a:r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>
                    <a:sym typeface="Wingdings" pitchFamily="2" charset="2"/>
                  </a:rPr>
                  <a:t></a:t>
                </a:r>
                <a:endParaRPr lang="en-US" sz="160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5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Argue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437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For science we have to write a paper arguing whether global warming is fact or fiction.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 </a:t>
                </a:r>
                <a:r>
                  <a:rPr lang="en-US" sz="1400" dirty="0">
                    <a:latin typeface="Sand" pitchFamily="-48" charset="0"/>
                  </a:rPr>
                  <a:t>A</a:t>
                </a:r>
                <a:r>
                  <a:rPr lang="en-US" sz="1400" dirty="0" smtClean="0">
                    <a:latin typeface="Sand" pitchFamily="-48" charset="0"/>
                  </a:rPr>
                  <a:t>n argument with your parents or friends</a:t>
                </a:r>
                <a:r>
                  <a:rPr lang="en-US" sz="1400" dirty="0">
                    <a:latin typeface="Sand" pitchFamily="-48" charset="0"/>
                  </a:rPr>
                  <a:t>	</a:t>
                </a: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Taking a stand on an issue and defending it with credible evidence.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1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Give a point of view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Take a stand and defend one side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Give facts, statistics, expert opinions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27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dirty="0" smtClean="0">
                    <a:latin typeface="Sand" pitchFamily="-48" charset="0"/>
                  </a:rPr>
                  <a:t>Take a stand on an issue and defend it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6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Evaluate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402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We need to evaluate our options before making a decision on which car to buy.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Judge the importance or value 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Include evidence</a:t>
                </a: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</a:t>
                </a:r>
                <a:r>
                  <a:rPr lang="en-US" sz="1400" dirty="0">
                    <a:latin typeface="Sand" pitchFamily="-48" charset="0"/>
                  </a:rPr>
                  <a:t>	</a:t>
                </a:r>
                <a:r>
                  <a:rPr lang="en-US" sz="1400" dirty="0" smtClean="0">
                    <a:latin typeface="Sand" pitchFamily="-48" charset="0"/>
                  </a:rPr>
                  <a:t>Support an opinion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Solve (in math)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335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Determine the nature, quality, or significance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7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Infer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335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Sand" pitchFamily="-48" charset="0"/>
                  </a:rPr>
                  <a:t>What can you infer about Phoenix’s character  from her actions? 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Don’t use it to describe what is explicitly stated in the text.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482" cy="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 smtClean="0">
                    <a:latin typeface="Sand" pitchFamily="-48" charset="0"/>
                  </a:rPr>
                  <a:t>•Use this word to describe when you need to use clues from the text to draw conclusions.</a:t>
                </a:r>
                <a:r>
                  <a:rPr lang="en-US" sz="1400" dirty="0">
                    <a:latin typeface="Sand" pitchFamily="-48" charset="0"/>
                  </a:rPr>
                  <a:t>	</a:t>
                </a: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1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Answer is not stated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Figure out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Use clues the author provides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Use knowledge and experience</a:t>
                </a:r>
              </a:p>
              <a:p>
                <a:pPr marL="228600" indent="-228600">
                  <a:lnSpc>
                    <a:spcPct val="170000"/>
                  </a:lnSpc>
                  <a:buFont typeface="Arial" pitchFamily="34" charset="0"/>
                  <a:buChar char="•"/>
                </a:pPr>
                <a:r>
                  <a:rPr lang="en-US" sz="1400" dirty="0" smtClean="0">
                    <a:latin typeface="Sand" pitchFamily="-48" charset="0"/>
                  </a:rPr>
                  <a:t>Reach conclusion 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1402" y="669"/>
                <a:ext cx="276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Read between the lines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849E6-9994-4DFB-871D-75B7937BC472}" type="slidenum">
              <a:rPr lang="en-US"/>
              <a:pPr/>
              <a:t>8</a:t>
            </a:fld>
            <a:endParaRPr lang="en-US"/>
          </a:p>
        </p:txBody>
      </p:sp>
      <p:sp>
        <p:nvSpPr>
          <p:cNvPr id="1239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Kansas Center for Research on Learning  2006</a:t>
            </a:r>
          </a:p>
        </p:txBody>
      </p:sp>
      <p:sp>
        <p:nvSpPr>
          <p:cNvPr id="123908" name="Rectangle 111"/>
          <p:cNvSpPr>
            <a:spLocks noChangeArrowheads="1"/>
          </p:cNvSpPr>
          <p:nvPr/>
        </p:nvSpPr>
        <p:spPr bwMode="auto">
          <a:xfrm>
            <a:off x="608013" y="852488"/>
            <a:ext cx="7693025" cy="661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293688" y="52388"/>
            <a:ext cx="8682037" cy="6172200"/>
            <a:chOff x="185" y="33"/>
            <a:chExt cx="5469" cy="3888"/>
          </a:xfrm>
        </p:grpSpPr>
        <p:sp>
          <p:nvSpPr>
            <p:cNvPr id="123911" name="Rectangle 32"/>
            <p:cNvSpPr>
              <a:spLocks noChangeArrowheads="1"/>
            </p:cNvSpPr>
            <p:nvPr/>
          </p:nvSpPr>
          <p:spPr bwMode="auto">
            <a:xfrm>
              <a:off x="2400" y="33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Wingdings" pitchFamily="2" charset="2"/>
                </a:rPr>
                <a:t></a:t>
              </a:r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85" y="81"/>
              <a:ext cx="5469" cy="3840"/>
              <a:chOff x="185" y="81"/>
              <a:chExt cx="5469" cy="3840"/>
            </a:xfrm>
          </p:grpSpPr>
          <p:sp>
            <p:nvSpPr>
              <p:cNvPr id="123913" name="AutoShape 59"/>
              <p:cNvSpPr>
                <a:spLocks noChangeArrowheads="1"/>
              </p:cNvSpPr>
              <p:nvPr/>
            </p:nvSpPr>
            <p:spPr bwMode="auto">
              <a:xfrm>
                <a:off x="1152" y="81"/>
                <a:ext cx="3504" cy="816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4" name="Rectangle 60"/>
              <p:cNvSpPr>
                <a:spLocks noChangeArrowheads="1"/>
              </p:cNvSpPr>
              <p:nvPr/>
            </p:nvSpPr>
            <p:spPr bwMode="auto">
              <a:xfrm>
                <a:off x="982" y="508"/>
                <a:ext cx="3890" cy="4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1"/>
              <p:cNvGrpSpPr>
                <a:grpSpLocks/>
              </p:cNvGrpSpPr>
              <p:nvPr/>
            </p:nvGrpSpPr>
            <p:grpSpPr bwMode="auto">
              <a:xfrm>
                <a:off x="243" y="1425"/>
                <a:ext cx="5304" cy="1872"/>
                <a:chOff x="232" y="1632"/>
                <a:chExt cx="5336" cy="1872"/>
              </a:xfrm>
            </p:grpSpPr>
            <p:sp>
              <p:nvSpPr>
                <p:cNvPr id="123956" name="Line 62"/>
                <p:cNvSpPr>
                  <a:spLocks noChangeShapeType="1"/>
                </p:cNvSpPr>
                <p:nvPr/>
              </p:nvSpPr>
              <p:spPr bwMode="auto">
                <a:xfrm>
                  <a:off x="237" y="28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7" name="Line 63"/>
                <p:cNvSpPr>
                  <a:spLocks noChangeShapeType="1"/>
                </p:cNvSpPr>
                <p:nvPr/>
              </p:nvSpPr>
              <p:spPr bwMode="auto">
                <a:xfrm>
                  <a:off x="239" y="32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8" name="Line 64"/>
                <p:cNvSpPr>
                  <a:spLocks noChangeShapeType="1"/>
                </p:cNvSpPr>
                <p:nvPr/>
              </p:nvSpPr>
              <p:spPr bwMode="auto">
                <a:xfrm>
                  <a:off x="240" y="35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59" name="Line 65"/>
                <p:cNvSpPr>
                  <a:spLocks noChangeShapeType="1"/>
                </p:cNvSpPr>
                <p:nvPr/>
              </p:nvSpPr>
              <p:spPr bwMode="auto">
                <a:xfrm>
                  <a:off x="238" y="30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0" name="Line 66"/>
                <p:cNvSpPr>
                  <a:spLocks noChangeShapeType="1"/>
                </p:cNvSpPr>
                <p:nvPr/>
              </p:nvSpPr>
              <p:spPr bwMode="auto">
                <a:xfrm>
                  <a:off x="233" y="163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1" name="Line 67"/>
                <p:cNvSpPr>
                  <a:spLocks noChangeShapeType="1"/>
                </p:cNvSpPr>
                <p:nvPr/>
              </p:nvSpPr>
              <p:spPr bwMode="auto">
                <a:xfrm>
                  <a:off x="235" y="2080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2" name="Line 68"/>
                <p:cNvSpPr>
                  <a:spLocks noChangeShapeType="1"/>
                </p:cNvSpPr>
                <p:nvPr/>
              </p:nvSpPr>
              <p:spPr bwMode="auto">
                <a:xfrm>
                  <a:off x="236" y="2304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3" name="Line 69"/>
                <p:cNvSpPr>
                  <a:spLocks noChangeShapeType="1"/>
                </p:cNvSpPr>
                <p:nvPr/>
              </p:nvSpPr>
              <p:spPr bwMode="auto">
                <a:xfrm>
                  <a:off x="234" y="1856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64" name="Line 70"/>
                <p:cNvSpPr>
                  <a:spLocks noChangeShapeType="1"/>
                </p:cNvSpPr>
                <p:nvPr/>
              </p:nvSpPr>
              <p:spPr bwMode="auto">
                <a:xfrm>
                  <a:off x="232" y="2552"/>
                  <a:ext cx="53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916" name="Rectangle 71"/>
              <p:cNvSpPr>
                <a:spLocks noChangeArrowheads="1"/>
              </p:cNvSpPr>
              <p:nvPr/>
            </p:nvSpPr>
            <p:spPr bwMode="auto">
              <a:xfrm>
                <a:off x="185" y="1257"/>
                <a:ext cx="146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7" name="Rectangle 72"/>
              <p:cNvSpPr>
                <a:spLocks noChangeArrowheads="1"/>
              </p:cNvSpPr>
              <p:nvPr/>
            </p:nvSpPr>
            <p:spPr bwMode="auto">
              <a:xfrm>
                <a:off x="5496" y="1217"/>
                <a:ext cx="158" cy="2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8" name="AutoShape 73"/>
              <p:cNvSpPr>
                <a:spLocks noChangeArrowheads="1"/>
              </p:cNvSpPr>
              <p:nvPr/>
            </p:nvSpPr>
            <p:spPr bwMode="auto">
              <a:xfrm>
                <a:off x="240" y="513"/>
                <a:ext cx="5328" cy="3408"/>
              </a:xfrm>
              <a:prstGeom prst="flowChartAlternate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19" name="Rectangle 74"/>
              <p:cNvSpPr>
                <a:spLocks noChangeArrowheads="1"/>
              </p:cNvSpPr>
              <p:nvPr/>
            </p:nvSpPr>
            <p:spPr bwMode="auto">
              <a:xfrm>
                <a:off x="280" y="2177"/>
                <a:ext cx="1752" cy="27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20" name="Rectangle 75"/>
              <p:cNvSpPr>
                <a:spLocks noChangeArrowheads="1"/>
              </p:cNvSpPr>
              <p:nvPr/>
            </p:nvSpPr>
            <p:spPr bwMode="auto">
              <a:xfrm>
                <a:off x="542" y="9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1" name="Rectangle 76"/>
              <p:cNvSpPr>
                <a:spLocks noChangeArrowheads="1"/>
              </p:cNvSpPr>
              <p:nvPr/>
            </p:nvSpPr>
            <p:spPr bwMode="auto">
              <a:xfrm>
                <a:off x="528" y="10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2" name="Text Box 77"/>
              <p:cNvSpPr txBox="1">
                <a:spLocks noChangeArrowheads="1"/>
              </p:cNvSpPr>
              <p:nvPr/>
            </p:nvSpPr>
            <p:spPr bwMode="auto">
              <a:xfrm>
                <a:off x="2597" y="81"/>
                <a:ext cx="42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Term</a:t>
                </a:r>
              </a:p>
            </p:txBody>
          </p:sp>
          <p:sp>
            <p:nvSpPr>
              <p:cNvPr id="123923" name="Text Box 78"/>
              <p:cNvSpPr txBox="1">
                <a:spLocks noChangeArrowheads="1"/>
              </p:cNvSpPr>
              <p:nvPr/>
            </p:nvSpPr>
            <p:spPr bwMode="auto">
              <a:xfrm>
                <a:off x="2488" y="513"/>
                <a:ext cx="6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Core idea</a:t>
                </a:r>
              </a:p>
            </p:txBody>
          </p:sp>
          <p:sp>
            <p:nvSpPr>
              <p:cNvPr id="123924" name="Text Box 79"/>
              <p:cNvSpPr txBox="1">
                <a:spLocks noChangeArrowheads="1"/>
              </p:cNvSpPr>
              <p:nvPr/>
            </p:nvSpPr>
            <p:spPr bwMode="auto">
              <a:xfrm>
                <a:off x="648" y="945"/>
                <a:ext cx="114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Use it to describe...</a:t>
                </a:r>
              </a:p>
            </p:txBody>
          </p:sp>
          <p:sp>
            <p:nvSpPr>
              <p:cNvPr id="123925" name="Text Box 80"/>
              <p:cNvSpPr txBox="1">
                <a:spLocks noChangeArrowheads="1"/>
              </p:cNvSpPr>
              <p:nvPr/>
            </p:nvSpPr>
            <p:spPr bwMode="auto">
              <a:xfrm>
                <a:off x="648" y="1108"/>
                <a:ext cx="8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of...</a:t>
                </a:r>
              </a:p>
            </p:txBody>
          </p:sp>
          <p:sp>
            <p:nvSpPr>
              <p:cNvPr id="123926" name="Text Box 81"/>
              <p:cNvSpPr txBox="1">
                <a:spLocks noChangeArrowheads="1"/>
              </p:cNvSpPr>
              <p:nvPr/>
            </p:nvSpPr>
            <p:spPr bwMode="auto">
              <a:xfrm>
                <a:off x="648" y="2154"/>
                <a:ext cx="13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Don</a:t>
                </a:r>
                <a:r>
                  <a:rPr lang="ja-JP" altLang="en-US" sz="1600" b="1"/>
                  <a:t>’</a:t>
                </a:r>
                <a:r>
                  <a:rPr lang="en-US" altLang="ja-JP" sz="1600" b="1"/>
                  <a:t>t confuse it with...</a:t>
                </a:r>
                <a:endParaRPr lang="en-US" sz="1600" b="1"/>
              </a:p>
            </p:txBody>
          </p:sp>
          <p:sp>
            <p:nvSpPr>
              <p:cNvPr id="123927" name="Text Box 82"/>
              <p:cNvSpPr txBox="1">
                <a:spLocks noChangeArrowheads="1"/>
              </p:cNvSpPr>
              <p:nvPr/>
            </p:nvSpPr>
            <p:spPr bwMode="auto">
              <a:xfrm>
                <a:off x="648" y="2317"/>
                <a:ext cx="120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Not an example of...</a:t>
                </a:r>
              </a:p>
            </p:txBody>
          </p:sp>
          <p:sp>
            <p:nvSpPr>
              <p:cNvPr id="123928" name="Text Box 83"/>
              <p:cNvSpPr txBox="1">
                <a:spLocks noChangeArrowheads="1"/>
              </p:cNvSpPr>
              <p:nvPr/>
            </p:nvSpPr>
            <p:spPr bwMode="auto">
              <a:xfrm>
                <a:off x="648" y="3325"/>
                <a:ext cx="10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Example sentence</a:t>
                </a:r>
              </a:p>
            </p:txBody>
          </p:sp>
          <p:sp>
            <p:nvSpPr>
              <p:cNvPr id="123929" name="Text Box 84"/>
              <p:cNvSpPr txBox="1">
                <a:spLocks noChangeArrowheads="1"/>
              </p:cNvSpPr>
              <p:nvPr/>
            </p:nvSpPr>
            <p:spPr bwMode="auto">
              <a:xfrm>
                <a:off x="2493" y="945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Clarifiers</a:t>
                </a:r>
              </a:p>
            </p:txBody>
          </p:sp>
          <p:sp>
            <p:nvSpPr>
              <p:cNvPr id="123930" name="Text Box 85"/>
              <p:cNvSpPr txBox="1">
                <a:spLocks noChangeArrowheads="1"/>
              </p:cNvSpPr>
              <p:nvPr/>
            </p:nvSpPr>
            <p:spPr bwMode="auto">
              <a:xfrm>
                <a:off x="3984" y="945"/>
                <a:ext cx="14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/>
                  <a:t>Knowledge connections</a:t>
                </a:r>
              </a:p>
            </p:txBody>
          </p:sp>
          <p:sp>
            <p:nvSpPr>
              <p:cNvPr id="123931" name="Line 86"/>
              <p:cNvSpPr>
                <a:spLocks noChangeShapeType="1"/>
              </p:cNvSpPr>
              <p:nvPr/>
            </p:nvSpPr>
            <p:spPr bwMode="auto">
              <a:xfrm>
                <a:off x="240" y="945"/>
                <a:ext cx="5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32" name="Text Box 87"/>
              <p:cNvSpPr txBox="1">
                <a:spLocks noChangeArrowheads="1"/>
              </p:cNvSpPr>
              <p:nvPr/>
            </p:nvSpPr>
            <p:spPr bwMode="auto">
              <a:xfrm>
                <a:off x="422" y="3289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</a:t>
                </a:r>
              </a:p>
            </p:txBody>
          </p:sp>
          <p:sp>
            <p:nvSpPr>
              <p:cNvPr id="123933" name="Rectangle 88"/>
              <p:cNvSpPr>
                <a:spLocks noChangeArrowheads="1"/>
              </p:cNvSpPr>
              <p:nvPr/>
            </p:nvSpPr>
            <p:spPr bwMode="auto">
              <a:xfrm>
                <a:off x="2304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</a:t>
                </a:r>
              </a:p>
            </p:txBody>
          </p:sp>
          <p:sp>
            <p:nvSpPr>
              <p:cNvPr id="123934" name="Rectangle 89"/>
              <p:cNvSpPr>
                <a:spLocks noChangeArrowheads="1"/>
              </p:cNvSpPr>
              <p:nvPr/>
            </p:nvSpPr>
            <p:spPr bwMode="auto">
              <a:xfrm>
                <a:off x="2304" y="465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</a:t>
                </a:r>
              </a:p>
            </p:txBody>
          </p:sp>
          <p:sp>
            <p:nvSpPr>
              <p:cNvPr id="123935" name="Rectangle 90"/>
              <p:cNvSpPr>
                <a:spLocks noChangeArrowheads="1"/>
              </p:cNvSpPr>
              <p:nvPr/>
            </p:nvSpPr>
            <p:spPr bwMode="auto">
              <a:xfrm>
                <a:off x="3792" y="897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</a:t>
                </a:r>
              </a:p>
            </p:txBody>
          </p:sp>
          <p:sp>
            <p:nvSpPr>
              <p:cNvPr id="123936" name="Rectangle 91"/>
              <p:cNvSpPr>
                <a:spLocks noChangeArrowheads="1"/>
              </p:cNvSpPr>
              <p:nvPr/>
            </p:nvSpPr>
            <p:spPr bwMode="auto">
              <a:xfrm>
                <a:off x="264" y="961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</a:t>
                </a:r>
              </a:p>
            </p:txBody>
          </p:sp>
          <p:sp>
            <p:nvSpPr>
              <p:cNvPr id="123937" name="Rectangle 92"/>
              <p:cNvSpPr>
                <a:spLocks noChangeArrowheads="1"/>
              </p:cNvSpPr>
              <p:nvPr/>
            </p:nvSpPr>
            <p:spPr bwMode="auto">
              <a:xfrm>
                <a:off x="542" y="1145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8" name="Rectangle 93"/>
              <p:cNvSpPr>
                <a:spLocks noChangeArrowheads="1"/>
              </p:cNvSpPr>
              <p:nvPr/>
            </p:nvSpPr>
            <p:spPr bwMode="auto">
              <a:xfrm>
                <a:off x="528" y="1159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9" name="Rectangle 94"/>
              <p:cNvSpPr>
                <a:spLocks noChangeArrowheads="1"/>
              </p:cNvSpPr>
              <p:nvPr/>
            </p:nvSpPr>
            <p:spPr bwMode="auto">
              <a:xfrm>
                <a:off x="542" y="219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0" name="Rectangle 95"/>
              <p:cNvSpPr>
                <a:spLocks noChangeArrowheads="1"/>
              </p:cNvSpPr>
              <p:nvPr/>
            </p:nvSpPr>
            <p:spPr bwMode="auto">
              <a:xfrm>
                <a:off x="528" y="220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1" name="Rectangle 96"/>
              <p:cNvSpPr>
                <a:spLocks noChangeArrowheads="1"/>
              </p:cNvSpPr>
              <p:nvPr/>
            </p:nvSpPr>
            <p:spPr bwMode="auto">
              <a:xfrm>
                <a:off x="542" y="2353"/>
                <a:ext cx="82" cy="82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2" name="Rectangle 97"/>
              <p:cNvSpPr>
                <a:spLocks noChangeArrowheads="1"/>
              </p:cNvSpPr>
              <p:nvPr/>
            </p:nvSpPr>
            <p:spPr bwMode="auto">
              <a:xfrm>
                <a:off x="528" y="2367"/>
                <a:ext cx="82" cy="8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3" name="Rectangle 98"/>
              <p:cNvSpPr>
                <a:spLocks noChangeArrowheads="1"/>
              </p:cNvSpPr>
              <p:nvPr/>
            </p:nvSpPr>
            <p:spPr bwMode="auto">
              <a:xfrm>
                <a:off x="264" y="2183"/>
                <a:ext cx="2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Wingdings" pitchFamily="2" charset="2"/>
                  </a:rPr>
                  <a:t></a:t>
                </a:r>
              </a:p>
            </p:txBody>
          </p:sp>
          <p:sp>
            <p:nvSpPr>
              <p:cNvPr id="123944" name="Rectangle 99"/>
              <p:cNvSpPr>
                <a:spLocks noChangeArrowheads="1"/>
              </p:cNvSpPr>
              <p:nvPr/>
            </p:nvSpPr>
            <p:spPr bwMode="auto">
              <a:xfrm>
                <a:off x="1981" y="1369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5" name="Rectangle 100"/>
              <p:cNvSpPr>
                <a:spLocks noChangeArrowheads="1"/>
              </p:cNvSpPr>
              <p:nvPr/>
            </p:nvSpPr>
            <p:spPr bwMode="auto">
              <a:xfrm>
                <a:off x="3738" y="1305"/>
                <a:ext cx="96" cy="20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6" name="Line 101"/>
              <p:cNvSpPr>
                <a:spLocks noChangeShapeType="1"/>
              </p:cNvSpPr>
              <p:nvPr/>
            </p:nvSpPr>
            <p:spPr bwMode="auto">
              <a:xfrm>
                <a:off x="368" y="3713"/>
                <a:ext cx="5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47" name="Text Box 102"/>
              <p:cNvSpPr txBox="1">
                <a:spLocks noChangeArrowheads="1"/>
              </p:cNvSpPr>
              <p:nvPr/>
            </p:nvSpPr>
            <p:spPr bwMode="auto">
              <a:xfrm>
                <a:off x="1781" y="205"/>
                <a:ext cx="230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dirty="0" smtClean="0">
                    <a:latin typeface="Sand" pitchFamily="-48" charset="0"/>
                  </a:rPr>
                  <a:t>Describe</a:t>
                </a:r>
                <a:endParaRPr lang="en-US" dirty="0">
                  <a:latin typeface="Sand" pitchFamily="-48" charset="0"/>
                </a:endParaRPr>
              </a:p>
            </p:txBody>
          </p:sp>
          <p:sp>
            <p:nvSpPr>
              <p:cNvPr id="123948" name="Text Box 103"/>
              <p:cNvSpPr txBox="1">
                <a:spLocks noChangeArrowheads="1"/>
              </p:cNvSpPr>
              <p:nvPr/>
            </p:nvSpPr>
            <p:spPr bwMode="auto">
              <a:xfrm>
                <a:off x="790" y="3510"/>
                <a:ext cx="85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 err="1" smtClean="0">
                    <a:latin typeface="Sand" pitchFamily="-48" charset="0"/>
                  </a:rPr>
                  <a:t>hhekdkldldldldl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49" name="Text Box 104"/>
              <p:cNvSpPr txBox="1">
                <a:spLocks noChangeArrowheads="1"/>
              </p:cNvSpPr>
              <p:nvPr/>
            </p:nvSpPr>
            <p:spPr bwMode="auto">
              <a:xfrm>
                <a:off x="398" y="2417"/>
                <a:ext cx="1472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6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0" name="Text Box 105"/>
              <p:cNvSpPr txBox="1">
                <a:spLocks noChangeArrowheads="1"/>
              </p:cNvSpPr>
              <p:nvPr/>
            </p:nvSpPr>
            <p:spPr bwMode="auto">
              <a:xfrm>
                <a:off x="390" y="1217"/>
                <a:ext cx="1393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1" name="Text Box 106"/>
              <p:cNvSpPr txBox="1">
                <a:spLocks noChangeArrowheads="1"/>
              </p:cNvSpPr>
              <p:nvPr/>
            </p:nvSpPr>
            <p:spPr bwMode="auto">
              <a:xfrm>
                <a:off x="2009" y="1186"/>
                <a:ext cx="1827" cy="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Tell about.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Use sensory details.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Make a picture with words.</a:t>
                </a:r>
                <a:endParaRPr lang="en-US" sz="1400" dirty="0">
                  <a:latin typeface="Sand" pitchFamily="-48" charset="0"/>
                </a:endParaRPr>
              </a:p>
              <a:p>
                <a:pPr marL="228600" indent="-228600">
                  <a:lnSpc>
                    <a:spcPct val="17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  <a:r>
                  <a:rPr lang="en-US" sz="1400" dirty="0" smtClean="0">
                    <a:latin typeface="Sand" pitchFamily="-48" charset="0"/>
                  </a:rPr>
                  <a:t>Give a detailed account.</a:t>
                </a:r>
                <a:endParaRPr lang="en-US" sz="1400" dirty="0">
                  <a:latin typeface="Sand" pitchFamily="-48" charset="0"/>
                </a:endParaRPr>
              </a:p>
            </p:txBody>
          </p:sp>
          <p:sp>
            <p:nvSpPr>
              <p:cNvPr id="123952" name="Text Box 107"/>
              <p:cNvSpPr txBox="1">
                <a:spLocks noChangeArrowheads="1"/>
              </p:cNvSpPr>
              <p:nvPr/>
            </p:nvSpPr>
            <p:spPr bwMode="auto">
              <a:xfrm>
                <a:off x="672" y="672"/>
                <a:ext cx="441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dirty="0" smtClean="0">
                    <a:latin typeface="Sand" pitchFamily="-48" charset="0"/>
                  </a:rPr>
                  <a:t>Present a clear picture of a person, place, thing, event or idea</a:t>
                </a:r>
                <a:endParaRPr lang="en-US" sz="1800" dirty="0">
                  <a:latin typeface="Sand" pitchFamily="-48" charset="0"/>
                </a:endParaRPr>
              </a:p>
            </p:txBody>
          </p:sp>
          <p:sp>
            <p:nvSpPr>
              <p:cNvPr id="123953" name="Text Box 108"/>
              <p:cNvSpPr txBox="1">
                <a:spLocks noChangeArrowheads="1"/>
              </p:cNvSpPr>
              <p:nvPr/>
            </p:nvSpPr>
            <p:spPr bwMode="auto">
              <a:xfrm>
                <a:off x="3870" y="1198"/>
                <a:ext cx="162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lnSpc>
                    <a:spcPct val="150000"/>
                  </a:lnSpc>
                </a:pPr>
                <a:r>
                  <a:rPr lang="en-US" sz="1400" dirty="0">
                    <a:latin typeface="Sand" pitchFamily="-48" charset="0"/>
                  </a:rPr>
                  <a:t>•	</a:t>
                </a:r>
              </a:p>
            </p:txBody>
          </p:sp>
          <p:sp>
            <p:nvSpPr>
              <p:cNvPr id="123954" name="Text Box 109"/>
              <p:cNvSpPr txBox="1">
                <a:spLocks noChangeArrowheads="1"/>
              </p:cNvSpPr>
              <p:nvPr/>
            </p:nvSpPr>
            <p:spPr bwMode="auto">
              <a:xfrm>
                <a:off x="455" y="1092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  <p:sp>
            <p:nvSpPr>
              <p:cNvPr id="123955" name="Text Box 110"/>
              <p:cNvSpPr txBox="1">
                <a:spLocks noChangeArrowheads="1"/>
              </p:cNvSpPr>
              <p:nvPr/>
            </p:nvSpPr>
            <p:spPr bwMode="auto">
              <a:xfrm>
                <a:off x="455" y="2304"/>
                <a:ext cx="2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pic>
        <p:nvPicPr>
          <p:cNvPr id="123910" name="Picture 59"/>
          <p:cNvPicPr>
            <a:picLocks noChangeAspect="1"/>
          </p:cNvPicPr>
          <p:nvPr/>
        </p:nvPicPr>
        <p:blipFill>
          <a:blip r:embed="rId3" cstate="print"/>
          <a:srcRect l="1764" t="16031"/>
          <a:stretch>
            <a:fillRect/>
          </a:stretch>
        </p:blipFill>
        <p:spPr bwMode="auto">
          <a:xfrm>
            <a:off x="7904163" y="6289675"/>
            <a:ext cx="1214437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717</Words>
  <Application>Microsoft Office PowerPoint</Application>
  <PresentationFormat>On-screen Show (4:3)</PresentationFormat>
  <Paragraphs>244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Debi Rice</dc:creator>
  <cp:lastModifiedBy>Debi Rice</cp:lastModifiedBy>
  <cp:revision>12</cp:revision>
  <dcterms:created xsi:type="dcterms:W3CDTF">2017-01-29T16:43:07Z</dcterms:created>
  <dcterms:modified xsi:type="dcterms:W3CDTF">2017-01-29T18:21:15Z</dcterms:modified>
</cp:coreProperties>
</file>