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961" autoAdjust="0"/>
    <p:restoredTop sz="99603" autoAdjust="0"/>
  </p:normalViewPr>
  <p:slideViewPr>
    <p:cSldViewPr snapToGrid="0" snapToObjects="1">
      <p:cViewPr varScale="1">
        <p:scale>
          <a:sx n="94" d="100"/>
          <a:sy n="94" d="100"/>
        </p:scale>
        <p:origin x="177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BD751-4908-4140-A8FD-81434C5E229A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C2CA2-126B-F64E-B1A2-9868A6AA4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5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latin typeface="Times" pitchFamily="-109" charset="0"/>
                <a:ea typeface="ＭＳ Ｐゴシック" pitchFamily="-109" charset="-128"/>
                <a:cs typeface="ＭＳ Ｐゴシック" pitchFamily="-109" charset="-128"/>
              </a:rPr>
              <a:t>University of Kansas Center for Research on Learning  2002</a:t>
            </a:r>
          </a:p>
        </p:txBody>
      </p:sp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UO Overhead  </a:t>
            </a:r>
            <a:fld id="{F41CA1DA-DC44-B84D-AC77-6CB4DDF43A50}" type="slidenum">
              <a:rPr lang="en-US"/>
              <a:pPr/>
              <a:t>1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>
                <a:latin typeface="Times" pitchFamily="-109" charset="0"/>
                <a:ea typeface="ＭＳ Ｐゴシック" pitchFamily="-109" charset="-128"/>
                <a:cs typeface="ＭＳ Ｐゴシック" pitchFamily="-109" charset="-128"/>
              </a:rPr>
              <a:t>Main Idea </a:t>
            </a:r>
            <a:r>
              <a:rPr lang="en-US" smtClean="0">
                <a:latin typeface="Times" pitchFamily="-109" charset="0"/>
                <a:ea typeface="ＭＳ Ｐゴシック" pitchFamily="-109" charset="-128"/>
                <a:cs typeface="ＭＳ Ｐゴシック" pitchFamily="-109" charset="-128"/>
              </a:rPr>
              <a:t>Clarifying Routine</a:t>
            </a:r>
            <a:endParaRPr lang="en-US" dirty="0">
              <a:latin typeface="Times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3164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latin typeface="Times" pitchFamily="-109" charset="0"/>
                <a:ea typeface="ＭＳ Ｐゴシック" pitchFamily="-109" charset="-128"/>
                <a:cs typeface="ＭＳ Ｐゴシック" pitchFamily="-109" charset="-128"/>
              </a:rPr>
              <a:t>University of Kansas Center for Research on Learning  2002</a:t>
            </a:r>
          </a:p>
        </p:txBody>
      </p:sp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UO Overhead  </a:t>
            </a:r>
            <a:fld id="{F41CA1DA-DC44-B84D-AC77-6CB4DDF43A50}" type="slidenum">
              <a:rPr lang="en-US"/>
              <a:pPr/>
              <a:t>2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>
                <a:latin typeface="Times" pitchFamily="-109" charset="0"/>
                <a:ea typeface="ＭＳ Ｐゴシック" pitchFamily="-109" charset="-128"/>
                <a:cs typeface="ＭＳ Ｐゴシック" pitchFamily="-109" charset="-128"/>
              </a:rPr>
              <a:t>Main Idea </a:t>
            </a:r>
            <a:r>
              <a:rPr lang="en-US" smtClean="0">
                <a:latin typeface="Times" pitchFamily="-109" charset="0"/>
                <a:ea typeface="ＭＳ Ｐゴシック" pitchFamily="-109" charset="-128"/>
                <a:cs typeface="ＭＳ Ｐゴシック" pitchFamily="-109" charset="-128"/>
              </a:rPr>
              <a:t>Clarifying Routine</a:t>
            </a:r>
            <a:endParaRPr lang="en-US" dirty="0">
              <a:latin typeface="Times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8789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latin typeface="Times" pitchFamily="-109" charset="0"/>
                <a:ea typeface="ＭＳ Ｐゴシック" pitchFamily="-109" charset="-128"/>
                <a:cs typeface="ＭＳ Ｐゴシック" pitchFamily="-109" charset="-128"/>
              </a:rPr>
              <a:t>University of Kansas Center for Research on Learning  2002</a:t>
            </a:r>
          </a:p>
        </p:txBody>
      </p:sp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UO Overhead  </a:t>
            </a:r>
            <a:fld id="{F41CA1DA-DC44-B84D-AC77-6CB4DDF43A50}" type="slidenum">
              <a:rPr lang="en-US"/>
              <a:pPr/>
              <a:t>3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>
                <a:latin typeface="Times" pitchFamily="-109" charset="0"/>
                <a:ea typeface="ＭＳ Ｐゴシック" pitchFamily="-109" charset="-128"/>
                <a:cs typeface="ＭＳ Ｐゴシック" pitchFamily="-109" charset="-128"/>
              </a:rPr>
              <a:t>Main Idea </a:t>
            </a:r>
            <a:r>
              <a:rPr lang="en-US" smtClean="0">
                <a:latin typeface="Times" pitchFamily="-109" charset="0"/>
                <a:ea typeface="ＭＳ Ｐゴシック" pitchFamily="-109" charset="-128"/>
                <a:cs typeface="ＭＳ Ｐゴシック" pitchFamily="-109" charset="-128"/>
              </a:rPr>
              <a:t>Clarifying Routine</a:t>
            </a:r>
            <a:endParaRPr lang="en-US" dirty="0">
              <a:latin typeface="Times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0099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latin typeface="Times" pitchFamily="-109" charset="0"/>
                <a:ea typeface="ＭＳ Ｐゴシック" pitchFamily="-109" charset="-128"/>
                <a:cs typeface="ＭＳ Ｐゴシック" pitchFamily="-109" charset="-128"/>
              </a:rPr>
              <a:t>University of Kansas Center for Research on Learning  2002</a:t>
            </a:r>
          </a:p>
        </p:txBody>
      </p:sp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UO Overhead  </a:t>
            </a:r>
            <a:fld id="{F41CA1DA-DC44-B84D-AC77-6CB4DDF43A50}" type="slidenum">
              <a:rPr lang="en-US"/>
              <a:pPr/>
              <a:t>4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>
                <a:latin typeface="Times" pitchFamily="-109" charset="0"/>
                <a:ea typeface="ＭＳ Ｐゴシック" pitchFamily="-109" charset="-128"/>
                <a:cs typeface="ＭＳ Ｐゴシック" pitchFamily="-109" charset="-128"/>
              </a:rPr>
              <a:t>Main Idea </a:t>
            </a:r>
            <a:r>
              <a:rPr lang="en-US" smtClean="0">
                <a:latin typeface="Times" pitchFamily="-109" charset="0"/>
                <a:ea typeface="ＭＳ Ｐゴシック" pitchFamily="-109" charset="-128"/>
                <a:cs typeface="ＭＳ Ｐゴシック" pitchFamily="-109" charset="-128"/>
              </a:rPr>
              <a:t>Clarifying Routine</a:t>
            </a:r>
            <a:endParaRPr lang="en-US" dirty="0">
              <a:latin typeface="Times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4491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576A-4ECA-EF40-8D06-35F94DC7BA4D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A8CB-088D-E149-8953-936E314FF8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576A-4ECA-EF40-8D06-35F94DC7BA4D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A8CB-088D-E149-8953-936E314FF8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576A-4ECA-EF40-8D06-35F94DC7BA4D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A8CB-088D-E149-8953-936E314FF8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576A-4ECA-EF40-8D06-35F94DC7BA4D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A8CB-088D-E149-8953-936E314FF8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576A-4ECA-EF40-8D06-35F94DC7BA4D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A8CB-088D-E149-8953-936E314FF8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576A-4ECA-EF40-8D06-35F94DC7BA4D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A8CB-088D-E149-8953-936E314FF8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576A-4ECA-EF40-8D06-35F94DC7BA4D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A8CB-088D-E149-8953-936E314FF8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576A-4ECA-EF40-8D06-35F94DC7BA4D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A8CB-088D-E149-8953-936E314FF8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576A-4ECA-EF40-8D06-35F94DC7BA4D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A8CB-088D-E149-8953-936E314FF8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576A-4ECA-EF40-8D06-35F94DC7BA4D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A8CB-088D-E149-8953-936E314FF8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576A-4ECA-EF40-8D06-35F94DC7BA4D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A8CB-088D-E149-8953-936E314FF8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E576A-4ECA-EF40-8D06-35F94DC7BA4D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8A8CB-088D-E149-8953-936E314FF8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A64C89D-B5CF-0840-9E45-698C4D06F2CE}" type="slidenum">
              <a:rPr lang="en-US"/>
              <a:pPr/>
              <a:t>1</a:t>
            </a:fld>
            <a:endParaRPr lang="en-US"/>
          </a:p>
        </p:txBody>
      </p:sp>
      <p:sp>
        <p:nvSpPr>
          <p:cNvPr id="3993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-109" charset="0"/>
              </a:rPr>
              <a:t>University of Kansas Center for Research on Learning  2006</a:t>
            </a:r>
          </a:p>
        </p:txBody>
      </p:sp>
      <p:sp>
        <p:nvSpPr>
          <p:cNvPr id="39940" name="AutoShape 3"/>
          <p:cNvSpPr>
            <a:spLocks noChangeArrowheads="1"/>
          </p:cNvSpPr>
          <p:nvPr/>
        </p:nvSpPr>
        <p:spPr bwMode="auto">
          <a:xfrm>
            <a:off x="1828800" y="133350"/>
            <a:ext cx="5562600" cy="1295400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1558925" y="811213"/>
            <a:ext cx="6175375" cy="673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84" name="Line 14"/>
          <p:cNvSpPr>
            <a:spLocks noChangeShapeType="1"/>
          </p:cNvSpPr>
          <p:nvPr/>
        </p:nvSpPr>
        <p:spPr bwMode="auto">
          <a:xfrm>
            <a:off x="385763" y="-321298"/>
            <a:ext cx="840747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3" name="Rectangle 15"/>
          <p:cNvSpPr>
            <a:spLocks noChangeArrowheads="1"/>
          </p:cNvSpPr>
          <p:nvPr/>
        </p:nvSpPr>
        <p:spPr bwMode="auto">
          <a:xfrm>
            <a:off x="293688" y="2000250"/>
            <a:ext cx="231775" cy="3403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4" name="Rectangle 16"/>
          <p:cNvSpPr>
            <a:spLocks noChangeArrowheads="1"/>
          </p:cNvSpPr>
          <p:nvPr/>
        </p:nvSpPr>
        <p:spPr bwMode="auto">
          <a:xfrm>
            <a:off x="8724900" y="1936750"/>
            <a:ext cx="250825" cy="3403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5" name="AutoShape 17"/>
          <p:cNvSpPr>
            <a:spLocks noChangeArrowheads="1"/>
          </p:cNvSpPr>
          <p:nvPr/>
        </p:nvSpPr>
        <p:spPr bwMode="auto">
          <a:xfrm>
            <a:off x="381000" y="819150"/>
            <a:ext cx="8458200" cy="54102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6" name="Rectangle 18"/>
          <p:cNvSpPr>
            <a:spLocks noChangeArrowheads="1"/>
          </p:cNvSpPr>
          <p:nvPr/>
        </p:nvSpPr>
        <p:spPr bwMode="auto">
          <a:xfrm>
            <a:off x="444500" y="3460750"/>
            <a:ext cx="2781300" cy="431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7" name="Rectangle 19"/>
          <p:cNvSpPr>
            <a:spLocks noChangeArrowheads="1"/>
          </p:cNvSpPr>
          <p:nvPr/>
        </p:nvSpPr>
        <p:spPr bwMode="auto">
          <a:xfrm>
            <a:off x="860425" y="1581150"/>
            <a:ext cx="130175" cy="130175"/>
          </a:xfrm>
          <a:prstGeom prst="rect">
            <a:avLst/>
          </a:prstGeom>
          <a:solidFill>
            <a:srgbClr val="0000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8" name="Rectangle 20"/>
          <p:cNvSpPr>
            <a:spLocks noChangeArrowheads="1"/>
          </p:cNvSpPr>
          <p:nvPr/>
        </p:nvSpPr>
        <p:spPr bwMode="auto">
          <a:xfrm>
            <a:off x="838200" y="1603375"/>
            <a:ext cx="130175" cy="1301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9" name="Text Box 21"/>
          <p:cNvSpPr txBox="1">
            <a:spLocks noChangeArrowheads="1"/>
          </p:cNvSpPr>
          <p:nvPr/>
        </p:nvSpPr>
        <p:spPr bwMode="auto">
          <a:xfrm>
            <a:off x="4122738" y="133350"/>
            <a:ext cx="669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 dirty="0"/>
              <a:t>Term</a:t>
            </a:r>
          </a:p>
        </p:txBody>
      </p:sp>
      <p:sp>
        <p:nvSpPr>
          <p:cNvPr id="39950" name="Text Box 22"/>
          <p:cNvSpPr txBox="1">
            <a:spLocks noChangeArrowheads="1"/>
          </p:cNvSpPr>
          <p:nvPr/>
        </p:nvSpPr>
        <p:spPr bwMode="auto">
          <a:xfrm>
            <a:off x="3949700" y="819150"/>
            <a:ext cx="1025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Core idea</a:t>
            </a:r>
          </a:p>
        </p:txBody>
      </p:sp>
      <p:sp>
        <p:nvSpPr>
          <p:cNvPr id="39951" name="Text Box 23"/>
          <p:cNvSpPr txBox="1">
            <a:spLocks noChangeArrowheads="1"/>
          </p:cNvSpPr>
          <p:nvPr/>
        </p:nvSpPr>
        <p:spPr bwMode="auto">
          <a:xfrm>
            <a:off x="1028700" y="1504950"/>
            <a:ext cx="1820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Use it to describe...</a:t>
            </a:r>
          </a:p>
        </p:txBody>
      </p:sp>
      <p:sp>
        <p:nvSpPr>
          <p:cNvPr id="39952" name="Text Box 24"/>
          <p:cNvSpPr txBox="1">
            <a:spLocks noChangeArrowheads="1"/>
          </p:cNvSpPr>
          <p:nvPr/>
        </p:nvSpPr>
        <p:spPr bwMode="auto">
          <a:xfrm>
            <a:off x="1028700" y="1763713"/>
            <a:ext cx="1323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Example of...</a:t>
            </a:r>
          </a:p>
        </p:txBody>
      </p:sp>
      <p:sp>
        <p:nvSpPr>
          <p:cNvPr id="39953" name="Text Box 25"/>
          <p:cNvSpPr txBox="1">
            <a:spLocks noChangeArrowheads="1"/>
          </p:cNvSpPr>
          <p:nvPr/>
        </p:nvSpPr>
        <p:spPr bwMode="auto">
          <a:xfrm>
            <a:off x="1028700" y="3424238"/>
            <a:ext cx="2147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Don</a:t>
            </a:r>
            <a:r>
              <a:rPr lang="ja-JP" altLang="en-US" sz="1600" b="1"/>
              <a:t>’</a:t>
            </a:r>
            <a:r>
              <a:rPr lang="en-US" altLang="ja-JP" sz="1600" b="1"/>
              <a:t>t confuse it with...</a:t>
            </a:r>
            <a:endParaRPr lang="en-US" sz="1600" b="1"/>
          </a:p>
        </p:txBody>
      </p:sp>
      <p:sp>
        <p:nvSpPr>
          <p:cNvPr id="39954" name="Text Box 26"/>
          <p:cNvSpPr txBox="1">
            <a:spLocks noChangeArrowheads="1"/>
          </p:cNvSpPr>
          <p:nvPr/>
        </p:nvSpPr>
        <p:spPr bwMode="auto">
          <a:xfrm>
            <a:off x="1028700" y="3683000"/>
            <a:ext cx="1911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Not an example of...</a:t>
            </a:r>
          </a:p>
        </p:txBody>
      </p:sp>
      <p:sp>
        <p:nvSpPr>
          <p:cNvPr id="39955" name="Text Box 27"/>
          <p:cNvSpPr txBox="1">
            <a:spLocks noChangeArrowheads="1"/>
          </p:cNvSpPr>
          <p:nvPr/>
        </p:nvSpPr>
        <p:spPr bwMode="auto">
          <a:xfrm>
            <a:off x="1028700" y="5283200"/>
            <a:ext cx="173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Example sentence</a:t>
            </a:r>
          </a:p>
        </p:txBody>
      </p:sp>
      <p:sp>
        <p:nvSpPr>
          <p:cNvPr id="39956" name="Text Box 28"/>
          <p:cNvSpPr txBox="1">
            <a:spLocks noChangeArrowheads="1"/>
          </p:cNvSpPr>
          <p:nvPr/>
        </p:nvSpPr>
        <p:spPr bwMode="auto">
          <a:xfrm>
            <a:off x="3957638" y="1504950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Clarifiers</a:t>
            </a:r>
          </a:p>
        </p:txBody>
      </p:sp>
      <p:sp>
        <p:nvSpPr>
          <p:cNvPr id="39957" name="Text Box 29"/>
          <p:cNvSpPr txBox="1">
            <a:spLocks noChangeArrowheads="1"/>
          </p:cNvSpPr>
          <p:nvPr/>
        </p:nvSpPr>
        <p:spPr bwMode="auto">
          <a:xfrm>
            <a:off x="6324600" y="1504950"/>
            <a:ext cx="2222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Knowledge connections</a:t>
            </a:r>
          </a:p>
        </p:txBody>
      </p:sp>
      <p:sp>
        <p:nvSpPr>
          <p:cNvPr id="39958" name="Line 30"/>
          <p:cNvSpPr>
            <a:spLocks noChangeShapeType="1"/>
          </p:cNvSpPr>
          <p:nvPr/>
        </p:nvSpPr>
        <p:spPr bwMode="auto">
          <a:xfrm>
            <a:off x="381000" y="150495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9" name="Text Box 31"/>
          <p:cNvSpPr txBox="1">
            <a:spLocks noChangeArrowheads="1"/>
          </p:cNvSpPr>
          <p:nvPr/>
        </p:nvSpPr>
        <p:spPr bwMode="auto">
          <a:xfrm>
            <a:off x="669925" y="522605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Wingdings" pitchFamily="-109" charset="2"/>
              </a:rPr>
              <a:t></a:t>
            </a:r>
          </a:p>
        </p:txBody>
      </p:sp>
      <p:sp>
        <p:nvSpPr>
          <p:cNvPr id="39960" name="Rectangle 32"/>
          <p:cNvSpPr>
            <a:spLocks noChangeArrowheads="1"/>
          </p:cNvSpPr>
          <p:nvPr/>
        </p:nvSpPr>
        <p:spPr bwMode="auto">
          <a:xfrm>
            <a:off x="3810000" y="5715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Wingdings" pitchFamily="-109" charset="2"/>
              </a:rPr>
              <a:t></a:t>
            </a:r>
          </a:p>
        </p:txBody>
      </p:sp>
      <p:sp>
        <p:nvSpPr>
          <p:cNvPr id="39961" name="Rectangle 33"/>
          <p:cNvSpPr>
            <a:spLocks noChangeArrowheads="1"/>
          </p:cNvSpPr>
          <p:nvPr/>
        </p:nvSpPr>
        <p:spPr bwMode="auto">
          <a:xfrm>
            <a:off x="3657600" y="142875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Wingdings" pitchFamily="-109" charset="2"/>
              </a:rPr>
              <a:t></a:t>
            </a:r>
          </a:p>
        </p:txBody>
      </p:sp>
      <p:sp>
        <p:nvSpPr>
          <p:cNvPr id="39962" name="Rectangle 34"/>
          <p:cNvSpPr>
            <a:spLocks noChangeArrowheads="1"/>
          </p:cNvSpPr>
          <p:nvPr/>
        </p:nvSpPr>
        <p:spPr bwMode="auto">
          <a:xfrm>
            <a:off x="3657600" y="74295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Wingdings" pitchFamily="-109" charset="2"/>
              </a:rPr>
              <a:t></a:t>
            </a:r>
          </a:p>
        </p:txBody>
      </p:sp>
      <p:sp>
        <p:nvSpPr>
          <p:cNvPr id="39963" name="Rectangle 35"/>
          <p:cNvSpPr>
            <a:spLocks noChangeArrowheads="1"/>
          </p:cNvSpPr>
          <p:nvPr/>
        </p:nvSpPr>
        <p:spPr bwMode="auto">
          <a:xfrm>
            <a:off x="6019800" y="142875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Wingdings" pitchFamily="-109" charset="2"/>
              </a:rPr>
              <a:t></a:t>
            </a:r>
          </a:p>
        </p:txBody>
      </p:sp>
      <p:sp>
        <p:nvSpPr>
          <p:cNvPr id="39964" name="Rectangle 36"/>
          <p:cNvSpPr>
            <a:spLocks noChangeArrowheads="1"/>
          </p:cNvSpPr>
          <p:nvPr/>
        </p:nvSpPr>
        <p:spPr bwMode="auto">
          <a:xfrm>
            <a:off x="419100" y="153035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Wingdings" pitchFamily="-109" charset="2"/>
              </a:rPr>
              <a:t></a:t>
            </a:r>
          </a:p>
        </p:txBody>
      </p:sp>
      <p:sp>
        <p:nvSpPr>
          <p:cNvPr id="39965" name="Rectangle 37"/>
          <p:cNvSpPr>
            <a:spLocks noChangeArrowheads="1"/>
          </p:cNvSpPr>
          <p:nvPr/>
        </p:nvSpPr>
        <p:spPr bwMode="auto">
          <a:xfrm>
            <a:off x="860425" y="1822450"/>
            <a:ext cx="130175" cy="130175"/>
          </a:xfrm>
          <a:prstGeom prst="rect">
            <a:avLst/>
          </a:prstGeom>
          <a:solidFill>
            <a:srgbClr val="0000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66" name="Rectangle 38"/>
          <p:cNvSpPr>
            <a:spLocks noChangeArrowheads="1"/>
          </p:cNvSpPr>
          <p:nvPr/>
        </p:nvSpPr>
        <p:spPr bwMode="auto">
          <a:xfrm>
            <a:off x="838200" y="1844675"/>
            <a:ext cx="130175" cy="1301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67" name="Rectangle 39"/>
          <p:cNvSpPr>
            <a:spLocks noChangeArrowheads="1"/>
          </p:cNvSpPr>
          <p:nvPr/>
        </p:nvSpPr>
        <p:spPr bwMode="auto">
          <a:xfrm>
            <a:off x="860425" y="3486150"/>
            <a:ext cx="130175" cy="130175"/>
          </a:xfrm>
          <a:prstGeom prst="rect">
            <a:avLst/>
          </a:prstGeom>
          <a:solidFill>
            <a:srgbClr val="0000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68" name="Rectangle 40"/>
          <p:cNvSpPr>
            <a:spLocks noChangeArrowheads="1"/>
          </p:cNvSpPr>
          <p:nvPr/>
        </p:nvSpPr>
        <p:spPr bwMode="auto">
          <a:xfrm>
            <a:off x="838200" y="3508375"/>
            <a:ext cx="130175" cy="1301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9969" name="Rectangle 41"/>
          <p:cNvSpPr>
            <a:spLocks noChangeArrowheads="1"/>
          </p:cNvSpPr>
          <p:nvPr/>
        </p:nvSpPr>
        <p:spPr bwMode="auto">
          <a:xfrm>
            <a:off x="860425" y="3740150"/>
            <a:ext cx="130175" cy="130175"/>
          </a:xfrm>
          <a:prstGeom prst="rect">
            <a:avLst/>
          </a:prstGeom>
          <a:solidFill>
            <a:srgbClr val="0000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70" name="Rectangle 42"/>
          <p:cNvSpPr>
            <a:spLocks noChangeArrowheads="1"/>
          </p:cNvSpPr>
          <p:nvPr/>
        </p:nvSpPr>
        <p:spPr bwMode="auto">
          <a:xfrm>
            <a:off x="838200" y="3762375"/>
            <a:ext cx="130175" cy="1301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71" name="Rectangle 43"/>
          <p:cNvSpPr>
            <a:spLocks noChangeArrowheads="1"/>
          </p:cNvSpPr>
          <p:nvPr/>
        </p:nvSpPr>
        <p:spPr bwMode="auto">
          <a:xfrm>
            <a:off x="419100" y="3470275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Wingdings" pitchFamily="-109" charset="2"/>
              </a:rPr>
              <a:t></a:t>
            </a:r>
          </a:p>
        </p:txBody>
      </p:sp>
      <p:sp>
        <p:nvSpPr>
          <p:cNvPr id="39972" name="Rectangle 44"/>
          <p:cNvSpPr>
            <a:spLocks noChangeArrowheads="1"/>
          </p:cNvSpPr>
          <p:nvPr/>
        </p:nvSpPr>
        <p:spPr bwMode="auto">
          <a:xfrm>
            <a:off x="3144838" y="2178050"/>
            <a:ext cx="152400" cy="3213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9973" name="Rectangle 45"/>
          <p:cNvSpPr>
            <a:spLocks noChangeArrowheads="1"/>
          </p:cNvSpPr>
          <p:nvPr/>
        </p:nvSpPr>
        <p:spPr bwMode="auto">
          <a:xfrm>
            <a:off x="5934075" y="2076450"/>
            <a:ext cx="152400" cy="3213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74" name="Line 46"/>
          <p:cNvSpPr>
            <a:spLocks noChangeShapeType="1"/>
          </p:cNvSpPr>
          <p:nvPr/>
        </p:nvSpPr>
        <p:spPr bwMode="auto">
          <a:xfrm>
            <a:off x="584200" y="5899150"/>
            <a:ext cx="8039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9975" name="Picture 47"/>
          <p:cNvPicPr>
            <a:picLocks noChangeAspect="1"/>
          </p:cNvPicPr>
          <p:nvPr/>
        </p:nvPicPr>
        <p:blipFill>
          <a:blip r:embed="rId3"/>
          <a:srcRect l="1764" t="16031"/>
          <a:stretch>
            <a:fillRect/>
          </a:stretch>
        </p:blipFill>
        <p:spPr bwMode="auto">
          <a:xfrm>
            <a:off x="7904163" y="6289675"/>
            <a:ext cx="1214437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TextBox 48"/>
          <p:cNvSpPr txBox="1"/>
          <p:nvPr/>
        </p:nvSpPr>
        <p:spPr>
          <a:xfrm>
            <a:off x="2590800" y="4699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Heterotroph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3220244" y="1912411"/>
            <a:ext cx="278923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 group of living things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Get energy and nutrients by consuming organic substances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 can’t produce their own food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Consumes “others”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Carnivores, herbivores, and omnivores are heterotrophs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874713" y="1155700"/>
            <a:ext cx="7433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Organism that gets energy by eating other organisms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47303" y="4108770"/>
            <a:ext cx="2619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Autotrophs such as plants</a:t>
            </a:r>
            <a:endParaRPr lang="en-US" sz="2000" dirty="0"/>
          </a:p>
        </p:txBody>
      </p:sp>
      <p:sp>
        <p:nvSpPr>
          <p:cNvPr id="53" name="TextBox 52"/>
          <p:cNvSpPr txBox="1"/>
          <p:nvPr/>
        </p:nvSpPr>
        <p:spPr>
          <a:xfrm>
            <a:off x="795690" y="2062167"/>
            <a:ext cx="25987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Animals, fungi, eubacteria, some Protista, some </a:t>
            </a:r>
            <a:r>
              <a:rPr lang="en-US" sz="2000" dirty="0" err="1" smtClean="0"/>
              <a:t>archaebacteria</a:t>
            </a:r>
            <a:endParaRPr lang="en-US" sz="2000" dirty="0"/>
          </a:p>
        </p:txBody>
      </p:sp>
      <p:sp>
        <p:nvSpPr>
          <p:cNvPr id="54" name="TextBox 53"/>
          <p:cNvSpPr txBox="1"/>
          <p:nvPr/>
        </p:nvSpPr>
        <p:spPr>
          <a:xfrm>
            <a:off x="6086475" y="1987550"/>
            <a:ext cx="263842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Last night for dinner I ate a lettuce salad and steak…I am a heterotroph.</a:t>
            </a:r>
            <a:endParaRPr lang="en-US" sz="2000" dirty="0"/>
          </a:p>
        </p:txBody>
      </p:sp>
      <p:sp>
        <p:nvSpPr>
          <p:cNvPr id="55" name="TextBox 54"/>
          <p:cNvSpPr txBox="1"/>
          <p:nvPr/>
        </p:nvSpPr>
        <p:spPr>
          <a:xfrm>
            <a:off x="669925" y="5553612"/>
            <a:ext cx="795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Animals eat food and fungi absorb food, therefore they are both heterotrophs.  </a:t>
            </a:r>
            <a:endParaRPr lang="en-US" dirty="0"/>
          </a:p>
        </p:txBody>
      </p:sp>
      <p:sp>
        <p:nvSpPr>
          <p:cNvPr id="3" name="Multiply 2"/>
          <p:cNvSpPr/>
          <p:nvPr/>
        </p:nvSpPr>
        <p:spPr>
          <a:xfrm>
            <a:off x="669925" y="1546782"/>
            <a:ext cx="358775" cy="202644"/>
          </a:xfrm>
          <a:prstGeom prst="mathMultipl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Multiply 56"/>
          <p:cNvSpPr/>
          <p:nvPr/>
        </p:nvSpPr>
        <p:spPr>
          <a:xfrm>
            <a:off x="720725" y="3489604"/>
            <a:ext cx="358775" cy="202644"/>
          </a:xfrm>
          <a:prstGeom prst="mathMultipl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A64C89D-B5CF-0840-9E45-698C4D06F2CE}" type="slidenum">
              <a:rPr lang="en-US"/>
              <a:pPr/>
              <a:t>2</a:t>
            </a:fld>
            <a:endParaRPr lang="en-US"/>
          </a:p>
        </p:txBody>
      </p:sp>
      <p:sp>
        <p:nvSpPr>
          <p:cNvPr id="3993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-109" charset="0"/>
              </a:rPr>
              <a:t>University of Kansas Center for Research on Learning  2006</a:t>
            </a:r>
          </a:p>
        </p:txBody>
      </p:sp>
      <p:sp>
        <p:nvSpPr>
          <p:cNvPr id="39940" name="AutoShape 3"/>
          <p:cNvSpPr>
            <a:spLocks noChangeArrowheads="1"/>
          </p:cNvSpPr>
          <p:nvPr/>
        </p:nvSpPr>
        <p:spPr bwMode="auto">
          <a:xfrm>
            <a:off x="1828800" y="133350"/>
            <a:ext cx="5562600" cy="1295400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1558925" y="811213"/>
            <a:ext cx="6175375" cy="673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76" name="Line 6"/>
          <p:cNvSpPr>
            <a:spLocks noChangeShapeType="1"/>
          </p:cNvSpPr>
          <p:nvPr/>
        </p:nvSpPr>
        <p:spPr bwMode="auto">
          <a:xfrm>
            <a:off x="393653" y="-321018"/>
            <a:ext cx="840747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3" name="Rectangle 15"/>
          <p:cNvSpPr>
            <a:spLocks noChangeArrowheads="1"/>
          </p:cNvSpPr>
          <p:nvPr/>
        </p:nvSpPr>
        <p:spPr bwMode="auto">
          <a:xfrm>
            <a:off x="293688" y="2000250"/>
            <a:ext cx="231775" cy="3403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4" name="Rectangle 16"/>
          <p:cNvSpPr>
            <a:spLocks noChangeArrowheads="1"/>
          </p:cNvSpPr>
          <p:nvPr/>
        </p:nvSpPr>
        <p:spPr bwMode="auto">
          <a:xfrm>
            <a:off x="8724900" y="1936750"/>
            <a:ext cx="250825" cy="3403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5" name="AutoShape 17"/>
          <p:cNvSpPr>
            <a:spLocks noChangeArrowheads="1"/>
          </p:cNvSpPr>
          <p:nvPr/>
        </p:nvSpPr>
        <p:spPr bwMode="auto">
          <a:xfrm>
            <a:off x="381000" y="819150"/>
            <a:ext cx="8458200" cy="54102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6" name="Rectangle 18"/>
          <p:cNvSpPr>
            <a:spLocks noChangeArrowheads="1"/>
          </p:cNvSpPr>
          <p:nvPr/>
        </p:nvSpPr>
        <p:spPr bwMode="auto">
          <a:xfrm>
            <a:off x="444500" y="3460750"/>
            <a:ext cx="2781300" cy="431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7" name="Rectangle 19"/>
          <p:cNvSpPr>
            <a:spLocks noChangeArrowheads="1"/>
          </p:cNvSpPr>
          <p:nvPr/>
        </p:nvSpPr>
        <p:spPr bwMode="auto">
          <a:xfrm>
            <a:off x="860425" y="1581150"/>
            <a:ext cx="130175" cy="130175"/>
          </a:xfrm>
          <a:prstGeom prst="rect">
            <a:avLst/>
          </a:prstGeom>
          <a:solidFill>
            <a:srgbClr val="0000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8" name="Rectangle 20"/>
          <p:cNvSpPr>
            <a:spLocks noChangeArrowheads="1"/>
          </p:cNvSpPr>
          <p:nvPr/>
        </p:nvSpPr>
        <p:spPr bwMode="auto">
          <a:xfrm>
            <a:off x="838200" y="1603375"/>
            <a:ext cx="130175" cy="1301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9" name="Text Box 21"/>
          <p:cNvSpPr txBox="1">
            <a:spLocks noChangeArrowheads="1"/>
          </p:cNvSpPr>
          <p:nvPr/>
        </p:nvSpPr>
        <p:spPr bwMode="auto">
          <a:xfrm>
            <a:off x="4122738" y="133350"/>
            <a:ext cx="669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 dirty="0"/>
              <a:t>Term</a:t>
            </a:r>
          </a:p>
        </p:txBody>
      </p:sp>
      <p:sp>
        <p:nvSpPr>
          <p:cNvPr id="39950" name="Text Box 22"/>
          <p:cNvSpPr txBox="1">
            <a:spLocks noChangeArrowheads="1"/>
          </p:cNvSpPr>
          <p:nvPr/>
        </p:nvSpPr>
        <p:spPr bwMode="auto">
          <a:xfrm>
            <a:off x="3949700" y="819150"/>
            <a:ext cx="1025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Core idea</a:t>
            </a:r>
          </a:p>
        </p:txBody>
      </p:sp>
      <p:sp>
        <p:nvSpPr>
          <p:cNvPr id="39951" name="Text Box 23"/>
          <p:cNvSpPr txBox="1">
            <a:spLocks noChangeArrowheads="1"/>
          </p:cNvSpPr>
          <p:nvPr/>
        </p:nvSpPr>
        <p:spPr bwMode="auto">
          <a:xfrm>
            <a:off x="1028700" y="1504950"/>
            <a:ext cx="1820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Use it to describe...</a:t>
            </a:r>
          </a:p>
        </p:txBody>
      </p:sp>
      <p:sp>
        <p:nvSpPr>
          <p:cNvPr id="39952" name="Text Box 24"/>
          <p:cNvSpPr txBox="1">
            <a:spLocks noChangeArrowheads="1"/>
          </p:cNvSpPr>
          <p:nvPr/>
        </p:nvSpPr>
        <p:spPr bwMode="auto">
          <a:xfrm>
            <a:off x="1028700" y="1763713"/>
            <a:ext cx="1323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Example of...</a:t>
            </a:r>
          </a:p>
        </p:txBody>
      </p:sp>
      <p:sp>
        <p:nvSpPr>
          <p:cNvPr id="39953" name="Text Box 25"/>
          <p:cNvSpPr txBox="1">
            <a:spLocks noChangeArrowheads="1"/>
          </p:cNvSpPr>
          <p:nvPr/>
        </p:nvSpPr>
        <p:spPr bwMode="auto">
          <a:xfrm>
            <a:off x="1028700" y="3424238"/>
            <a:ext cx="2147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Don</a:t>
            </a:r>
            <a:r>
              <a:rPr lang="ja-JP" altLang="en-US" sz="1600" b="1"/>
              <a:t>’</a:t>
            </a:r>
            <a:r>
              <a:rPr lang="en-US" altLang="ja-JP" sz="1600" b="1"/>
              <a:t>t confuse it with...</a:t>
            </a:r>
            <a:endParaRPr lang="en-US" sz="1600" b="1"/>
          </a:p>
        </p:txBody>
      </p:sp>
      <p:sp>
        <p:nvSpPr>
          <p:cNvPr id="39954" name="Text Box 26"/>
          <p:cNvSpPr txBox="1">
            <a:spLocks noChangeArrowheads="1"/>
          </p:cNvSpPr>
          <p:nvPr/>
        </p:nvSpPr>
        <p:spPr bwMode="auto">
          <a:xfrm>
            <a:off x="1028700" y="3683000"/>
            <a:ext cx="1911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Not an example of...</a:t>
            </a:r>
          </a:p>
        </p:txBody>
      </p:sp>
      <p:sp>
        <p:nvSpPr>
          <p:cNvPr id="39955" name="Text Box 27"/>
          <p:cNvSpPr txBox="1">
            <a:spLocks noChangeArrowheads="1"/>
          </p:cNvSpPr>
          <p:nvPr/>
        </p:nvSpPr>
        <p:spPr bwMode="auto">
          <a:xfrm>
            <a:off x="1028700" y="5283200"/>
            <a:ext cx="173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Example sentence</a:t>
            </a:r>
          </a:p>
        </p:txBody>
      </p:sp>
      <p:sp>
        <p:nvSpPr>
          <p:cNvPr id="39956" name="Text Box 28"/>
          <p:cNvSpPr txBox="1">
            <a:spLocks noChangeArrowheads="1"/>
          </p:cNvSpPr>
          <p:nvPr/>
        </p:nvSpPr>
        <p:spPr bwMode="auto">
          <a:xfrm>
            <a:off x="3957638" y="1504950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Clarifiers</a:t>
            </a:r>
          </a:p>
        </p:txBody>
      </p:sp>
      <p:sp>
        <p:nvSpPr>
          <p:cNvPr id="39957" name="Text Box 29"/>
          <p:cNvSpPr txBox="1">
            <a:spLocks noChangeArrowheads="1"/>
          </p:cNvSpPr>
          <p:nvPr/>
        </p:nvSpPr>
        <p:spPr bwMode="auto">
          <a:xfrm>
            <a:off x="6324600" y="1504950"/>
            <a:ext cx="2222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Knowledge connections</a:t>
            </a:r>
          </a:p>
        </p:txBody>
      </p:sp>
      <p:sp>
        <p:nvSpPr>
          <p:cNvPr id="39958" name="Line 30"/>
          <p:cNvSpPr>
            <a:spLocks noChangeShapeType="1"/>
          </p:cNvSpPr>
          <p:nvPr/>
        </p:nvSpPr>
        <p:spPr bwMode="auto">
          <a:xfrm>
            <a:off x="381000" y="150495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9" name="Text Box 31"/>
          <p:cNvSpPr txBox="1">
            <a:spLocks noChangeArrowheads="1"/>
          </p:cNvSpPr>
          <p:nvPr/>
        </p:nvSpPr>
        <p:spPr bwMode="auto">
          <a:xfrm>
            <a:off x="669925" y="522605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Wingdings" pitchFamily="-109" charset="2"/>
              </a:rPr>
              <a:t></a:t>
            </a:r>
          </a:p>
        </p:txBody>
      </p:sp>
      <p:sp>
        <p:nvSpPr>
          <p:cNvPr id="39960" name="Rectangle 32"/>
          <p:cNvSpPr>
            <a:spLocks noChangeArrowheads="1"/>
          </p:cNvSpPr>
          <p:nvPr/>
        </p:nvSpPr>
        <p:spPr bwMode="auto">
          <a:xfrm>
            <a:off x="3810000" y="5715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Wingdings" pitchFamily="-109" charset="2"/>
              </a:rPr>
              <a:t></a:t>
            </a:r>
          </a:p>
        </p:txBody>
      </p:sp>
      <p:sp>
        <p:nvSpPr>
          <p:cNvPr id="39961" name="Rectangle 33"/>
          <p:cNvSpPr>
            <a:spLocks noChangeArrowheads="1"/>
          </p:cNvSpPr>
          <p:nvPr/>
        </p:nvSpPr>
        <p:spPr bwMode="auto">
          <a:xfrm>
            <a:off x="3657600" y="142875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Wingdings" pitchFamily="-109" charset="2"/>
              </a:rPr>
              <a:t></a:t>
            </a:r>
          </a:p>
        </p:txBody>
      </p:sp>
      <p:sp>
        <p:nvSpPr>
          <p:cNvPr id="39962" name="Rectangle 34"/>
          <p:cNvSpPr>
            <a:spLocks noChangeArrowheads="1"/>
          </p:cNvSpPr>
          <p:nvPr/>
        </p:nvSpPr>
        <p:spPr bwMode="auto">
          <a:xfrm>
            <a:off x="3657600" y="74295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Wingdings" pitchFamily="-109" charset="2"/>
              </a:rPr>
              <a:t></a:t>
            </a:r>
          </a:p>
        </p:txBody>
      </p:sp>
      <p:sp>
        <p:nvSpPr>
          <p:cNvPr id="39963" name="Rectangle 35"/>
          <p:cNvSpPr>
            <a:spLocks noChangeArrowheads="1"/>
          </p:cNvSpPr>
          <p:nvPr/>
        </p:nvSpPr>
        <p:spPr bwMode="auto">
          <a:xfrm>
            <a:off x="6019800" y="142875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Wingdings" pitchFamily="-109" charset="2"/>
              </a:rPr>
              <a:t></a:t>
            </a:r>
          </a:p>
        </p:txBody>
      </p:sp>
      <p:sp>
        <p:nvSpPr>
          <p:cNvPr id="39964" name="Rectangle 36"/>
          <p:cNvSpPr>
            <a:spLocks noChangeArrowheads="1"/>
          </p:cNvSpPr>
          <p:nvPr/>
        </p:nvSpPr>
        <p:spPr bwMode="auto">
          <a:xfrm>
            <a:off x="419100" y="153035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Wingdings" pitchFamily="-109" charset="2"/>
              </a:rPr>
              <a:t></a:t>
            </a:r>
          </a:p>
        </p:txBody>
      </p:sp>
      <p:sp>
        <p:nvSpPr>
          <p:cNvPr id="39965" name="Rectangle 37"/>
          <p:cNvSpPr>
            <a:spLocks noChangeArrowheads="1"/>
          </p:cNvSpPr>
          <p:nvPr/>
        </p:nvSpPr>
        <p:spPr bwMode="auto">
          <a:xfrm>
            <a:off x="860425" y="1822450"/>
            <a:ext cx="130175" cy="130175"/>
          </a:xfrm>
          <a:prstGeom prst="rect">
            <a:avLst/>
          </a:prstGeom>
          <a:solidFill>
            <a:srgbClr val="0000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66" name="Rectangle 38"/>
          <p:cNvSpPr>
            <a:spLocks noChangeArrowheads="1"/>
          </p:cNvSpPr>
          <p:nvPr/>
        </p:nvSpPr>
        <p:spPr bwMode="auto">
          <a:xfrm>
            <a:off x="838200" y="1844675"/>
            <a:ext cx="130175" cy="1301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67" name="Rectangle 39"/>
          <p:cNvSpPr>
            <a:spLocks noChangeArrowheads="1"/>
          </p:cNvSpPr>
          <p:nvPr/>
        </p:nvSpPr>
        <p:spPr bwMode="auto">
          <a:xfrm>
            <a:off x="860425" y="3486150"/>
            <a:ext cx="130175" cy="130175"/>
          </a:xfrm>
          <a:prstGeom prst="rect">
            <a:avLst/>
          </a:prstGeom>
          <a:solidFill>
            <a:srgbClr val="0000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68" name="Rectangle 40"/>
          <p:cNvSpPr>
            <a:spLocks noChangeArrowheads="1"/>
          </p:cNvSpPr>
          <p:nvPr/>
        </p:nvSpPr>
        <p:spPr bwMode="auto">
          <a:xfrm>
            <a:off x="838200" y="3508375"/>
            <a:ext cx="130175" cy="1301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9969" name="Rectangle 41"/>
          <p:cNvSpPr>
            <a:spLocks noChangeArrowheads="1"/>
          </p:cNvSpPr>
          <p:nvPr/>
        </p:nvSpPr>
        <p:spPr bwMode="auto">
          <a:xfrm>
            <a:off x="860425" y="3740150"/>
            <a:ext cx="130175" cy="130175"/>
          </a:xfrm>
          <a:prstGeom prst="rect">
            <a:avLst/>
          </a:prstGeom>
          <a:solidFill>
            <a:srgbClr val="0000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70" name="Rectangle 42"/>
          <p:cNvSpPr>
            <a:spLocks noChangeArrowheads="1"/>
          </p:cNvSpPr>
          <p:nvPr/>
        </p:nvSpPr>
        <p:spPr bwMode="auto">
          <a:xfrm>
            <a:off x="838200" y="3762375"/>
            <a:ext cx="130175" cy="1301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71" name="Rectangle 43"/>
          <p:cNvSpPr>
            <a:spLocks noChangeArrowheads="1"/>
          </p:cNvSpPr>
          <p:nvPr/>
        </p:nvSpPr>
        <p:spPr bwMode="auto">
          <a:xfrm>
            <a:off x="419100" y="3470275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Wingdings" pitchFamily="-109" charset="2"/>
              </a:rPr>
              <a:t></a:t>
            </a:r>
          </a:p>
        </p:txBody>
      </p:sp>
      <p:sp>
        <p:nvSpPr>
          <p:cNvPr id="39972" name="Rectangle 44"/>
          <p:cNvSpPr>
            <a:spLocks noChangeArrowheads="1"/>
          </p:cNvSpPr>
          <p:nvPr/>
        </p:nvSpPr>
        <p:spPr bwMode="auto">
          <a:xfrm>
            <a:off x="3144838" y="2178050"/>
            <a:ext cx="152400" cy="3213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9973" name="Rectangle 45"/>
          <p:cNvSpPr>
            <a:spLocks noChangeArrowheads="1"/>
          </p:cNvSpPr>
          <p:nvPr/>
        </p:nvSpPr>
        <p:spPr bwMode="auto">
          <a:xfrm>
            <a:off x="5934075" y="2076450"/>
            <a:ext cx="152400" cy="3213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74" name="Line 46"/>
          <p:cNvSpPr>
            <a:spLocks noChangeShapeType="1"/>
          </p:cNvSpPr>
          <p:nvPr/>
        </p:nvSpPr>
        <p:spPr bwMode="auto">
          <a:xfrm>
            <a:off x="584200" y="5899150"/>
            <a:ext cx="8039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9975" name="Picture 47"/>
          <p:cNvPicPr>
            <a:picLocks noChangeAspect="1"/>
          </p:cNvPicPr>
          <p:nvPr/>
        </p:nvPicPr>
        <p:blipFill>
          <a:blip r:embed="rId3"/>
          <a:srcRect l="1764" t="16031"/>
          <a:stretch>
            <a:fillRect/>
          </a:stretch>
        </p:blipFill>
        <p:spPr bwMode="auto">
          <a:xfrm>
            <a:off x="7904163" y="6289675"/>
            <a:ext cx="1214437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TextBox 48"/>
          <p:cNvSpPr txBox="1"/>
          <p:nvPr/>
        </p:nvSpPr>
        <p:spPr>
          <a:xfrm>
            <a:off x="2590800" y="4699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Eukaryote 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3220244" y="1912411"/>
            <a:ext cx="2789237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Organisms that have cells with a nucleus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 characteristic used to classify organisms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874713" y="1155700"/>
            <a:ext cx="7433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Organisms whose cells contain a nucleus and membrane-bound organelles.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57213" y="3891229"/>
            <a:ext cx="26193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Prokaryotic cells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Prokaryotes (Eubacteria &amp; </a:t>
            </a:r>
            <a:r>
              <a:rPr lang="en-US" sz="2000" dirty="0" err="1" smtClean="0"/>
              <a:t>Archaebacteria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53" name="TextBox 52"/>
          <p:cNvSpPr txBox="1"/>
          <p:nvPr/>
        </p:nvSpPr>
        <p:spPr>
          <a:xfrm>
            <a:off x="478213" y="1984911"/>
            <a:ext cx="25987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 cell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An organism (animals, plants, fungi, and Protista)</a:t>
            </a:r>
            <a:endParaRPr lang="en-US" sz="2000" dirty="0"/>
          </a:p>
        </p:txBody>
      </p:sp>
      <p:sp>
        <p:nvSpPr>
          <p:cNvPr id="54" name="TextBox 53"/>
          <p:cNvSpPr txBox="1"/>
          <p:nvPr/>
        </p:nvSpPr>
        <p:spPr>
          <a:xfrm>
            <a:off x="6139354" y="1677505"/>
            <a:ext cx="2638425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If I see a nucleus inside the cell I know that organism is a eukaryote.  </a:t>
            </a:r>
          </a:p>
          <a:p>
            <a:endParaRPr lang="en-US" sz="2000" dirty="0"/>
          </a:p>
        </p:txBody>
      </p:sp>
      <p:sp>
        <p:nvSpPr>
          <p:cNvPr id="55" name="TextBox 54"/>
          <p:cNvSpPr txBox="1"/>
          <p:nvPr/>
        </p:nvSpPr>
        <p:spPr>
          <a:xfrm>
            <a:off x="669925" y="5553612"/>
            <a:ext cx="7953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Organisms found in the kingdoms Animalia, Plantae, Fungi, and Protista are all Eukaryotes.  </a:t>
            </a:r>
            <a:endParaRPr lang="en-US" dirty="0"/>
          </a:p>
        </p:txBody>
      </p:sp>
      <p:sp>
        <p:nvSpPr>
          <p:cNvPr id="3" name="Multiply 2"/>
          <p:cNvSpPr/>
          <p:nvPr/>
        </p:nvSpPr>
        <p:spPr>
          <a:xfrm>
            <a:off x="669925" y="1546782"/>
            <a:ext cx="358775" cy="202644"/>
          </a:xfrm>
          <a:prstGeom prst="mathMultipl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Multiply 56"/>
          <p:cNvSpPr/>
          <p:nvPr/>
        </p:nvSpPr>
        <p:spPr>
          <a:xfrm>
            <a:off x="720725" y="3489604"/>
            <a:ext cx="358775" cy="202644"/>
          </a:xfrm>
          <a:prstGeom prst="mathMultipl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6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A64C89D-B5CF-0840-9E45-698C4D06F2CE}" type="slidenum">
              <a:rPr lang="en-US"/>
              <a:pPr/>
              <a:t>3</a:t>
            </a:fld>
            <a:endParaRPr lang="en-US"/>
          </a:p>
        </p:txBody>
      </p:sp>
      <p:sp>
        <p:nvSpPr>
          <p:cNvPr id="3993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-109" charset="0"/>
              </a:rPr>
              <a:t>University of Kansas Center for Research on Learning  2006</a:t>
            </a:r>
          </a:p>
        </p:txBody>
      </p:sp>
      <p:sp>
        <p:nvSpPr>
          <p:cNvPr id="39940" name="AutoShape 3"/>
          <p:cNvSpPr>
            <a:spLocks noChangeArrowheads="1"/>
          </p:cNvSpPr>
          <p:nvPr/>
        </p:nvSpPr>
        <p:spPr bwMode="auto">
          <a:xfrm>
            <a:off x="1828800" y="133350"/>
            <a:ext cx="5562600" cy="1295400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1558925" y="811213"/>
            <a:ext cx="6175375" cy="673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78" name="Line 8"/>
          <p:cNvSpPr>
            <a:spLocks noChangeShapeType="1"/>
          </p:cNvSpPr>
          <p:nvPr/>
        </p:nvSpPr>
        <p:spPr bwMode="auto">
          <a:xfrm>
            <a:off x="398387" y="-320346"/>
            <a:ext cx="840747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3" name="Rectangle 15"/>
          <p:cNvSpPr>
            <a:spLocks noChangeArrowheads="1"/>
          </p:cNvSpPr>
          <p:nvPr/>
        </p:nvSpPr>
        <p:spPr bwMode="auto">
          <a:xfrm>
            <a:off x="293688" y="2000250"/>
            <a:ext cx="231775" cy="3403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4" name="Rectangle 16"/>
          <p:cNvSpPr>
            <a:spLocks noChangeArrowheads="1"/>
          </p:cNvSpPr>
          <p:nvPr/>
        </p:nvSpPr>
        <p:spPr bwMode="auto">
          <a:xfrm>
            <a:off x="8724900" y="1936750"/>
            <a:ext cx="250825" cy="3403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5" name="AutoShape 17"/>
          <p:cNvSpPr>
            <a:spLocks noChangeArrowheads="1"/>
          </p:cNvSpPr>
          <p:nvPr/>
        </p:nvSpPr>
        <p:spPr bwMode="auto">
          <a:xfrm>
            <a:off x="381000" y="819150"/>
            <a:ext cx="8458200" cy="54102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6" name="Rectangle 18"/>
          <p:cNvSpPr>
            <a:spLocks noChangeArrowheads="1"/>
          </p:cNvSpPr>
          <p:nvPr/>
        </p:nvSpPr>
        <p:spPr bwMode="auto">
          <a:xfrm>
            <a:off x="444500" y="3460750"/>
            <a:ext cx="2781300" cy="431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7" name="Rectangle 19"/>
          <p:cNvSpPr>
            <a:spLocks noChangeArrowheads="1"/>
          </p:cNvSpPr>
          <p:nvPr/>
        </p:nvSpPr>
        <p:spPr bwMode="auto">
          <a:xfrm>
            <a:off x="860425" y="1581150"/>
            <a:ext cx="130175" cy="130175"/>
          </a:xfrm>
          <a:prstGeom prst="rect">
            <a:avLst/>
          </a:prstGeom>
          <a:solidFill>
            <a:srgbClr val="0000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8" name="Rectangle 20"/>
          <p:cNvSpPr>
            <a:spLocks noChangeArrowheads="1"/>
          </p:cNvSpPr>
          <p:nvPr/>
        </p:nvSpPr>
        <p:spPr bwMode="auto">
          <a:xfrm>
            <a:off x="838200" y="1603375"/>
            <a:ext cx="130175" cy="1301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9" name="Text Box 21"/>
          <p:cNvSpPr txBox="1">
            <a:spLocks noChangeArrowheads="1"/>
          </p:cNvSpPr>
          <p:nvPr/>
        </p:nvSpPr>
        <p:spPr bwMode="auto">
          <a:xfrm>
            <a:off x="4122738" y="133350"/>
            <a:ext cx="669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 dirty="0"/>
              <a:t>Term</a:t>
            </a:r>
          </a:p>
        </p:txBody>
      </p:sp>
      <p:sp>
        <p:nvSpPr>
          <p:cNvPr id="39950" name="Text Box 22"/>
          <p:cNvSpPr txBox="1">
            <a:spLocks noChangeArrowheads="1"/>
          </p:cNvSpPr>
          <p:nvPr/>
        </p:nvSpPr>
        <p:spPr bwMode="auto">
          <a:xfrm>
            <a:off x="3949700" y="819150"/>
            <a:ext cx="1025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Core idea</a:t>
            </a:r>
          </a:p>
        </p:txBody>
      </p:sp>
      <p:sp>
        <p:nvSpPr>
          <p:cNvPr id="39951" name="Text Box 23"/>
          <p:cNvSpPr txBox="1">
            <a:spLocks noChangeArrowheads="1"/>
          </p:cNvSpPr>
          <p:nvPr/>
        </p:nvSpPr>
        <p:spPr bwMode="auto">
          <a:xfrm>
            <a:off x="1028700" y="1504950"/>
            <a:ext cx="1820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Use it to describe...</a:t>
            </a:r>
          </a:p>
        </p:txBody>
      </p:sp>
      <p:sp>
        <p:nvSpPr>
          <p:cNvPr id="39952" name="Text Box 24"/>
          <p:cNvSpPr txBox="1">
            <a:spLocks noChangeArrowheads="1"/>
          </p:cNvSpPr>
          <p:nvPr/>
        </p:nvSpPr>
        <p:spPr bwMode="auto">
          <a:xfrm>
            <a:off x="1028700" y="1763713"/>
            <a:ext cx="1323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Example of...</a:t>
            </a:r>
          </a:p>
        </p:txBody>
      </p:sp>
      <p:sp>
        <p:nvSpPr>
          <p:cNvPr id="39953" name="Text Box 25"/>
          <p:cNvSpPr txBox="1">
            <a:spLocks noChangeArrowheads="1"/>
          </p:cNvSpPr>
          <p:nvPr/>
        </p:nvSpPr>
        <p:spPr bwMode="auto">
          <a:xfrm>
            <a:off x="1028700" y="3424238"/>
            <a:ext cx="2147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Don</a:t>
            </a:r>
            <a:r>
              <a:rPr lang="ja-JP" altLang="en-US" sz="1600" b="1"/>
              <a:t>’</a:t>
            </a:r>
            <a:r>
              <a:rPr lang="en-US" altLang="ja-JP" sz="1600" b="1"/>
              <a:t>t confuse it with...</a:t>
            </a:r>
            <a:endParaRPr lang="en-US" sz="1600" b="1"/>
          </a:p>
        </p:txBody>
      </p:sp>
      <p:sp>
        <p:nvSpPr>
          <p:cNvPr id="39954" name="Text Box 26"/>
          <p:cNvSpPr txBox="1">
            <a:spLocks noChangeArrowheads="1"/>
          </p:cNvSpPr>
          <p:nvPr/>
        </p:nvSpPr>
        <p:spPr bwMode="auto">
          <a:xfrm>
            <a:off x="1028700" y="3683000"/>
            <a:ext cx="1911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Not an example of...</a:t>
            </a:r>
          </a:p>
        </p:txBody>
      </p:sp>
      <p:sp>
        <p:nvSpPr>
          <p:cNvPr id="39955" name="Text Box 27"/>
          <p:cNvSpPr txBox="1">
            <a:spLocks noChangeArrowheads="1"/>
          </p:cNvSpPr>
          <p:nvPr/>
        </p:nvSpPr>
        <p:spPr bwMode="auto">
          <a:xfrm>
            <a:off x="1028700" y="5283200"/>
            <a:ext cx="173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Example sentence</a:t>
            </a:r>
          </a:p>
        </p:txBody>
      </p:sp>
      <p:sp>
        <p:nvSpPr>
          <p:cNvPr id="39956" name="Text Box 28"/>
          <p:cNvSpPr txBox="1">
            <a:spLocks noChangeArrowheads="1"/>
          </p:cNvSpPr>
          <p:nvPr/>
        </p:nvSpPr>
        <p:spPr bwMode="auto">
          <a:xfrm>
            <a:off x="3957638" y="1504950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Clarifiers</a:t>
            </a:r>
          </a:p>
        </p:txBody>
      </p:sp>
      <p:sp>
        <p:nvSpPr>
          <p:cNvPr id="39957" name="Text Box 29"/>
          <p:cNvSpPr txBox="1">
            <a:spLocks noChangeArrowheads="1"/>
          </p:cNvSpPr>
          <p:nvPr/>
        </p:nvSpPr>
        <p:spPr bwMode="auto">
          <a:xfrm>
            <a:off x="6324600" y="1504950"/>
            <a:ext cx="2222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Knowledge connections</a:t>
            </a:r>
          </a:p>
        </p:txBody>
      </p:sp>
      <p:sp>
        <p:nvSpPr>
          <p:cNvPr id="39958" name="Line 30"/>
          <p:cNvSpPr>
            <a:spLocks noChangeShapeType="1"/>
          </p:cNvSpPr>
          <p:nvPr/>
        </p:nvSpPr>
        <p:spPr bwMode="auto">
          <a:xfrm>
            <a:off x="381000" y="150495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9" name="Text Box 31"/>
          <p:cNvSpPr txBox="1">
            <a:spLocks noChangeArrowheads="1"/>
          </p:cNvSpPr>
          <p:nvPr/>
        </p:nvSpPr>
        <p:spPr bwMode="auto">
          <a:xfrm>
            <a:off x="669925" y="522605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Wingdings" pitchFamily="-109" charset="2"/>
              </a:rPr>
              <a:t></a:t>
            </a:r>
          </a:p>
        </p:txBody>
      </p:sp>
      <p:sp>
        <p:nvSpPr>
          <p:cNvPr id="39960" name="Rectangle 32"/>
          <p:cNvSpPr>
            <a:spLocks noChangeArrowheads="1"/>
          </p:cNvSpPr>
          <p:nvPr/>
        </p:nvSpPr>
        <p:spPr bwMode="auto">
          <a:xfrm>
            <a:off x="3810000" y="5715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Wingdings" pitchFamily="-109" charset="2"/>
              </a:rPr>
              <a:t></a:t>
            </a:r>
          </a:p>
        </p:txBody>
      </p:sp>
      <p:sp>
        <p:nvSpPr>
          <p:cNvPr id="39961" name="Rectangle 33"/>
          <p:cNvSpPr>
            <a:spLocks noChangeArrowheads="1"/>
          </p:cNvSpPr>
          <p:nvPr/>
        </p:nvSpPr>
        <p:spPr bwMode="auto">
          <a:xfrm>
            <a:off x="3657600" y="142875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Wingdings" pitchFamily="-109" charset="2"/>
              </a:rPr>
              <a:t></a:t>
            </a:r>
          </a:p>
        </p:txBody>
      </p:sp>
      <p:sp>
        <p:nvSpPr>
          <p:cNvPr id="39962" name="Rectangle 34"/>
          <p:cNvSpPr>
            <a:spLocks noChangeArrowheads="1"/>
          </p:cNvSpPr>
          <p:nvPr/>
        </p:nvSpPr>
        <p:spPr bwMode="auto">
          <a:xfrm>
            <a:off x="3657600" y="74295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Wingdings" pitchFamily="-109" charset="2"/>
              </a:rPr>
              <a:t></a:t>
            </a:r>
          </a:p>
        </p:txBody>
      </p:sp>
      <p:sp>
        <p:nvSpPr>
          <p:cNvPr id="39963" name="Rectangle 35"/>
          <p:cNvSpPr>
            <a:spLocks noChangeArrowheads="1"/>
          </p:cNvSpPr>
          <p:nvPr/>
        </p:nvSpPr>
        <p:spPr bwMode="auto">
          <a:xfrm>
            <a:off x="6019800" y="142875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Wingdings" pitchFamily="-109" charset="2"/>
              </a:rPr>
              <a:t></a:t>
            </a:r>
          </a:p>
        </p:txBody>
      </p:sp>
      <p:sp>
        <p:nvSpPr>
          <p:cNvPr id="39964" name="Rectangle 36"/>
          <p:cNvSpPr>
            <a:spLocks noChangeArrowheads="1"/>
          </p:cNvSpPr>
          <p:nvPr/>
        </p:nvSpPr>
        <p:spPr bwMode="auto">
          <a:xfrm>
            <a:off x="419100" y="153035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Wingdings" pitchFamily="-109" charset="2"/>
              </a:rPr>
              <a:t></a:t>
            </a:r>
          </a:p>
        </p:txBody>
      </p:sp>
      <p:sp>
        <p:nvSpPr>
          <p:cNvPr id="39965" name="Rectangle 37"/>
          <p:cNvSpPr>
            <a:spLocks noChangeArrowheads="1"/>
          </p:cNvSpPr>
          <p:nvPr/>
        </p:nvSpPr>
        <p:spPr bwMode="auto">
          <a:xfrm>
            <a:off x="860425" y="1822450"/>
            <a:ext cx="130175" cy="130175"/>
          </a:xfrm>
          <a:prstGeom prst="rect">
            <a:avLst/>
          </a:prstGeom>
          <a:solidFill>
            <a:srgbClr val="0000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66" name="Rectangle 38"/>
          <p:cNvSpPr>
            <a:spLocks noChangeArrowheads="1"/>
          </p:cNvSpPr>
          <p:nvPr/>
        </p:nvSpPr>
        <p:spPr bwMode="auto">
          <a:xfrm>
            <a:off x="838200" y="1844675"/>
            <a:ext cx="130175" cy="1301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67" name="Rectangle 39"/>
          <p:cNvSpPr>
            <a:spLocks noChangeArrowheads="1"/>
          </p:cNvSpPr>
          <p:nvPr/>
        </p:nvSpPr>
        <p:spPr bwMode="auto">
          <a:xfrm>
            <a:off x="860425" y="3486150"/>
            <a:ext cx="130175" cy="130175"/>
          </a:xfrm>
          <a:prstGeom prst="rect">
            <a:avLst/>
          </a:prstGeom>
          <a:solidFill>
            <a:srgbClr val="0000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68" name="Rectangle 40"/>
          <p:cNvSpPr>
            <a:spLocks noChangeArrowheads="1"/>
          </p:cNvSpPr>
          <p:nvPr/>
        </p:nvSpPr>
        <p:spPr bwMode="auto">
          <a:xfrm>
            <a:off x="838200" y="3508375"/>
            <a:ext cx="130175" cy="1301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9969" name="Rectangle 41"/>
          <p:cNvSpPr>
            <a:spLocks noChangeArrowheads="1"/>
          </p:cNvSpPr>
          <p:nvPr/>
        </p:nvSpPr>
        <p:spPr bwMode="auto">
          <a:xfrm>
            <a:off x="860425" y="3740150"/>
            <a:ext cx="130175" cy="130175"/>
          </a:xfrm>
          <a:prstGeom prst="rect">
            <a:avLst/>
          </a:prstGeom>
          <a:solidFill>
            <a:srgbClr val="0000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70" name="Rectangle 42"/>
          <p:cNvSpPr>
            <a:spLocks noChangeArrowheads="1"/>
          </p:cNvSpPr>
          <p:nvPr/>
        </p:nvSpPr>
        <p:spPr bwMode="auto">
          <a:xfrm>
            <a:off x="838200" y="3762375"/>
            <a:ext cx="130175" cy="1301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71" name="Rectangle 43"/>
          <p:cNvSpPr>
            <a:spLocks noChangeArrowheads="1"/>
          </p:cNvSpPr>
          <p:nvPr/>
        </p:nvSpPr>
        <p:spPr bwMode="auto">
          <a:xfrm>
            <a:off x="419100" y="3470275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Wingdings" pitchFamily="-109" charset="2"/>
              </a:rPr>
              <a:t></a:t>
            </a:r>
          </a:p>
        </p:txBody>
      </p:sp>
      <p:sp>
        <p:nvSpPr>
          <p:cNvPr id="39972" name="Rectangle 44"/>
          <p:cNvSpPr>
            <a:spLocks noChangeArrowheads="1"/>
          </p:cNvSpPr>
          <p:nvPr/>
        </p:nvSpPr>
        <p:spPr bwMode="auto">
          <a:xfrm>
            <a:off x="3144838" y="2178050"/>
            <a:ext cx="152400" cy="3213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9973" name="Rectangle 45"/>
          <p:cNvSpPr>
            <a:spLocks noChangeArrowheads="1"/>
          </p:cNvSpPr>
          <p:nvPr/>
        </p:nvSpPr>
        <p:spPr bwMode="auto">
          <a:xfrm>
            <a:off x="5934075" y="2076450"/>
            <a:ext cx="152400" cy="3213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74" name="Line 46"/>
          <p:cNvSpPr>
            <a:spLocks noChangeShapeType="1"/>
          </p:cNvSpPr>
          <p:nvPr/>
        </p:nvSpPr>
        <p:spPr bwMode="auto">
          <a:xfrm>
            <a:off x="584200" y="5899150"/>
            <a:ext cx="8039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9975" name="Picture 47"/>
          <p:cNvPicPr>
            <a:picLocks noChangeAspect="1"/>
          </p:cNvPicPr>
          <p:nvPr/>
        </p:nvPicPr>
        <p:blipFill>
          <a:blip r:embed="rId3"/>
          <a:srcRect l="1764" t="16031"/>
          <a:stretch>
            <a:fillRect/>
          </a:stretch>
        </p:blipFill>
        <p:spPr bwMode="auto">
          <a:xfrm>
            <a:off x="7904163" y="6289675"/>
            <a:ext cx="1214437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TextBox 48"/>
          <p:cNvSpPr txBox="1"/>
          <p:nvPr/>
        </p:nvSpPr>
        <p:spPr>
          <a:xfrm>
            <a:off x="2590800" y="4699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Polar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3220244" y="1912411"/>
            <a:ext cx="278923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 type of molecule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+ charge and – charge on molecule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+ charge in one molecule is attracted to – charge of another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Water is a polar molecule</a:t>
            </a:r>
            <a:endParaRPr lang="en-US" sz="2000" dirty="0"/>
          </a:p>
        </p:txBody>
      </p:sp>
      <p:sp>
        <p:nvSpPr>
          <p:cNvPr id="51" name="TextBox 50"/>
          <p:cNvSpPr txBox="1"/>
          <p:nvPr/>
        </p:nvSpPr>
        <p:spPr>
          <a:xfrm>
            <a:off x="874713" y="1155700"/>
            <a:ext cx="7433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Molecule with a positively charged area and a negatively charged area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57213" y="3891229"/>
            <a:ext cx="261937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Non-polar molecules such as oil.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Earth’s magnetic poles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53" name="TextBox 52"/>
          <p:cNvSpPr txBox="1"/>
          <p:nvPr/>
        </p:nvSpPr>
        <p:spPr>
          <a:xfrm>
            <a:off x="478213" y="1984911"/>
            <a:ext cx="25987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The special properties of water:</a:t>
            </a:r>
          </a:p>
          <a:p>
            <a:r>
              <a:rPr lang="en-US" sz="1600" dirty="0" smtClean="0"/>
              <a:t>(water dissolves many polar substances, cohesion, adhesion, etc.)</a:t>
            </a:r>
            <a:endParaRPr lang="en-US" sz="1600" dirty="0"/>
          </a:p>
        </p:txBody>
      </p:sp>
      <p:sp>
        <p:nvSpPr>
          <p:cNvPr id="54" name="TextBox 53"/>
          <p:cNvSpPr txBox="1"/>
          <p:nvPr/>
        </p:nvSpPr>
        <p:spPr>
          <a:xfrm>
            <a:off x="6063456" y="1653631"/>
            <a:ext cx="263842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Similar to magnets sticking to metal, they have opposite charges (+/-)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Oil (non-polar) and Water (polar) do not mix</a:t>
            </a:r>
            <a:endParaRPr lang="en-US" sz="2000" dirty="0"/>
          </a:p>
        </p:txBody>
      </p:sp>
      <p:sp>
        <p:nvSpPr>
          <p:cNvPr id="3" name="Multiply 2"/>
          <p:cNvSpPr/>
          <p:nvPr/>
        </p:nvSpPr>
        <p:spPr>
          <a:xfrm>
            <a:off x="669925" y="1546782"/>
            <a:ext cx="358775" cy="202644"/>
          </a:xfrm>
          <a:prstGeom prst="mathMultipl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Multiply 56"/>
          <p:cNvSpPr/>
          <p:nvPr/>
        </p:nvSpPr>
        <p:spPr>
          <a:xfrm>
            <a:off x="720725" y="3489604"/>
            <a:ext cx="358775" cy="202644"/>
          </a:xfrm>
          <a:prstGeom prst="mathMultipl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38200" y="5619750"/>
            <a:ext cx="7708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Water molecules like to “stick” to other water molecules due to polarity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49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A64C89D-B5CF-0840-9E45-698C4D06F2CE}" type="slidenum">
              <a:rPr lang="en-US"/>
              <a:pPr/>
              <a:t>4</a:t>
            </a:fld>
            <a:endParaRPr lang="en-US"/>
          </a:p>
        </p:txBody>
      </p:sp>
      <p:sp>
        <p:nvSpPr>
          <p:cNvPr id="3993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-109" charset="0"/>
              </a:rPr>
              <a:t>University of Kansas Center for Research on Learning  2006</a:t>
            </a:r>
          </a:p>
        </p:txBody>
      </p:sp>
      <p:sp>
        <p:nvSpPr>
          <p:cNvPr id="39940" name="AutoShape 3"/>
          <p:cNvSpPr>
            <a:spLocks noChangeArrowheads="1"/>
          </p:cNvSpPr>
          <p:nvPr/>
        </p:nvSpPr>
        <p:spPr bwMode="auto">
          <a:xfrm>
            <a:off x="1828800" y="133350"/>
            <a:ext cx="5562600" cy="1295400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1558925" y="811213"/>
            <a:ext cx="6175375" cy="673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83" name="Line 13"/>
          <p:cNvSpPr>
            <a:spLocks noChangeShapeType="1"/>
          </p:cNvSpPr>
          <p:nvPr/>
        </p:nvSpPr>
        <p:spPr bwMode="auto">
          <a:xfrm>
            <a:off x="388919" y="-321994"/>
            <a:ext cx="840747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3" name="Rectangle 15"/>
          <p:cNvSpPr>
            <a:spLocks noChangeArrowheads="1"/>
          </p:cNvSpPr>
          <p:nvPr/>
        </p:nvSpPr>
        <p:spPr bwMode="auto">
          <a:xfrm>
            <a:off x="293688" y="2000250"/>
            <a:ext cx="231775" cy="3403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4" name="Rectangle 16"/>
          <p:cNvSpPr>
            <a:spLocks noChangeArrowheads="1"/>
          </p:cNvSpPr>
          <p:nvPr/>
        </p:nvSpPr>
        <p:spPr bwMode="auto">
          <a:xfrm>
            <a:off x="8724900" y="1936750"/>
            <a:ext cx="250825" cy="3403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5" name="AutoShape 17"/>
          <p:cNvSpPr>
            <a:spLocks noChangeArrowheads="1"/>
          </p:cNvSpPr>
          <p:nvPr/>
        </p:nvSpPr>
        <p:spPr bwMode="auto">
          <a:xfrm>
            <a:off x="381000" y="819150"/>
            <a:ext cx="8458200" cy="54102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6" name="Rectangle 18"/>
          <p:cNvSpPr>
            <a:spLocks noChangeArrowheads="1"/>
          </p:cNvSpPr>
          <p:nvPr/>
        </p:nvSpPr>
        <p:spPr bwMode="auto">
          <a:xfrm>
            <a:off x="444500" y="3460750"/>
            <a:ext cx="2781300" cy="431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7" name="Rectangle 19"/>
          <p:cNvSpPr>
            <a:spLocks noChangeArrowheads="1"/>
          </p:cNvSpPr>
          <p:nvPr/>
        </p:nvSpPr>
        <p:spPr bwMode="auto">
          <a:xfrm>
            <a:off x="860425" y="1581150"/>
            <a:ext cx="130175" cy="130175"/>
          </a:xfrm>
          <a:prstGeom prst="rect">
            <a:avLst/>
          </a:prstGeom>
          <a:solidFill>
            <a:srgbClr val="0000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8" name="Rectangle 20"/>
          <p:cNvSpPr>
            <a:spLocks noChangeArrowheads="1"/>
          </p:cNvSpPr>
          <p:nvPr/>
        </p:nvSpPr>
        <p:spPr bwMode="auto">
          <a:xfrm>
            <a:off x="838200" y="1603375"/>
            <a:ext cx="130175" cy="1301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9" name="Text Box 21"/>
          <p:cNvSpPr txBox="1">
            <a:spLocks noChangeArrowheads="1"/>
          </p:cNvSpPr>
          <p:nvPr/>
        </p:nvSpPr>
        <p:spPr bwMode="auto">
          <a:xfrm>
            <a:off x="4122738" y="133350"/>
            <a:ext cx="669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 dirty="0"/>
              <a:t>Term</a:t>
            </a:r>
          </a:p>
        </p:txBody>
      </p:sp>
      <p:sp>
        <p:nvSpPr>
          <p:cNvPr id="39950" name="Text Box 22"/>
          <p:cNvSpPr txBox="1">
            <a:spLocks noChangeArrowheads="1"/>
          </p:cNvSpPr>
          <p:nvPr/>
        </p:nvSpPr>
        <p:spPr bwMode="auto">
          <a:xfrm>
            <a:off x="3949700" y="819150"/>
            <a:ext cx="1025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Core idea</a:t>
            </a:r>
          </a:p>
        </p:txBody>
      </p:sp>
      <p:sp>
        <p:nvSpPr>
          <p:cNvPr id="39951" name="Text Box 23"/>
          <p:cNvSpPr txBox="1">
            <a:spLocks noChangeArrowheads="1"/>
          </p:cNvSpPr>
          <p:nvPr/>
        </p:nvSpPr>
        <p:spPr bwMode="auto">
          <a:xfrm>
            <a:off x="1028700" y="1504950"/>
            <a:ext cx="1820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Use it to describe...</a:t>
            </a:r>
          </a:p>
        </p:txBody>
      </p:sp>
      <p:sp>
        <p:nvSpPr>
          <p:cNvPr id="39952" name="Text Box 24"/>
          <p:cNvSpPr txBox="1">
            <a:spLocks noChangeArrowheads="1"/>
          </p:cNvSpPr>
          <p:nvPr/>
        </p:nvSpPr>
        <p:spPr bwMode="auto">
          <a:xfrm>
            <a:off x="1028700" y="1763713"/>
            <a:ext cx="1323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Example of...</a:t>
            </a:r>
          </a:p>
        </p:txBody>
      </p:sp>
      <p:sp>
        <p:nvSpPr>
          <p:cNvPr id="39953" name="Text Box 25"/>
          <p:cNvSpPr txBox="1">
            <a:spLocks noChangeArrowheads="1"/>
          </p:cNvSpPr>
          <p:nvPr/>
        </p:nvSpPr>
        <p:spPr bwMode="auto">
          <a:xfrm>
            <a:off x="1028700" y="3424238"/>
            <a:ext cx="2147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Don</a:t>
            </a:r>
            <a:r>
              <a:rPr lang="ja-JP" altLang="en-US" sz="1600" b="1"/>
              <a:t>’</a:t>
            </a:r>
            <a:r>
              <a:rPr lang="en-US" altLang="ja-JP" sz="1600" b="1"/>
              <a:t>t confuse it with...</a:t>
            </a:r>
            <a:endParaRPr lang="en-US" sz="1600" b="1"/>
          </a:p>
        </p:txBody>
      </p:sp>
      <p:sp>
        <p:nvSpPr>
          <p:cNvPr id="39954" name="Text Box 26"/>
          <p:cNvSpPr txBox="1">
            <a:spLocks noChangeArrowheads="1"/>
          </p:cNvSpPr>
          <p:nvPr/>
        </p:nvSpPr>
        <p:spPr bwMode="auto">
          <a:xfrm>
            <a:off x="1028700" y="3683000"/>
            <a:ext cx="1911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Not an example of...</a:t>
            </a:r>
          </a:p>
        </p:txBody>
      </p:sp>
      <p:sp>
        <p:nvSpPr>
          <p:cNvPr id="39955" name="Text Box 27"/>
          <p:cNvSpPr txBox="1">
            <a:spLocks noChangeArrowheads="1"/>
          </p:cNvSpPr>
          <p:nvPr/>
        </p:nvSpPr>
        <p:spPr bwMode="auto">
          <a:xfrm>
            <a:off x="1028700" y="5283200"/>
            <a:ext cx="173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Example sentence</a:t>
            </a:r>
          </a:p>
        </p:txBody>
      </p:sp>
      <p:sp>
        <p:nvSpPr>
          <p:cNvPr id="39956" name="Text Box 28"/>
          <p:cNvSpPr txBox="1">
            <a:spLocks noChangeArrowheads="1"/>
          </p:cNvSpPr>
          <p:nvPr/>
        </p:nvSpPr>
        <p:spPr bwMode="auto">
          <a:xfrm>
            <a:off x="3957638" y="1504950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Clarifiers</a:t>
            </a:r>
          </a:p>
        </p:txBody>
      </p:sp>
      <p:sp>
        <p:nvSpPr>
          <p:cNvPr id="39957" name="Text Box 29"/>
          <p:cNvSpPr txBox="1">
            <a:spLocks noChangeArrowheads="1"/>
          </p:cNvSpPr>
          <p:nvPr/>
        </p:nvSpPr>
        <p:spPr bwMode="auto">
          <a:xfrm>
            <a:off x="6324600" y="1504950"/>
            <a:ext cx="2222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Knowledge connections</a:t>
            </a:r>
          </a:p>
        </p:txBody>
      </p:sp>
      <p:sp>
        <p:nvSpPr>
          <p:cNvPr id="39958" name="Line 30"/>
          <p:cNvSpPr>
            <a:spLocks noChangeShapeType="1"/>
          </p:cNvSpPr>
          <p:nvPr/>
        </p:nvSpPr>
        <p:spPr bwMode="auto">
          <a:xfrm>
            <a:off x="381000" y="150495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9" name="Text Box 31"/>
          <p:cNvSpPr txBox="1">
            <a:spLocks noChangeArrowheads="1"/>
          </p:cNvSpPr>
          <p:nvPr/>
        </p:nvSpPr>
        <p:spPr bwMode="auto">
          <a:xfrm>
            <a:off x="669925" y="522605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Wingdings" pitchFamily="-109" charset="2"/>
              </a:rPr>
              <a:t></a:t>
            </a:r>
          </a:p>
        </p:txBody>
      </p:sp>
      <p:sp>
        <p:nvSpPr>
          <p:cNvPr id="39960" name="Rectangle 32"/>
          <p:cNvSpPr>
            <a:spLocks noChangeArrowheads="1"/>
          </p:cNvSpPr>
          <p:nvPr/>
        </p:nvSpPr>
        <p:spPr bwMode="auto">
          <a:xfrm>
            <a:off x="3810000" y="5715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Wingdings" pitchFamily="-109" charset="2"/>
              </a:rPr>
              <a:t></a:t>
            </a:r>
          </a:p>
        </p:txBody>
      </p:sp>
      <p:sp>
        <p:nvSpPr>
          <p:cNvPr id="39961" name="Rectangle 33"/>
          <p:cNvSpPr>
            <a:spLocks noChangeArrowheads="1"/>
          </p:cNvSpPr>
          <p:nvPr/>
        </p:nvSpPr>
        <p:spPr bwMode="auto">
          <a:xfrm>
            <a:off x="3657600" y="142875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Wingdings" pitchFamily="-109" charset="2"/>
              </a:rPr>
              <a:t></a:t>
            </a:r>
          </a:p>
        </p:txBody>
      </p:sp>
      <p:sp>
        <p:nvSpPr>
          <p:cNvPr id="39962" name="Rectangle 34"/>
          <p:cNvSpPr>
            <a:spLocks noChangeArrowheads="1"/>
          </p:cNvSpPr>
          <p:nvPr/>
        </p:nvSpPr>
        <p:spPr bwMode="auto">
          <a:xfrm>
            <a:off x="3657600" y="74295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Wingdings" pitchFamily="-109" charset="2"/>
              </a:rPr>
              <a:t></a:t>
            </a:r>
          </a:p>
        </p:txBody>
      </p:sp>
      <p:sp>
        <p:nvSpPr>
          <p:cNvPr id="39963" name="Rectangle 35"/>
          <p:cNvSpPr>
            <a:spLocks noChangeArrowheads="1"/>
          </p:cNvSpPr>
          <p:nvPr/>
        </p:nvSpPr>
        <p:spPr bwMode="auto">
          <a:xfrm>
            <a:off x="6019800" y="142875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Wingdings" pitchFamily="-109" charset="2"/>
              </a:rPr>
              <a:t></a:t>
            </a:r>
          </a:p>
        </p:txBody>
      </p:sp>
      <p:sp>
        <p:nvSpPr>
          <p:cNvPr id="39964" name="Rectangle 36"/>
          <p:cNvSpPr>
            <a:spLocks noChangeArrowheads="1"/>
          </p:cNvSpPr>
          <p:nvPr/>
        </p:nvSpPr>
        <p:spPr bwMode="auto">
          <a:xfrm>
            <a:off x="419100" y="153035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Wingdings" pitchFamily="-109" charset="2"/>
              </a:rPr>
              <a:t></a:t>
            </a:r>
          </a:p>
        </p:txBody>
      </p:sp>
      <p:sp>
        <p:nvSpPr>
          <p:cNvPr id="39965" name="Rectangle 37"/>
          <p:cNvSpPr>
            <a:spLocks noChangeArrowheads="1"/>
          </p:cNvSpPr>
          <p:nvPr/>
        </p:nvSpPr>
        <p:spPr bwMode="auto">
          <a:xfrm>
            <a:off x="860425" y="1822450"/>
            <a:ext cx="130175" cy="130175"/>
          </a:xfrm>
          <a:prstGeom prst="rect">
            <a:avLst/>
          </a:prstGeom>
          <a:solidFill>
            <a:srgbClr val="0000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66" name="Rectangle 38"/>
          <p:cNvSpPr>
            <a:spLocks noChangeArrowheads="1"/>
          </p:cNvSpPr>
          <p:nvPr/>
        </p:nvSpPr>
        <p:spPr bwMode="auto">
          <a:xfrm>
            <a:off x="838200" y="1844675"/>
            <a:ext cx="130175" cy="1301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67" name="Rectangle 39"/>
          <p:cNvSpPr>
            <a:spLocks noChangeArrowheads="1"/>
          </p:cNvSpPr>
          <p:nvPr/>
        </p:nvSpPr>
        <p:spPr bwMode="auto">
          <a:xfrm>
            <a:off x="860425" y="3486150"/>
            <a:ext cx="130175" cy="130175"/>
          </a:xfrm>
          <a:prstGeom prst="rect">
            <a:avLst/>
          </a:prstGeom>
          <a:solidFill>
            <a:srgbClr val="0000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68" name="Rectangle 40"/>
          <p:cNvSpPr>
            <a:spLocks noChangeArrowheads="1"/>
          </p:cNvSpPr>
          <p:nvPr/>
        </p:nvSpPr>
        <p:spPr bwMode="auto">
          <a:xfrm>
            <a:off x="838200" y="3508375"/>
            <a:ext cx="130175" cy="1301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9969" name="Rectangle 41"/>
          <p:cNvSpPr>
            <a:spLocks noChangeArrowheads="1"/>
          </p:cNvSpPr>
          <p:nvPr/>
        </p:nvSpPr>
        <p:spPr bwMode="auto">
          <a:xfrm>
            <a:off x="860425" y="3740150"/>
            <a:ext cx="130175" cy="130175"/>
          </a:xfrm>
          <a:prstGeom prst="rect">
            <a:avLst/>
          </a:prstGeom>
          <a:solidFill>
            <a:srgbClr val="0000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70" name="Rectangle 42"/>
          <p:cNvSpPr>
            <a:spLocks noChangeArrowheads="1"/>
          </p:cNvSpPr>
          <p:nvPr/>
        </p:nvSpPr>
        <p:spPr bwMode="auto">
          <a:xfrm>
            <a:off x="838200" y="3762375"/>
            <a:ext cx="130175" cy="1301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71" name="Rectangle 43"/>
          <p:cNvSpPr>
            <a:spLocks noChangeArrowheads="1"/>
          </p:cNvSpPr>
          <p:nvPr/>
        </p:nvSpPr>
        <p:spPr bwMode="auto">
          <a:xfrm>
            <a:off x="419100" y="3470275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Wingdings" pitchFamily="-109" charset="2"/>
              </a:rPr>
              <a:t></a:t>
            </a:r>
          </a:p>
        </p:txBody>
      </p:sp>
      <p:sp>
        <p:nvSpPr>
          <p:cNvPr id="39972" name="Rectangle 44"/>
          <p:cNvSpPr>
            <a:spLocks noChangeArrowheads="1"/>
          </p:cNvSpPr>
          <p:nvPr/>
        </p:nvSpPr>
        <p:spPr bwMode="auto">
          <a:xfrm>
            <a:off x="3144838" y="2178050"/>
            <a:ext cx="152400" cy="3213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9973" name="Rectangle 45"/>
          <p:cNvSpPr>
            <a:spLocks noChangeArrowheads="1"/>
          </p:cNvSpPr>
          <p:nvPr/>
        </p:nvSpPr>
        <p:spPr bwMode="auto">
          <a:xfrm>
            <a:off x="5934075" y="2076450"/>
            <a:ext cx="152400" cy="3213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74" name="Line 46"/>
          <p:cNvSpPr>
            <a:spLocks noChangeShapeType="1"/>
          </p:cNvSpPr>
          <p:nvPr/>
        </p:nvSpPr>
        <p:spPr bwMode="auto">
          <a:xfrm>
            <a:off x="584200" y="5899150"/>
            <a:ext cx="8039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9975" name="Picture 47"/>
          <p:cNvPicPr>
            <a:picLocks noChangeAspect="1"/>
          </p:cNvPicPr>
          <p:nvPr/>
        </p:nvPicPr>
        <p:blipFill>
          <a:blip r:embed="rId3"/>
          <a:srcRect l="1764" t="16031"/>
          <a:stretch>
            <a:fillRect/>
          </a:stretch>
        </p:blipFill>
        <p:spPr bwMode="auto">
          <a:xfrm>
            <a:off x="7904163" y="6289675"/>
            <a:ext cx="1214437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TextBox 48"/>
          <p:cNvSpPr txBox="1"/>
          <p:nvPr/>
        </p:nvSpPr>
        <p:spPr>
          <a:xfrm>
            <a:off x="2590800" y="4699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Phenomenon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3220244" y="1912411"/>
            <a:ext cx="2789237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Phenomena (singular)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Occurs in the natural world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Occurrence or 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Interests scientists-want to explain or describe</a:t>
            </a:r>
          </a:p>
          <a:p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874713" y="1155700"/>
            <a:ext cx="7433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Observable event of scientific interest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57213" y="3891229"/>
            <a:ext cx="26193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Events that can’t be explained through the practice of science</a:t>
            </a:r>
            <a:endParaRPr lang="en-US" sz="2000" dirty="0"/>
          </a:p>
        </p:txBody>
      </p:sp>
      <p:sp>
        <p:nvSpPr>
          <p:cNvPr id="53" name="TextBox 52"/>
          <p:cNvSpPr txBox="1"/>
          <p:nvPr/>
        </p:nvSpPr>
        <p:spPr>
          <a:xfrm>
            <a:off x="478213" y="1984911"/>
            <a:ext cx="25987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natural event that you want to describe or explain through the practice of science</a:t>
            </a:r>
            <a:endParaRPr lang="en-US" sz="2000" dirty="0"/>
          </a:p>
        </p:txBody>
      </p:sp>
      <p:sp>
        <p:nvSpPr>
          <p:cNvPr id="54" name="TextBox 53"/>
          <p:cNvSpPr txBox="1"/>
          <p:nvPr/>
        </p:nvSpPr>
        <p:spPr>
          <a:xfrm>
            <a:off x="6276181" y="1923534"/>
            <a:ext cx="26384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My friend is a phenomenal musician.  </a:t>
            </a:r>
            <a:endParaRPr lang="en-US" sz="2000" dirty="0"/>
          </a:p>
        </p:txBody>
      </p:sp>
      <p:sp>
        <p:nvSpPr>
          <p:cNvPr id="55" name="TextBox 54"/>
          <p:cNvSpPr txBox="1"/>
          <p:nvPr/>
        </p:nvSpPr>
        <p:spPr>
          <a:xfrm>
            <a:off x="669925" y="5553612"/>
            <a:ext cx="795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Scientists are interested in explaining and/or describing phenomena. </a:t>
            </a:r>
            <a:endParaRPr lang="en-US" dirty="0"/>
          </a:p>
        </p:txBody>
      </p:sp>
      <p:sp>
        <p:nvSpPr>
          <p:cNvPr id="3" name="Multiply 2"/>
          <p:cNvSpPr/>
          <p:nvPr/>
        </p:nvSpPr>
        <p:spPr>
          <a:xfrm>
            <a:off x="669925" y="1546782"/>
            <a:ext cx="358775" cy="202644"/>
          </a:xfrm>
          <a:prstGeom prst="mathMultipl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Multiply 56"/>
          <p:cNvSpPr/>
          <p:nvPr/>
        </p:nvSpPr>
        <p:spPr>
          <a:xfrm>
            <a:off x="720725" y="3489604"/>
            <a:ext cx="358775" cy="202644"/>
          </a:xfrm>
          <a:prstGeom prst="mathMultipl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02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1907</TotalTime>
  <Words>579</Words>
  <Application>Microsoft Office PowerPoint</Application>
  <PresentationFormat>On-screen Show (4:3)</PresentationFormat>
  <Paragraphs>131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ＭＳ Ｐゴシック</vt:lpstr>
      <vt:lpstr>Arial</vt:lpstr>
      <vt:lpstr>Calibri</vt:lpstr>
      <vt:lpstr>Times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Victoria McCollum</dc:creator>
  <cp:lastModifiedBy>Creneti Janice</cp:lastModifiedBy>
  <cp:revision>22</cp:revision>
  <dcterms:created xsi:type="dcterms:W3CDTF">2013-07-22T15:07:06Z</dcterms:created>
  <dcterms:modified xsi:type="dcterms:W3CDTF">2017-04-13T22:02:35Z</dcterms:modified>
</cp:coreProperties>
</file>