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0"/>
  </p:notesMasterIdLst>
  <p:sldIdLst>
    <p:sldId id="269" r:id="rId2"/>
    <p:sldId id="305" r:id="rId3"/>
    <p:sldId id="301" r:id="rId4"/>
    <p:sldId id="257" r:id="rId5"/>
    <p:sldId id="285" r:id="rId6"/>
    <p:sldId id="287" r:id="rId7"/>
    <p:sldId id="276" r:id="rId8"/>
    <p:sldId id="286" r:id="rId9"/>
    <p:sldId id="281" r:id="rId10"/>
    <p:sldId id="284" r:id="rId11"/>
    <p:sldId id="293" r:id="rId12"/>
    <p:sldId id="297" r:id="rId13"/>
    <p:sldId id="298" r:id="rId14"/>
    <p:sldId id="288" r:id="rId15"/>
    <p:sldId id="268" r:id="rId16"/>
    <p:sldId id="272" r:id="rId17"/>
    <p:sldId id="294" r:id="rId18"/>
    <p:sldId id="295" r:id="rId19"/>
    <p:sldId id="296" r:id="rId20"/>
    <p:sldId id="300" r:id="rId21"/>
    <p:sldId id="299" r:id="rId22"/>
    <p:sldId id="291" r:id="rId23"/>
    <p:sldId id="302" r:id="rId24"/>
    <p:sldId id="303" r:id="rId25"/>
    <p:sldId id="304" r:id="rId26"/>
    <p:sldId id="267" r:id="rId27"/>
    <p:sldId id="685" r:id="rId28"/>
    <p:sldId id="307"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D4F2F3"/>
    <a:srgbClr val="A4DFF3"/>
    <a:srgbClr val="EEF4FB"/>
    <a:srgbClr val="E4FFDA"/>
    <a:srgbClr val="CEFFC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57"/>
    <p:restoredTop sz="82993"/>
  </p:normalViewPr>
  <p:slideViewPr>
    <p:cSldViewPr snapToGrid="0" snapToObjects="1">
      <p:cViewPr varScale="1">
        <p:scale>
          <a:sx n="105" d="100"/>
          <a:sy n="105" d="100"/>
        </p:scale>
        <p:origin x="2728"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568F27-B9A8-D14F-8B28-BDE5C9C0F05E}" type="datetimeFigureOut">
              <a:rPr lang="en-US" smtClean="0"/>
              <a:t>10/5/21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5EB98F-1850-5847-885A-3528753F92B5}" type="slidenum">
              <a:rPr lang="en-US" smtClean="0"/>
              <a:t>‹#›</a:t>
            </a:fld>
            <a:endParaRPr lang="en-US"/>
          </a:p>
        </p:txBody>
      </p:sp>
    </p:spTree>
    <p:extLst>
      <p:ext uri="{BB962C8B-B14F-4D97-AF65-F5344CB8AC3E}">
        <p14:creationId xmlns:p14="http://schemas.microsoft.com/office/powerpoint/2010/main" val="104525994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routine that teachers can use to help students engage in Higher Order Reasoning.</a:t>
            </a:r>
          </a:p>
          <a:p>
            <a:r>
              <a:rPr lang="en-US" dirty="0"/>
              <a:t>Where is higher order reasoning showing up in your standards or courses?</a:t>
            </a:r>
          </a:p>
          <a:p>
            <a:r>
              <a:rPr lang="en-US" dirty="0"/>
              <a:t>What are challenges of students engaging in HOR?</a:t>
            </a:r>
          </a:p>
          <a:p>
            <a:r>
              <a:rPr lang="en-US" dirty="0"/>
              <a:t>What tools or methods have you been using to engage students in HOR?</a:t>
            </a:r>
          </a:p>
          <a:p>
            <a:r>
              <a:rPr lang="en-US" dirty="0"/>
              <a:t>Are these a regular part of your instruction? If so, how are they working? If not, you might try seeing how this squares with your teaching.</a:t>
            </a:r>
          </a:p>
        </p:txBody>
      </p:sp>
      <p:sp>
        <p:nvSpPr>
          <p:cNvPr id="4" name="Slide Number Placeholder 3"/>
          <p:cNvSpPr>
            <a:spLocks noGrp="1"/>
          </p:cNvSpPr>
          <p:nvPr>
            <p:ph type="sldNum" sz="quarter" idx="10"/>
          </p:nvPr>
        </p:nvSpPr>
        <p:spPr/>
        <p:txBody>
          <a:bodyPr/>
          <a:lstStyle/>
          <a:p>
            <a:fld id="{325EB98F-1850-5847-885A-3528753F92B5}" type="slidenum">
              <a:rPr lang="en-US" smtClean="0"/>
              <a:t>1</a:t>
            </a:fld>
            <a:endParaRPr lang="en-US"/>
          </a:p>
        </p:txBody>
      </p:sp>
    </p:spTree>
    <p:extLst>
      <p:ext uri="{BB962C8B-B14F-4D97-AF65-F5344CB8AC3E}">
        <p14:creationId xmlns:p14="http://schemas.microsoft.com/office/powerpoint/2010/main" val="15294662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6">
            <a:extLst>
              <a:ext uri="{FF2B5EF4-FFF2-40B4-BE49-F238E27FC236}">
                <a16:creationId xmlns:a16="http://schemas.microsoft.com/office/drawing/2014/main" id="{C6A3258A-0C8E-9B4F-A68A-704EBB99DE56}"/>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800">
                <a:solidFill>
                  <a:schemeClr val="tx1"/>
                </a:solidFill>
                <a:latin typeface="Comic Sans MS" panose="030F0902030302020204" pitchFamily="66" charset="0"/>
                <a:ea typeface="ＭＳ Ｐゴシック" panose="020B0600070205080204" pitchFamily="34" charset="-128"/>
              </a:defRPr>
            </a:lvl1pPr>
            <a:lvl2pPr marL="742950" indent="-285750">
              <a:defRPr sz="800">
                <a:solidFill>
                  <a:schemeClr val="tx1"/>
                </a:solidFill>
                <a:latin typeface="Comic Sans MS" panose="030F0902030302020204" pitchFamily="66" charset="0"/>
                <a:ea typeface="ＭＳ Ｐゴシック" panose="020B0600070205080204" pitchFamily="34" charset="-128"/>
              </a:defRPr>
            </a:lvl2pPr>
            <a:lvl3pPr marL="1143000" indent="-228600">
              <a:defRPr sz="800">
                <a:solidFill>
                  <a:schemeClr val="tx1"/>
                </a:solidFill>
                <a:latin typeface="Comic Sans MS" panose="030F0902030302020204" pitchFamily="66" charset="0"/>
                <a:ea typeface="ＭＳ Ｐゴシック" panose="020B0600070205080204" pitchFamily="34" charset="-128"/>
              </a:defRPr>
            </a:lvl3pPr>
            <a:lvl4pPr marL="1600200" indent="-228600">
              <a:defRPr sz="800">
                <a:solidFill>
                  <a:schemeClr val="tx1"/>
                </a:solidFill>
                <a:latin typeface="Comic Sans MS" panose="030F0902030302020204" pitchFamily="66" charset="0"/>
                <a:ea typeface="ＭＳ Ｐゴシック" panose="020B0600070205080204" pitchFamily="34" charset="-128"/>
              </a:defRPr>
            </a:lvl4pPr>
            <a:lvl5pPr marL="2057400" indent="-228600">
              <a:defRPr sz="800">
                <a:solidFill>
                  <a:schemeClr val="tx1"/>
                </a:solidFill>
                <a:latin typeface="Comic Sans MS" panose="030F09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800">
                <a:solidFill>
                  <a:schemeClr val="tx1"/>
                </a:solidFill>
                <a:latin typeface="Comic Sans MS" panose="030F09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800">
                <a:solidFill>
                  <a:schemeClr val="tx1"/>
                </a:solidFill>
                <a:latin typeface="Comic Sans MS" panose="030F09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800">
                <a:solidFill>
                  <a:schemeClr val="tx1"/>
                </a:solidFill>
                <a:latin typeface="Comic Sans MS" panose="030F09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800">
                <a:solidFill>
                  <a:schemeClr val="tx1"/>
                </a:solidFill>
                <a:latin typeface="Comic Sans MS" panose="030F0902030302020204" pitchFamily="66" charset="0"/>
                <a:ea typeface="ＭＳ Ｐゴシック" panose="020B0600070205080204" pitchFamily="34" charset="-128"/>
              </a:defRPr>
            </a:lvl9pPr>
          </a:lstStyle>
          <a:p>
            <a:r>
              <a:rPr lang="en-US" altLang="en-US" sz="1200">
                <a:latin typeface="Times" pitchFamily="2" charset="0"/>
              </a:rPr>
              <a:t>University of Kansas Center for Research on Learning  2002</a:t>
            </a:r>
          </a:p>
        </p:txBody>
      </p:sp>
      <p:sp>
        <p:nvSpPr>
          <p:cNvPr id="32770" name="Rectangle 7">
            <a:extLst>
              <a:ext uri="{FF2B5EF4-FFF2-40B4-BE49-F238E27FC236}">
                <a16:creationId xmlns:a16="http://schemas.microsoft.com/office/drawing/2014/main" id="{82798CE4-D865-3444-9C2F-F01C090DDB01}"/>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800">
                <a:solidFill>
                  <a:schemeClr val="tx1"/>
                </a:solidFill>
                <a:latin typeface="Comic Sans MS" panose="030F0902030302020204" pitchFamily="66" charset="0"/>
                <a:ea typeface="ＭＳ Ｐゴシック" panose="020B0600070205080204" pitchFamily="34" charset="-128"/>
              </a:defRPr>
            </a:lvl1pPr>
            <a:lvl2pPr marL="742950" indent="-285750">
              <a:defRPr sz="800">
                <a:solidFill>
                  <a:schemeClr val="tx1"/>
                </a:solidFill>
                <a:latin typeface="Comic Sans MS" panose="030F0902030302020204" pitchFamily="66" charset="0"/>
                <a:ea typeface="ＭＳ Ｐゴシック" panose="020B0600070205080204" pitchFamily="34" charset="-128"/>
              </a:defRPr>
            </a:lvl2pPr>
            <a:lvl3pPr marL="1143000" indent="-228600">
              <a:defRPr sz="800">
                <a:solidFill>
                  <a:schemeClr val="tx1"/>
                </a:solidFill>
                <a:latin typeface="Comic Sans MS" panose="030F0902030302020204" pitchFamily="66" charset="0"/>
                <a:ea typeface="ＭＳ Ｐゴシック" panose="020B0600070205080204" pitchFamily="34" charset="-128"/>
              </a:defRPr>
            </a:lvl3pPr>
            <a:lvl4pPr marL="1600200" indent="-228600">
              <a:defRPr sz="800">
                <a:solidFill>
                  <a:schemeClr val="tx1"/>
                </a:solidFill>
                <a:latin typeface="Comic Sans MS" panose="030F0902030302020204" pitchFamily="66" charset="0"/>
                <a:ea typeface="ＭＳ Ｐゴシック" panose="020B0600070205080204" pitchFamily="34" charset="-128"/>
              </a:defRPr>
            </a:lvl4pPr>
            <a:lvl5pPr marL="2057400" indent="-228600">
              <a:defRPr sz="800">
                <a:solidFill>
                  <a:schemeClr val="tx1"/>
                </a:solidFill>
                <a:latin typeface="Comic Sans MS" panose="030F09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800">
                <a:solidFill>
                  <a:schemeClr val="tx1"/>
                </a:solidFill>
                <a:latin typeface="Comic Sans MS" panose="030F09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800">
                <a:solidFill>
                  <a:schemeClr val="tx1"/>
                </a:solidFill>
                <a:latin typeface="Comic Sans MS" panose="030F09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800">
                <a:solidFill>
                  <a:schemeClr val="tx1"/>
                </a:solidFill>
                <a:latin typeface="Comic Sans MS" panose="030F09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800">
                <a:solidFill>
                  <a:schemeClr val="tx1"/>
                </a:solidFill>
                <a:latin typeface="Comic Sans MS" panose="030F0902030302020204" pitchFamily="66" charset="0"/>
                <a:ea typeface="ＭＳ Ｐゴシック" panose="020B0600070205080204" pitchFamily="34" charset="-128"/>
              </a:defRPr>
            </a:lvl9pPr>
          </a:lstStyle>
          <a:p>
            <a:r>
              <a:rPr lang="en-US" altLang="en-US" sz="1200">
                <a:latin typeface="Times" pitchFamily="2" charset="0"/>
              </a:rPr>
              <a:t>UO Overhead  </a:t>
            </a:r>
            <a:fld id="{AD4C0003-1C25-7442-A34D-9E1C03EAF7C8}" type="slidenum">
              <a:rPr lang="en-US" altLang="en-US" sz="1200" smtClean="0">
                <a:latin typeface="Times" pitchFamily="2" charset="0"/>
              </a:rPr>
              <a:pPr/>
              <a:t>27</a:t>
            </a:fld>
            <a:endParaRPr lang="en-US" altLang="en-US" sz="1200">
              <a:latin typeface="Times" pitchFamily="2" charset="0"/>
            </a:endParaRPr>
          </a:p>
        </p:txBody>
      </p:sp>
      <p:sp>
        <p:nvSpPr>
          <p:cNvPr id="32771" name="Rectangle 2">
            <a:extLst>
              <a:ext uri="{FF2B5EF4-FFF2-40B4-BE49-F238E27FC236}">
                <a16:creationId xmlns:a16="http://schemas.microsoft.com/office/drawing/2014/main" id="{E4B797FA-218B-7A49-ACE9-53F9EE8F42D1}"/>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895906A2-0A67-F248-BC83-A7E05BE28B1B}"/>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Lead discussion about Higher Order Reasoning and Thinking skills. </a:t>
            </a:r>
          </a:p>
        </p:txBody>
      </p:sp>
      <p:sp>
        <p:nvSpPr>
          <p:cNvPr id="4" name="Slide Number Placeholder 3"/>
          <p:cNvSpPr>
            <a:spLocks noGrp="1"/>
          </p:cNvSpPr>
          <p:nvPr>
            <p:ph type="sldNum" sz="quarter" idx="10"/>
          </p:nvPr>
        </p:nvSpPr>
        <p:spPr/>
        <p:txBody>
          <a:bodyPr/>
          <a:lstStyle/>
          <a:p>
            <a:fld id="{325EB98F-1850-5847-885A-3528753F92B5}" type="slidenum">
              <a:rPr lang="en-US" smtClean="0"/>
              <a:t>2</a:t>
            </a:fld>
            <a:endParaRPr lang="en-US"/>
          </a:p>
        </p:txBody>
      </p:sp>
    </p:spTree>
    <p:extLst>
      <p:ext uri="{BB962C8B-B14F-4D97-AF65-F5344CB8AC3E}">
        <p14:creationId xmlns:p14="http://schemas.microsoft.com/office/powerpoint/2010/main" val="3740004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take a look at the organization of Teaching Cause and Effect</a:t>
            </a:r>
          </a:p>
        </p:txBody>
      </p:sp>
      <p:sp>
        <p:nvSpPr>
          <p:cNvPr id="4" name="Slide Number Placeholder 3"/>
          <p:cNvSpPr>
            <a:spLocks noGrp="1"/>
          </p:cNvSpPr>
          <p:nvPr>
            <p:ph type="sldNum" sz="quarter" idx="10"/>
          </p:nvPr>
        </p:nvSpPr>
        <p:spPr/>
        <p:txBody>
          <a:bodyPr/>
          <a:lstStyle/>
          <a:p>
            <a:fld id="{325EB98F-1850-5847-885A-3528753F92B5}" type="slidenum">
              <a:rPr lang="en-US" smtClean="0"/>
              <a:t>3</a:t>
            </a:fld>
            <a:endParaRPr lang="en-US"/>
          </a:p>
        </p:txBody>
      </p:sp>
    </p:spTree>
    <p:extLst>
      <p:ext uri="{BB962C8B-B14F-4D97-AF65-F5344CB8AC3E}">
        <p14:creationId xmlns:p14="http://schemas.microsoft.com/office/powerpoint/2010/main" val="3984179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Example Guide will be used throughout our discussion, so have a copy handy - physically </a:t>
            </a:r>
            <a:r>
              <a:rPr lang="en-US"/>
              <a:t>or electronically.</a:t>
            </a:r>
          </a:p>
        </p:txBody>
      </p:sp>
      <p:sp>
        <p:nvSpPr>
          <p:cNvPr id="4" name="Slide Number Placeholder 3"/>
          <p:cNvSpPr>
            <a:spLocks noGrp="1"/>
          </p:cNvSpPr>
          <p:nvPr>
            <p:ph type="sldNum" sz="quarter" idx="10"/>
          </p:nvPr>
        </p:nvSpPr>
        <p:spPr/>
        <p:txBody>
          <a:bodyPr/>
          <a:lstStyle/>
          <a:p>
            <a:fld id="{325EB98F-1850-5847-885A-3528753F92B5}" type="slidenum">
              <a:rPr lang="en-US" smtClean="0"/>
              <a:t>4</a:t>
            </a:fld>
            <a:endParaRPr lang="en-US"/>
          </a:p>
        </p:txBody>
      </p:sp>
    </p:spTree>
    <p:extLst>
      <p:ext uri="{BB962C8B-B14F-4D97-AF65-F5344CB8AC3E}">
        <p14:creationId xmlns:p14="http://schemas.microsoft.com/office/powerpoint/2010/main" val="1668837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3</a:t>
            </a:r>
            <a:r>
              <a:rPr lang="en-US" baseline="30000" dirty="0"/>
              <a:t>rd</a:t>
            </a:r>
            <a:r>
              <a:rPr lang="en-US" dirty="0"/>
              <a:t> grade standards </a:t>
            </a:r>
          </a:p>
        </p:txBody>
      </p:sp>
      <p:sp>
        <p:nvSpPr>
          <p:cNvPr id="4" name="Slide Number Placeholder 3"/>
          <p:cNvSpPr>
            <a:spLocks noGrp="1"/>
          </p:cNvSpPr>
          <p:nvPr>
            <p:ph type="sldNum" sz="quarter" idx="10"/>
          </p:nvPr>
        </p:nvSpPr>
        <p:spPr/>
        <p:txBody>
          <a:bodyPr/>
          <a:lstStyle/>
          <a:p>
            <a:fld id="{325EB98F-1850-5847-885A-3528753F92B5}" type="slidenum">
              <a:rPr lang="en-US" smtClean="0"/>
              <a:t>8</a:t>
            </a:fld>
            <a:endParaRPr lang="en-US"/>
          </a:p>
        </p:txBody>
      </p:sp>
    </p:spTree>
    <p:extLst>
      <p:ext uri="{BB962C8B-B14F-4D97-AF65-F5344CB8AC3E}">
        <p14:creationId xmlns:p14="http://schemas.microsoft.com/office/powerpoint/2010/main" val="8150274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Strategy is built in to guide teachers through this and so that teachers can teach students how to use it independently.</a:t>
            </a:r>
          </a:p>
          <a:p>
            <a:endParaRPr lang="en-US" dirty="0"/>
          </a:p>
        </p:txBody>
      </p:sp>
      <p:sp>
        <p:nvSpPr>
          <p:cNvPr id="4" name="Slide Number Placeholder 3"/>
          <p:cNvSpPr>
            <a:spLocks noGrp="1"/>
          </p:cNvSpPr>
          <p:nvPr>
            <p:ph type="sldNum" sz="quarter" idx="10"/>
          </p:nvPr>
        </p:nvSpPr>
        <p:spPr/>
        <p:txBody>
          <a:bodyPr/>
          <a:lstStyle/>
          <a:p>
            <a:fld id="{325EB98F-1850-5847-885A-3528753F92B5}" type="slidenum">
              <a:rPr lang="en-US" smtClean="0"/>
              <a:t>22</a:t>
            </a:fld>
            <a:endParaRPr lang="en-US"/>
          </a:p>
        </p:txBody>
      </p:sp>
    </p:spTree>
    <p:extLst>
      <p:ext uri="{BB962C8B-B14F-4D97-AF65-F5344CB8AC3E}">
        <p14:creationId xmlns:p14="http://schemas.microsoft.com/office/powerpoint/2010/main" val="1995836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Teachers should not hand these out to students to complete or hand out a completed devices for students to study.  We recommend that the teacher guides students through the process a couple of times before turning it over to group practice. When possible, inform students about the underlying strategy and gradually release it to them.</a:t>
            </a:r>
          </a:p>
        </p:txBody>
      </p:sp>
      <p:sp>
        <p:nvSpPr>
          <p:cNvPr id="4" name="Slide Number Placeholder 3"/>
          <p:cNvSpPr>
            <a:spLocks noGrp="1"/>
          </p:cNvSpPr>
          <p:nvPr>
            <p:ph type="sldNum" sz="quarter" idx="10"/>
          </p:nvPr>
        </p:nvSpPr>
        <p:spPr/>
        <p:txBody>
          <a:bodyPr/>
          <a:lstStyle/>
          <a:p>
            <a:fld id="{325EB98F-1850-5847-885A-3528753F92B5}" type="slidenum">
              <a:rPr lang="en-US" smtClean="0"/>
              <a:t>24</a:t>
            </a:fld>
            <a:endParaRPr lang="en-US"/>
          </a:p>
        </p:txBody>
      </p:sp>
    </p:spTree>
    <p:extLst>
      <p:ext uri="{BB962C8B-B14F-4D97-AF65-F5344CB8AC3E}">
        <p14:creationId xmlns:p14="http://schemas.microsoft.com/office/powerpoint/2010/main" val="36546896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5EB98F-1850-5847-885A-3528753F92B5}" type="slidenum">
              <a:rPr lang="en-US" smtClean="0"/>
              <a:t>25</a:t>
            </a:fld>
            <a:endParaRPr lang="en-US"/>
          </a:p>
        </p:txBody>
      </p:sp>
    </p:spTree>
    <p:extLst>
      <p:ext uri="{BB962C8B-B14F-4D97-AF65-F5344CB8AC3E}">
        <p14:creationId xmlns:p14="http://schemas.microsoft.com/office/powerpoint/2010/main" val="25059254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5EB98F-1850-5847-885A-3528753F92B5}" type="slidenum">
              <a:rPr lang="en-US" smtClean="0"/>
              <a:t>26</a:t>
            </a:fld>
            <a:endParaRPr lang="en-US"/>
          </a:p>
        </p:txBody>
      </p:sp>
    </p:spTree>
    <p:extLst>
      <p:ext uri="{BB962C8B-B14F-4D97-AF65-F5344CB8AC3E}">
        <p14:creationId xmlns:p14="http://schemas.microsoft.com/office/powerpoint/2010/main" val="9442549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3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75" y="-9525"/>
            <a:ext cx="9196388" cy="668338"/>
          </a:xfrm>
          <a:prstGeom prst="rect">
            <a:avLst/>
          </a:prstGeom>
          <a:noFill/>
          <a:ln>
            <a:noFill/>
          </a:ln>
          <a:effectLst/>
          <a:extLst>
            <a:ext uri="{909E8E84-426E-40dd-AFC4-6F175D3DCCD1}">
              <a14:hiddenFill xmlns="" xmlns:a14="http://schemas.microsoft.com/office/drawing/2010/main">
                <a:solidFill>
                  <a:schemeClr val="tx2"/>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5" name="Line 37"/>
          <p:cNvSpPr>
            <a:spLocks noChangeShapeType="1"/>
          </p:cNvSpPr>
          <p:nvPr/>
        </p:nvSpPr>
        <p:spPr bwMode="auto">
          <a:xfrm>
            <a:off x="3200400" y="762000"/>
            <a:ext cx="0" cy="2133600"/>
          </a:xfrm>
          <a:prstGeom prst="line">
            <a:avLst/>
          </a:prstGeom>
          <a:noFill/>
          <a:ln w="12700">
            <a:solidFill>
              <a:schemeClr val="tx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p>
        </p:txBody>
      </p:sp>
      <p:pic>
        <p:nvPicPr>
          <p:cNvPr id="6" name="Picture 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 y="5384800"/>
            <a:ext cx="9182100" cy="1493838"/>
          </a:xfrm>
          <a:prstGeom prst="rect">
            <a:avLst/>
          </a:prstGeom>
          <a:noFill/>
          <a:ln>
            <a:noFill/>
          </a:ln>
          <a:effectLst/>
          <a:extLst>
            <a:ext uri="{909E8E84-426E-40dd-AFC4-6F175D3DCCD1}">
              <a14:hiddenFill xmlns="" xmlns:a14="http://schemas.microsoft.com/office/drawing/2010/main">
                <a:solidFill>
                  <a:schemeClr val="tx2"/>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pic>
        <p:nvPicPr>
          <p:cNvPr id="7" name="Picture 43" descr="sim_2color_si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990600"/>
            <a:ext cx="2667000" cy="1524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3429000" y="1046163"/>
            <a:ext cx="5410200" cy="1600200"/>
          </a:xfrm>
        </p:spPr>
        <p:txBody>
          <a:bodyPr/>
          <a:lstStyle>
            <a:lvl1pPr algn="l">
              <a:defRPr sz="3200" b="1"/>
            </a:lvl1pPr>
          </a:lstStyle>
          <a:p>
            <a:pPr lvl="0"/>
            <a:r>
              <a:rPr lang="en-US" noProof="0"/>
              <a:t>Click to edit Master title style</a:t>
            </a:r>
          </a:p>
        </p:txBody>
      </p:sp>
      <p:sp>
        <p:nvSpPr>
          <p:cNvPr id="3075" name="Rectangle 3"/>
          <p:cNvSpPr>
            <a:spLocks noGrp="1" noChangeArrowheads="1"/>
          </p:cNvSpPr>
          <p:nvPr>
            <p:ph type="subTitle" idx="1"/>
          </p:nvPr>
        </p:nvSpPr>
        <p:spPr>
          <a:xfrm>
            <a:off x="3429000" y="3124200"/>
            <a:ext cx="5105400" cy="2895600"/>
          </a:xfrm>
        </p:spPr>
        <p:txBody>
          <a:bodyPr/>
          <a:lstStyle>
            <a:lvl1pPr marL="0" indent="0">
              <a:buFontTx/>
              <a:buNone/>
              <a:defRPr sz="2000"/>
            </a:lvl1pPr>
          </a:lstStyle>
          <a:p>
            <a:pPr lvl="0"/>
            <a:r>
              <a:rPr lang="en-US" noProof="0"/>
              <a:t>Click to edit Master subtitle style</a:t>
            </a:r>
          </a:p>
        </p:txBody>
      </p:sp>
      <p:sp>
        <p:nvSpPr>
          <p:cNvPr id="8" name="Rectangle 4"/>
          <p:cNvSpPr>
            <a:spLocks noGrp="1" noChangeArrowheads="1"/>
          </p:cNvSpPr>
          <p:nvPr>
            <p:ph type="dt" sz="half" idx="10"/>
          </p:nvPr>
        </p:nvSpPr>
        <p:spPr/>
        <p:txBody>
          <a:bodyPr/>
          <a:lstStyle>
            <a:lvl1pPr>
              <a:defRPr smtClean="0"/>
            </a:lvl1pPr>
          </a:lstStyle>
          <a:p>
            <a:r>
              <a:rPr lang="en-US"/>
              <a:t>2019</a:t>
            </a:r>
          </a:p>
        </p:txBody>
      </p:sp>
      <p:sp>
        <p:nvSpPr>
          <p:cNvPr id="9" name="Rectangle 5"/>
          <p:cNvSpPr>
            <a:spLocks noGrp="1" noChangeArrowheads="1"/>
          </p:cNvSpPr>
          <p:nvPr>
            <p:ph type="ftr" sz="quarter" idx="11"/>
          </p:nvPr>
        </p:nvSpPr>
        <p:spPr/>
        <p:txBody>
          <a:bodyPr/>
          <a:lstStyle>
            <a:lvl1pPr>
              <a:defRPr smtClean="0"/>
            </a:lvl1pPr>
          </a:lstStyle>
          <a:p>
            <a:endParaRPr lang="en-US"/>
          </a:p>
        </p:txBody>
      </p:sp>
      <p:sp>
        <p:nvSpPr>
          <p:cNvPr id="10" name="Rectangle 6"/>
          <p:cNvSpPr>
            <a:spLocks noGrp="1" noChangeArrowheads="1"/>
          </p:cNvSpPr>
          <p:nvPr>
            <p:ph type="sldNum" sz="quarter" idx="12"/>
          </p:nvPr>
        </p:nvSpPr>
        <p:spPr/>
        <p:txBody>
          <a:bodyPr/>
          <a:lstStyle>
            <a:lvl1pPr>
              <a:defRPr smtClean="0"/>
            </a:lvl1pPr>
          </a:lstStyle>
          <a:p>
            <a:fld id="{2E14931F-7627-0C47-AC57-5641DC446B6A}" type="slidenum">
              <a:rPr lang="en-US" smtClean="0"/>
              <a:t>‹#›</a:t>
            </a:fld>
            <a:endParaRPr lang="en-US"/>
          </a:p>
        </p:txBody>
      </p:sp>
    </p:spTree>
    <p:extLst>
      <p:ext uri="{BB962C8B-B14F-4D97-AF65-F5344CB8AC3E}">
        <p14:creationId xmlns:p14="http://schemas.microsoft.com/office/powerpoint/2010/main" val="3815369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r>
              <a:rPr lang="en-US"/>
              <a:t>2019</a:t>
            </a:r>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2E14931F-7627-0C47-AC57-5641DC446B6A}" type="slidenum">
              <a:rPr lang="en-US" smtClean="0"/>
              <a:t>‹#›</a:t>
            </a:fld>
            <a:endParaRPr lang="en-US"/>
          </a:p>
        </p:txBody>
      </p:sp>
    </p:spTree>
    <p:extLst>
      <p:ext uri="{BB962C8B-B14F-4D97-AF65-F5344CB8AC3E}">
        <p14:creationId xmlns:p14="http://schemas.microsoft.com/office/powerpoint/2010/main" val="2936359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r>
              <a:rPr lang="en-US"/>
              <a:t>2019</a:t>
            </a:r>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2E14931F-7627-0C47-AC57-5641DC446B6A}" type="slidenum">
              <a:rPr lang="en-US" smtClean="0"/>
              <a:t>‹#›</a:t>
            </a:fld>
            <a:endParaRPr lang="en-US"/>
          </a:p>
        </p:txBody>
      </p:sp>
    </p:spTree>
    <p:extLst>
      <p:ext uri="{BB962C8B-B14F-4D97-AF65-F5344CB8AC3E}">
        <p14:creationId xmlns:p14="http://schemas.microsoft.com/office/powerpoint/2010/main" val="1188696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r>
              <a:rPr lang="en-US"/>
              <a:t>2019</a:t>
            </a:r>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2E14931F-7627-0C47-AC57-5641DC446B6A}" type="slidenum">
              <a:rPr lang="en-US" smtClean="0"/>
              <a:t>‹#›</a:t>
            </a:fld>
            <a:endParaRPr lang="en-US"/>
          </a:p>
        </p:txBody>
      </p:sp>
    </p:spTree>
    <p:extLst>
      <p:ext uri="{BB962C8B-B14F-4D97-AF65-F5344CB8AC3E}">
        <p14:creationId xmlns:p14="http://schemas.microsoft.com/office/powerpoint/2010/main" val="1857945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a:t>2019</a:t>
            </a:r>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2E14931F-7627-0C47-AC57-5641DC446B6A}" type="slidenum">
              <a:rPr lang="en-US" smtClean="0"/>
              <a:t>‹#›</a:t>
            </a:fld>
            <a:endParaRPr lang="en-US"/>
          </a:p>
        </p:txBody>
      </p:sp>
    </p:spTree>
    <p:extLst>
      <p:ext uri="{BB962C8B-B14F-4D97-AF65-F5344CB8AC3E}">
        <p14:creationId xmlns:p14="http://schemas.microsoft.com/office/powerpoint/2010/main" val="1000675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1336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1336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r>
              <a:rPr lang="en-US"/>
              <a:t>2019</a:t>
            </a:r>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2E14931F-7627-0C47-AC57-5641DC446B6A}" type="slidenum">
              <a:rPr lang="en-US" smtClean="0"/>
              <a:t>‹#›</a:t>
            </a:fld>
            <a:endParaRPr lang="en-US"/>
          </a:p>
        </p:txBody>
      </p:sp>
    </p:spTree>
    <p:extLst>
      <p:ext uri="{BB962C8B-B14F-4D97-AF65-F5344CB8AC3E}">
        <p14:creationId xmlns:p14="http://schemas.microsoft.com/office/powerpoint/2010/main" val="4215571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r>
              <a:rPr lang="en-US"/>
              <a:t>2019</a:t>
            </a:r>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2E14931F-7627-0C47-AC57-5641DC446B6A}" type="slidenum">
              <a:rPr lang="en-US" smtClean="0"/>
              <a:t>‹#›</a:t>
            </a:fld>
            <a:endParaRPr lang="en-US"/>
          </a:p>
        </p:txBody>
      </p:sp>
    </p:spTree>
    <p:extLst>
      <p:ext uri="{BB962C8B-B14F-4D97-AF65-F5344CB8AC3E}">
        <p14:creationId xmlns:p14="http://schemas.microsoft.com/office/powerpoint/2010/main" val="9912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r>
              <a:rPr lang="en-US"/>
              <a:t>2019</a:t>
            </a:r>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2E14931F-7627-0C47-AC57-5641DC446B6A}" type="slidenum">
              <a:rPr lang="en-US" smtClean="0"/>
              <a:t>‹#›</a:t>
            </a:fld>
            <a:endParaRPr lang="en-US"/>
          </a:p>
        </p:txBody>
      </p:sp>
    </p:spTree>
    <p:extLst>
      <p:ext uri="{BB962C8B-B14F-4D97-AF65-F5344CB8AC3E}">
        <p14:creationId xmlns:p14="http://schemas.microsoft.com/office/powerpoint/2010/main" val="4016843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a:t>2019</a:t>
            </a:r>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2E14931F-7627-0C47-AC57-5641DC446B6A}" type="slidenum">
              <a:rPr lang="en-US" smtClean="0"/>
              <a:t>‹#›</a:t>
            </a:fld>
            <a:endParaRPr lang="en-US"/>
          </a:p>
        </p:txBody>
      </p:sp>
    </p:spTree>
    <p:extLst>
      <p:ext uri="{BB962C8B-B14F-4D97-AF65-F5344CB8AC3E}">
        <p14:creationId xmlns:p14="http://schemas.microsoft.com/office/powerpoint/2010/main" val="2499415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t>2019</a:t>
            </a:r>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2E14931F-7627-0C47-AC57-5641DC446B6A}" type="slidenum">
              <a:rPr lang="en-US" smtClean="0"/>
              <a:t>‹#›</a:t>
            </a:fld>
            <a:endParaRPr lang="en-US"/>
          </a:p>
        </p:txBody>
      </p:sp>
    </p:spTree>
    <p:extLst>
      <p:ext uri="{BB962C8B-B14F-4D97-AF65-F5344CB8AC3E}">
        <p14:creationId xmlns:p14="http://schemas.microsoft.com/office/powerpoint/2010/main" val="83337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t>2019</a:t>
            </a:r>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2E14931F-7627-0C47-AC57-5641DC446B6A}" type="slidenum">
              <a:rPr lang="en-US" smtClean="0"/>
              <a:t>‹#›</a:t>
            </a:fld>
            <a:endParaRPr lang="en-US"/>
          </a:p>
        </p:txBody>
      </p:sp>
    </p:spTree>
    <p:extLst>
      <p:ext uri="{BB962C8B-B14F-4D97-AF65-F5344CB8AC3E}">
        <p14:creationId xmlns:p14="http://schemas.microsoft.com/office/powerpoint/2010/main" val="3713745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2" descr="sim_2color_si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467600" y="5986463"/>
            <a:ext cx="1524000" cy="8715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304800"/>
            <a:ext cx="7772400" cy="1143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85800" y="2133600"/>
            <a:ext cx="7772400" cy="39624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1400" smtClean="0"/>
            </a:lvl1pPr>
          </a:lstStyle>
          <a:p>
            <a:r>
              <a:rPr lang="en-US"/>
              <a:t>2019</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smtClean="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smtClean="0"/>
            </a:lvl1pPr>
          </a:lstStyle>
          <a:p>
            <a:fld id="{2E14931F-7627-0C47-AC57-5641DC446B6A}" type="slidenum">
              <a:rPr lang="en-US" smtClean="0"/>
              <a:t>‹#›</a:t>
            </a:fld>
            <a:endParaRPr lang="en-US"/>
          </a:p>
        </p:txBody>
      </p:sp>
      <p:pic>
        <p:nvPicPr>
          <p:cNvPr id="1052" name="Picture 2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rot="10800000">
            <a:off x="-7938" y="6197600"/>
            <a:ext cx="9196388" cy="668338"/>
          </a:xfrm>
          <a:prstGeom prst="rect">
            <a:avLst/>
          </a:prstGeom>
          <a:noFill/>
          <a:ln>
            <a:noFill/>
          </a:ln>
          <a:effectLst/>
          <a:extLst>
            <a:ext uri="{909E8E84-426E-40dd-AFC4-6F175D3DCCD1}">
              <a14:hiddenFill xmlns="" xmlns:a14="http://schemas.microsoft.com/office/drawing/2010/main">
                <a:solidFill>
                  <a:schemeClr val="tx2"/>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1053" name="Line 29"/>
          <p:cNvSpPr>
            <a:spLocks noChangeShapeType="1"/>
          </p:cNvSpPr>
          <p:nvPr/>
        </p:nvSpPr>
        <p:spPr bwMode="auto">
          <a:xfrm>
            <a:off x="838200" y="1524000"/>
            <a:ext cx="7315200" cy="0"/>
          </a:xfrm>
          <a:prstGeom prst="line">
            <a:avLst/>
          </a:prstGeom>
          <a:noFill/>
          <a:ln w="19050">
            <a:solidFill>
              <a:schemeClr val="tx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p>
        </p:txBody>
      </p:sp>
      <p:pic>
        <p:nvPicPr>
          <p:cNvPr id="1054" name="Picture 3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rot="10800000">
            <a:off x="-30163" y="6197600"/>
            <a:ext cx="9196388" cy="668338"/>
          </a:xfrm>
          <a:prstGeom prst="rect">
            <a:avLst/>
          </a:prstGeom>
          <a:noFill/>
          <a:ln>
            <a:noFill/>
          </a:ln>
          <a:effectLst/>
          <a:extLst>
            <a:ext uri="{909E8E84-426E-40dd-AFC4-6F175D3DCCD1}">
              <a14:hiddenFill xmlns="" xmlns:a14="http://schemas.microsoft.com/office/drawing/2010/main">
                <a:solidFill>
                  <a:schemeClr val="tx2"/>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ea typeface="ＭＳ Ｐゴシック" charset="0"/>
          <a:cs typeface="ＭＳ Ｐゴシック" charset="0"/>
        </a:defRPr>
      </a:lvl2pPr>
      <a:lvl3pPr algn="ctr" rtl="0" eaLnBrk="1" fontAlgn="base" hangingPunct="1">
        <a:spcBef>
          <a:spcPct val="0"/>
        </a:spcBef>
        <a:spcAft>
          <a:spcPct val="0"/>
        </a:spcAft>
        <a:defRPr sz="4400">
          <a:solidFill>
            <a:schemeClr val="tx2"/>
          </a:solidFill>
          <a:latin typeface="Arial" charset="0"/>
          <a:ea typeface="ＭＳ Ｐゴシック" charset="0"/>
          <a:cs typeface="ＭＳ Ｐゴシック" charset="0"/>
        </a:defRPr>
      </a:lvl3pPr>
      <a:lvl4pPr algn="ctr" rtl="0" eaLnBrk="1" fontAlgn="base" hangingPunct="1">
        <a:spcBef>
          <a:spcPct val="0"/>
        </a:spcBef>
        <a:spcAft>
          <a:spcPct val="0"/>
        </a:spcAft>
        <a:defRPr sz="4400">
          <a:solidFill>
            <a:schemeClr val="tx2"/>
          </a:solidFill>
          <a:latin typeface="Arial" charset="0"/>
          <a:ea typeface="ＭＳ Ｐゴシック" charset="0"/>
          <a:cs typeface="ＭＳ Ｐゴシック" charset="0"/>
        </a:defRPr>
      </a:lvl4pPr>
      <a:lvl5pPr algn="ctr" rtl="0" eaLnBrk="1" fontAlgn="base" hangingPunct="1">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2"/>
          </a:solidFill>
          <a:latin typeface="Arial" charset="0"/>
          <a:ea typeface="ＭＳ Ｐゴシック" charset="0"/>
          <a:cs typeface="ＭＳ Ｐゴシック" charset="0"/>
        </a:defRPr>
      </a:lvl6pPr>
      <a:lvl7pPr marL="914400" algn="ctr" rtl="0" eaLnBrk="1" fontAlgn="base" hangingPunct="1">
        <a:spcBef>
          <a:spcPct val="0"/>
        </a:spcBef>
        <a:spcAft>
          <a:spcPct val="0"/>
        </a:spcAft>
        <a:defRPr sz="4400">
          <a:solidFill>
            <a:schemeClr val="tx2"/>
          </a:solidFill>
          <a:latin typeface="Arial" charset="0"/>
          <a:ea typeface="ＭＳ Ｐゴシック" charset="0"/>
          <a:cs typeface="ＭＳ Ｐゴシック" charset="0"/>
        </a:defRPr>
      </a:lvl7pPr>
      <a:lvl8pPr marL="1371600" algn="ctr" rtl="0" eaLnBrk="1" fontAlgn="base" hangingPunct="1">
        <a:spcBef>
          <a:spcPct val="0"/>
        </a:spcBef>
        <a:spcAft>
          <a:spcPct val="0"/>
        </a:spcAft>
        <a:defRPr sz="4400">
          <a:solidFill>
            <a:schemeClr val="tx2"/>
          </a:solidFill>
          <a:latin typeface="Arial" charset="0"/>
          <a:ea typeface="ＭＳ Ｐゴシック" charset="0"/>
          <a:cs typeface="ＭＳ Ｐゴシック" charset="0"/>
        </a:defRPr>
      </a:lvl8pPr>
      <a:lvl9pPr marL="1828800" algn="ctr" rtl="0" eaLnBrk="1" fontAlgn="base" hangingPunct="1">
        <a:spcBef>
          <a:spcPct val="0"/>
        </a:spcBef>
        <a:spcAft>
          <a:spcPct val="0"/>
        </a:spcAft>
        <a:defRPr sz="4400">
          <a:solidFill>
            <a:schemeClr val="tx2"/>
          </a:solidFill>
          <a:latin typeface="Arial" charset="0"/>
          <a:ea typeface="ＭＳ Ｐゴシック" charset="0"/>
          <a:cs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2" Type="http://schemas.openxmlformats.org/officeDocument/2006/relationships/hyperlink" Target="http://www.shop.kucrl.ku.edu/"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nextgenscience.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3394689" y="791457"/>
            <a:ext cx="5600751" cy="5060549"/>
          </a:xfrm>
          <a:ln>
            <a:noFill/>
          </a:ln>
        </p:spPr>
        <p:style>
          <a:lnRef idx="2">
            <a:schemeClr val="dk1"/>
          </a:lnRef>
          <a:fillRef idx="1">
            <a:schemeClr val="lt1"/>
          </a:fillRef>
          <a:effectRef idx="0">
            <a:schemeClr val="dk1"/>
          </a:effectRef>
          <a:fontRef idx="minor">
            <a:schemeClr val="dk1"/>
          </a:fontRef>
        </p:style>
        <p:txBody>
          <a:bodyPr>
            <a:noAutofit/>
          </a:bodyPr>
          <a:lstStyle/>
          <a:p>
            <a:endParaRPr lang="en-US" sz="4400" dirty="0"/>
          </a:p>
          <a:p>
            <a:r>
              <a:rPr lang="en-US" sz="4400" dirty="0"/>
              <a:t>The Teaching Cause-and-Effect Routine</a:t>
            </a:r>
          </a:p>
          <a:p>
            <a:endParaRPr lang="en-US" sz="4400" dirty="0"/>
          </a:p>
          <a:p>
            <a:r>
              <a:rPr lang="en-US" dirty="0"/>
              <a:t>By: Janis Bulgren, Ph.D.</a:t>
            </a:r>
          </a:p>
          <a:p>
            <a:r>
              <a:rPr lang="en-US" sz="1600" dirty="0"/>
              <a:t>University of Kansas Center for Research on Learning</a:t>
            </a:r>
          </a:p>
          <a:p>
            <a:r>
              <a:rPr lang="en-US" sz="1600" dirty="0"/>
              <a:t>Copyright 2014</a:t>
            </a:r>
          </a:p>
        </p:txBody>
      </p:sp>
      <p:sp>
        <p:nvSpPr>
          <p:cNvPr id="2" name="Date Placeholder 1">
            <a:extLst>
              <a:ext uri="{FF2B5EF4-FFF2-40B4-BE49-F238E27FC236}">
                <a16:creationId xmlns:a16="http://schemas.microsoft.com/office/drawing/2014/main" id="{66DBBC61-B553-9E4D-B11D-7FF63962BD19}"/>
              </a:ext>
            </a:extLst>
          </p:cNvPr>
          <p:cNvSpPr>
            <a:spLocks noGrp="1"/>
          </p:cNvSpPr>
          <p:nvPr>
            <p:ph type="dt" sz="half" idx="10"/>
          </p:nvPr>
        </p:nvSpPr>
        <p:spPr/>
        <p:txBody>
          <a:bodyPr/>
          <a:lstStyle/>
          <a:p>
            <a:r>
              <a:rPr lang="en-US"/>
              <a:t>2019</a:t>
            </a:r>
          </a:p>
        </p:txBody>
      </p:sp>
    </p:spTree>
    <p:extLst>
      <p:ext uri="{BB962C8B-B14F-4D97-AF65-F5344CB8AC3E}">
        <p14:creationId xmlns:p14="http://schemas.microsoft.com/office/powerpoint/2010/main" val="3940655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dirty="0"/>
              <a:t> </a:t>
            </a:r>
            <a:br>
              <a:rPr lang="en-US" sz="2000" dirty="0"/>
            </a:br>
            <a:r>
              <a:rPr lang="en-US" sz="4000" b="1" dirty="0"/>
              <a:t>Supporting Research</a:t>
            </a:r>
            <a:br>
              <a:rPr lang="en-US" sz="4000" b="1" dirty="0"/>
            </a:br>
            <a:r>
              <a:rPr lang="en-US" sz="2000" dirty="0"/>
              <a:t>	</a:t>
            </a:r>
            <a:r>
              <a:rPr lang="en-US" sz="2200" dirty="0"/>
              <a:t>	</a:t>
            </a:r>
          </a:p>
        </p:txBody>
      </p:sp>
      <p:sp>
        <p:nvSpPr>
          <p:cNvPr id="3" name="Content Placeholder 2">
            <a:extLst>
              <a:ext uri="{FF2B5EF4-FFF2-40B4-BE49-F238E27FC236}">
                <a16:creationId xmlns:a16="http://schemas.microsoft.com/office/drawing/2014/main" id="{EAA19D0B-20D6-D642-9043-F7ED938BC029}"/>
              </a:ext>
            </a:extLst>
          </p:cNvPr>
          <p:cNvSpPr>
            <a:spLocks noGrp="1"/>
          </p:cNvSpPr>
          <p:nvPr>
            <p:ph idx="1"/>
          </p:nvPr>
        </p:nvSpPr>
        <p:spPr>
          <a:xfrm>
            <a:off x="685800" y="1611086"/>
            <a:ext cx="7772400" cy="4484914"/>
          </a:xfrm>
        </p:spPr>
        <p:txBody>
          <a:bodyPr/>
          <a:lstStyle/>
          <a:p>
            <a:r>
              <a:rPr lang="en-US" sz="2800" dirty="0"/>
              <a:t>164</a:t>
            </a:r>
            <a:r>
              <a:rPr lang="en-US" sz="2400" dirty="0"/>
              <a:t> </a:t>
            </a:r>
            <a:r>
              <a:rPr lang="en-US" sz="2800" dirty="0"/>
              <a:t>students</a:t>
            </a:r>
          </a:p>
          <a:p>
            <a:r>
              <a:rPr lang="en-US" sz="2800" dirty="0"/>
              <a:t>enrolled in seventh- and eighth-grade social studies and science classes. </a:t>
            </a:r>
          </a:p>
          <a:p>
            <a:r>
              <a:rPr lang="en-US" sz="2800" dirty="0"/>
              <a:t>HALO - students represented those identified as having learning disabilities, those who were low achieving, average achieving, and high achieving</a:t>
            </a:r>
            <a:br>
              <a:rPr lang="en-US" sz="2400" dirty="0"/>
            </a:br>
            <a:r>
              <a:rPr lang="en-US" sz="2400" dirty="0"/>
              <a:t>    </a:t>
            </a:r>
          </a:p>
        </p:txBody>
      </p:sp>
      <p:sp>
        <p:nvSpPr>
          <p:cNvPr id="4" name="Date Placeholder 3">
            <a:extLst>
              <a:ext uri="{FF2B5EF4-FFF2-40B4-BE49-F238E27FC236}">
                <a16:creationId xmlns:a16="http://schemas.microsoft.com/office/drawing/2014/main" id="{13EB2613-84E6-4E43-B2B0-2FEACC8EB3D0}"/>
              </a:ext>
            </a:extLst>
          </p:cNvPr>
          <p:cNvSpPr>
            <a:spLocks noGrp="1"/>
          </p:cNvSpPr>
          <p:nvPr>
            <p:ph type="dt" sz="half" idx="10"/>
          </p:nvPr>
        </p:nvSpPr>
        <p:spPr/>
        <p:txBody>
          <a:bodyPr/>
          <a:lstStyle/>
          <a:p>
            <a:r>
              <a:rPr lang="en-US"/>
              <a:t>2019</a:t>
            </a:r>
          </a:p>
        </p:txBody>
      </p:sp>
    </p:spTree>
    <p:extLst>
      <p:ext uri="{BB962C8B-B14F-4D97-AF65-F5344CB8AC3E}">
        <p14:creationId xmlns:p14="http://schemas.microsoft.com/office/powerpoint/2010/main" val="3694269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dirty="0"/>
              <a:t> </a:t>
            </a:r>
            <a:br>
              <a:rPr lang="en-US" sz="2000" dirty="0"/>
            </a:br>
            <a:r>
              <a:rPr lang="en-US" sz="4000" b="1" dirty="0"/>
              <a:t>Supporting Research</a:t>
            </a:r>
            <a:br>
              <a:rPr lang="en-US" sz="4000" b="1" dirty="0"/>
            </a:br>
            <a:r>
              <a:rPr lang="en-US" sz="2000" dirty="0"/>
              <a:t>	</a:t>
            </a:r>
            <a:r>
              <a:rPr lang="en-US" sz="2200" dirty="0"/>
              <a:t>	</a:t>
            </a:r>
          </a:p>
        </p:txBody>
      </p:sp>
      <p:sp>
        <p:nvSpPr>
          <p:cNvPr id="3" name="Content Placeholder 2">
            <a:extLst>
              <a:ext uri="{FF2B5EF4-FFF2-40B4-BE49-F238E27FC236}">
                <a16:creationId xmlns:a16="http://schemas.microsoft.com/office/drawing/2014/main" id="{EAA19D0B-20D6-D642-9043-F7ED938BC029}"/>
              </a:ext>
            </a:extLst>
          </p:cNvPr>
          <p:cNvSpPr>
            <a:spLocks noGrp="1"/>
          </p:cNvSpPr>
          <p:nvPr>
            <p:ph idx="1"/>
          </p:nvPr>
        </p:nvSpPr>
        <p:spPr>
          <a:xfrm>
            <a:off x="685799" y="1611086"/>
            <a:ext cx="7892143" cy="4484914"/>
          </a:xfrm>
        </p:spPr>
        <p:txBody>
          <a:bodyPr/>
          <a:lstStyle/>
          <a:p>
            <a:pPr marL="0" indent="0">
              <a:buNone/>
            </a:pPr>
            <a:r>
              <a:rPr lang="en-US" sz="2400" dirty="0"/>
              <a:t>Findings from studies indicate that students in the experimental group:</a:t>
            </a:r>
          </a:p>
          <a:p>
            <a:r>
              <a:rPr lang="en-US" sz="2400" dirty="0"/>
              <a:t>Significantly outperformed students in the control group </a:t>
            </a:r>
          </a:p>
          <a:p>
            <a:r>
              <a:rPr lang="en-US" sz="2400" dirty="0"/>
              <a:t>Were able to learn the strategic steps designed to analyze a cause-and-effect relationship, </a:t>
            </a:r>
          </a:p>
          <a:p>
            <a:r>
              <a:rPr lang="en-US" sz="2400" dirty="0"/>
              <a:t>Were able to apply the steps as they analyzed a cause-and-effect relationship, and take better notes. </a:t>
            </a:r>
          </a:p>
          <a:p>
            <a:r>
              <a:rPr lang="en-US" sz="2400" dirty="0"/>
              <a:t>Were more motivated to do well in school and on tests</a:t>
            </a:r>
          </a:p>
          <a:p>
            <a:r>
              <a:rPr lang="en-US" sz="2400" dirty="0"/>
              <a:t>Were more confident in the correctness of their analysis of a cause and effect relationship</a:t>
            </a:r>
          </a:p>
        </p:txBody>
      </p:sp>
      <p:sp>
        <p:nvSpPr>
          <p:cNvPr id="4" name="Date Placeholder 3">
            <a:extLst>
              <a:ext uri="{FF2B5EF4-FFF2-40B4-BE49-F238E27FC236}">
                <a16:creationId xmlns:a16="http://schemas.microsoft.com/office/drawing/2014/main" id="{2A73F9A7-7D59-8146-A28F-525747C4BAE1}"/>
              </a:ext>
            </a:extLst>
          </p:cNvPr>
          <p:cNvSpPr>
            <a:spLocks noGrp="1"/>
          </p:cNvSpPr>
          <p:nvPr>
            <p:ph type="dt" sz="half" idx="10"/>
          </p:nvPr>
        </p:nvSpPr>
        <p:spPr/>
        <p:txBody>
          <a:bodyPr/>
          <a:lstStyle/>
          <a:p>
            <a:r>
              <a:rPr lang="en-US"/>
              <a:t>2019</a:t>
            </a:r>
          </a:p>
        </p:txBody>
      </p:sp>
    </p:spTree>
    <p:extLst>
      <p:ext uri="{BB962C8B-B14F-4D97-AF65-F5344CB8AC3E}">
        <p14:creationId xmlns:p14="http://schemas.microsoft.com/office/powerpoint/2010/main" val="1316139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500DC-4FF1-C24F-AD96-E59752AC2397}"/>
              </a:ext>
            </a:extLst>
          </p:cNvPr>
          <p:cNvSpPr>
            <a:spLocks noGrp="1"/>
          </p:cNvSpPr>
          <p:nvPr>
            <p:ph type="title"/>
          </p:nvPr>
        </p:nvSpPr>
        <p:spPr/>
        <p:txBody>
          <a:bodyPr/>
          <a:lstStyle/>
          <a:p>
            <a:r>
              <a:rPr lang="en-US" dirty="0"/>
              <a:t>Chapter 2 – A Better Tool</a:t>
            </a:r>
          </a:p>
        </p:txBody>
      </p:sp>
      <p:sp>
        <p:nvSpPr>
          <p:cNvPr id="3" name="Content Placeholder 2">
            <a:extLst>
              <a:ext uri="{FF2B5EF4-FFF2-40B4-BE49-F238E27FC236}">
                <a16:creationId xmlns:a16="http://schemas.microsoft.com/office/drawing/2014/main" id="{80547E07-9586-8C4A-8F06-7B6FD2C3250E}"/>
              </a:ext>
            </a:extLst>
          </p:cNvPr>
          <p:cNvSpPr>
            <a:spLocks noGrp="1"/>
          </p:cNvSpPr>
          <p:nvPr>
            <p:ph idx="1"/>
          </p:nvPr>
        </p:nvSpPr>
        <p:spPr>
          <a:xfrm>
            <a:off x="685800" y="1770744"/>
            <a:ext cx="7772400" cy="4267200"/>
          </a:xfrm>
        </p:spPr>
        <p:txBody>
          <a:bodyPr/>
          <a:lstStyle/>
          <a:p>
            <a:pPr>
              <a:buFont typeface="Wingdings" pitchFamily="2" charset="2"/>
              <a:buChar char="ü"/>
            </a:pPr>
            <a:r>
              <a:rPr lang="en-US" dirty="0"/>
              <a:t>The Guide begins with exploration of the critical event itself, not just the causes and effects.</a:t>
            </a:r>
          </a:p>
          <a:p>
            <a:pPr>
              <a:buFont typeface="Wingdings" pitchFamily="2" charset="2"/>
              <a:buChar char="ü"/>
            </a:pPr>
            <a:r>
              <a:rPr lang="en-US" dirty="0"/>
              <a:t>The Guide provides a flexible template for examining a variety of relationships.</a:t>
            </a:r>
          </a:p>
          <a:p>
            <a:pPr>
              <a:buFont typeface="Wingdings" pitchFamily="2" charset="2"/>
              <a:buChar char="ü"/>
            </a:pPr>
            <a:r>
              <a:rPr lang="en-US" dirty="0"/>
              <a:t>The Guide contains an embedded strategy to support student ownership of the steps and HO reasoning.</a:t>
            </a:r>
          </a:p>
        </p:txBody>
      </p:sp>
      <p:sp>
        <p:nvSpPr>
          <p:cNvPr id="4" name="Date Placeholder 3">
            <a:extLst>
              <a:ext uri="{FF2B5EF4-FFF2-40B4-BE49-F238E27FC236}">
                <a16:creationId xmlns:a16="http://schemas.microsoft.com/office/drawing/2014/main" id="{CCF38A55-8D40-C54C-B249-D16723344325}"/>
              </a:ext>
            </a:extLst>
          </p:cNvPr>
          <p:cNvSpPr>
            <a:spLocks noGrp="1"/>
          </p:cNvSpPr>
          <p:nvPr>
            <p:ph type="dt" sz="half" idx="10"/>
          </p:nvPr>
        </p:nvSpPr>
        <p:spPr/>
        <p:txBody>
          <a:bodyPr/>
          <a:lstStyle/>
          <a:p>
            <a:r>
              <a:rPr lang="en-US"/>
              <a:t>2019</a:t>
            </a:r>
          </a:p>
        </p:txBody>
      </p:sp>
    </p:spTree>
    <p:extLst>
      <p:ext uri="{BB962C8B-B14F-4D97-AF65-F5344CB8AC3E}">
        <p14:creationId xmlns:p14="http://schemas.microsoft.com/office/powerpoint/2010/main" val="856164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28AB6-A0C8-4B4F-8C14-4F140F3A4B65}"/>
              </a:ext>
            </a:extLst>
          </p:cNvPr>
          <p:cNvSpPr>
            <a:spLocks noGrp="1"/>
          </p:cNvSpPr>
          <p:nvPr>
            <p:ph type="title"/>
          </p:nvPr>
        </p:nvSpPr>
        <p:spPr/>
        <p:txBody>
          <a:bodyPr/>
          <a:lstStyle/>
          <a:p>
            <a:r>
              <a:rPr lang="en-US" dirty="0"/>
              <a:t>Chapter 2: Six Sections</a:t>
            </a:r>
          </a:p>
        </p:txBody>
      </p:sp>
      <p:sp>
        <p:nvSpPr>
          <p:cNvPr id="3" name="Content Placeholder 2">
            <a:extLst>
              <a:ext uri="{FF2B5EF4-FFF2-40B4-BE49-F238E27FC236}">
                <a16:creationId xmlns:a16="http://schemas.microsoft.com/office/drawing/2014/main" id="{FB1E1FD2-58B6-0344-81E9-A54A9685DF2E}"/>
              </a:ext>
            </a:extLst>
          </p:cNvPr>
          <p:cNvSpPr>
            <a:spLocks noGrp="1"/>
          </p:cNvSpPr>
          <p:nvPr>
            <p:ph idx="1"/>
          </p:nvPr>
        </p:nvSpPr>
        <p:spPr>
          <a:xfrm>
            <a:off x="491067" y="1543358"/>
            <a:ext cx="8280399" cy="4857442"/>
          </a:xfrm>
        </p:spPr>
        <p:txBody>
          <a:bodyPr/>
          <a:lstStyle/>
          <a:p>
            <a:pPr marL="514350" indent="-514350">
              <a:buFont typeface="+mj-lt"/>
              <a:buAutoNum type="arabicPeriod"/>
            </a:pPr>
            <a:r>
              <a:rPr lang="en-US" sz="2800" dirty="0"/>
              <a:t>Restated Question </a:t>
            </a:r>
            <a:r>
              <a:rPr lang="en-US" sz="2000" dirty="0"/>
              <a:t>– </a:t>
            </a:r>
            <a:r>
              <a:rPr lang="en-US" sz="2400" dirty="0"/>
              <a:t>include name of event or action, process or idea and type of answer required.</a:t>
            </a:r>
          </a:p>
          <a:p>
            <a:pPr marL="514350" indent="-514350">
              <a:buFont typeface="+mj-lt"/>
              <a:buAutoNum type="arabicPeriod"/>
            </a:pPr>
            <a:r>
              <a:rPr lang="en-US" sz="2800" dirty="0"/>
              <a:t>Key Terms </a:t>
            </a:r>
            <a:r>
              <a:rPr lang="en-US" sz="2000" dirty="0"/>
              <a:t>– </a:t>
            </a:r>
            <a:r>
              <a:rPr lang="en-US" sz="2400" dirty="0"/>
              <a:t>important words, phrases and their  definitions </a:t>
            </a:r>
          </a:p>
          <a:p>
            <a:pPr marL="514350" indent="-514350">
              <a:buFont typeface="+mj-lt"/>
              <a:buAutoNum type="arabicPeriod"/>
            </a:pPr>
            <a:r>
              <a:rPr lang="en-US" sz="2800" dirty="0"/>
              <a:t>Event &amp; Background</a:t>
            </a:r>
            <a:r>
              <a:rPr lang="en-US" dirty="0"/>
              <a:t> </a:t>
            </a:r>
            <a:r>
              <a:rPr lang="en-US" sz="2800" dirty="0"/>
              <a:t>Information </a:t>
            </a:r>
            <a:r>
              <a:rPr lang="en-US" sz="2400" dirty="0"/>
              <a:t>– name event &amp; list background info, details or facts, to set stage</a:t>
            </a:r>
          </a:p>
          <a:p>
            <a:pPr marL="514350" indent="-514350">
              <a:buFont typeface="+mj-lt"/>
              <a:buAutoNum type="arabicPeriod"/>
            </a:pPr>
            <a:r>
              <a:rPr lang="en-US" sz="2800" dirty="0"/>
              <a:t>Causes &amp; Connections </a:t>
            </a:r>
            <a:r>
              <a:rPr lang="en-US" sz="2400" dirty="0"/>
              <a:t>- only if causes are expected</a:t>
            </a:r>
            <a:endParaRPr lang="en-US" sz="2000" dirty="0"/>
          </a:p>
          <a:p>
            <a:pPr marL="514350" indent="-514350">
              <a:buFont typeface="+mj-lt"/>
              <a:buAutoNum type="arabicPeriod"/>
            </a:pPr>
            <a:r>
              <a:rPr lang="en-US" sz="2800" dirty="0"/>
              <a:t>Effects &amp; Connections </a:t>
            </a:r>
            <a:r>
              <a:rPr lang="en-US" sz="2400" dirty="0"/>
              <a:t>– only if effects expected</a:t>
            </a:r>
          </a:p>
          <a:p>
            <a:pPr marL="514350" indent="-514350">
              <a:buFont typeface="+mj-lt"/>
              <a:buAutoNum type="arabicPeriod"/>
            </a:pPr>
            <a:r>
              <a:rPr lang="en-US" sz="2800" dirty="0"/>
              <a:t>Answer </a:t>
            </a:r>
            <a:r>
              <a:rPr lang="en-US" sz="2400" dirty="0"/>
              <a:t>– names critical event + type of causal relationship + explanation</a:t>
            </a:r>
            <a:endParaRPr lang="en-US" sz="2800" dirty="0"/>
          </a:p>
        </p:txBody>
      </p:sp>
      <p:sp>
        <p:nvSpPr>
          <p:cNvPr id="4" name="Date Placeholder 3">
            <a:extLst>
              <a:ext uri="{FF2B5EF4-FFF2-40B4-BE49-F238E27FC236}">
                <a16:creationId xmlns:a16="http://schemas.microsoft.com/office/drawing/2014/main" id="{2736DF67-C729-3049-8465-FDE2A29AACC4}"/>
              </a:ext>
            </a:extLst>
          </p:cNvPr>
          <p:cNvSpPr>
            <a:spLocks noGrp="1"/>
          </p:cNvSpPr>
          <p:nvPr>
            <p:ph type="dt" sz="half" idx="10"/>
          </p:nvPr>
        </p:nvSpPr>
        <p:spPr/>
        <p:txBody>
          <a:bodyPr/>
          <a:lstStyle/>
          <a:p>
            <a:r>
              <a:rPr lang="en-US"/>
              <a:t>2019</a:t>
            </a:r>
          </a:p>
        </p:txBody>
      </p:sp>
    </p:spTree>
    <p:extLst>
      <p:ext uri="{BB962C8B-B14F-4D97-AF65-F5344CB8AC3E}">
        <p14:creationId xmlns:p14="http://schemas.microsoft.com/office/powerpoint/2010/main" val="291667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Chapter 2: Overview of Examples</a:t>
            </a:r>
            <a:endParaRPr lang="en-US" sz="2400" dirty="0"/>
          </a:p>
        </p:txBody>
      </p:sp>
      <p:sp>
        <p:nvSpPr>
          <p:cNvPr id="4" name="Subtitle 3"/>
          <p:cNvSpPr>
            <a:spLocks noGrp="1"/>
          </p:cNvSpPr>
          <p:nvPr>
            <p:ph idx="1"/>
          </p:nvPr>
        </p:nvSpPr>
        <p:spPr/>
        <p:txBody>
          <a:bodyPr>
            <a:normAutofit/>
          </a:bodyPr>
          <a:lstStyle/>
          <a:p>
            <a:r>
              <a:rPr lang="en-US" dirty="0"/>
              <a:t>These examples represent different balances among the numbers of causes and the numbers of effects in various situations.</a:t>
            </a:r>
            <a:r>
              <a:rPr lang="en-US" sz="2000" dirty="0"/>
              <a:t>	</a:t>
            </a:r>
            <a:endParaRPr lang="en-US" dirty="0"/>
          </a:p>
          <a:p>
            <a:endParaRPr lang="en-US" dirty="0"/>
          </a:p>
        </p:txBody>
      </p:sp>
      <p:sp>
        <p:nvSpPr>
          <p:cNvPr id="3" name="Date Placeholder 2">
            <a:extLst>
              <a:ext uri="{FF2B5EF4-FFF2-40B4-BE49-F238E27FC236}">
                <a16:creationId xmlns:a16="http://schemas.microsoft.com/office/drawing/2014/main" id="{3C1CCF6C-F1FD-464B-80FA-4EFB6396E79F}"/>
              </a:ext>
            </a:extLst>
          </p:cNvPr>
          <p:cNvSpPr>
            <a:spLocks noGrp="1"/>
          </p:cNvSpPr>
          <p:nvPr>
            <p:ph type="dt" sz="half" idx="10"/>
          </p:nvPr>
        </p:nvSpPr>
        <p:spPr/>
        <p:txBody>
          <a:bodyPr/>
          <a:lstStyle/>
          <a:p>
            <a:r>
              <a:rPr lang="en-US"/>
              <a:t>2019</a:t>
            </a:r>
          </a:p>
        </p:txBody>
      </p:sp>
    </p:spTree>
    <p:extLst>
      <p:ext uri="{BB962C8B-B14F-4D97-AF65-F5344CB8AC3E}">
        <p14:creationId xmlns:p14="http://schemas.microsoft.com/office/powerpoint/2010/main" val="3727567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a:spLocks noChangeAspect="1"/>
          </p:cNvSpPr>
          <p:nvPr/>
        </p:nvSpPr>
        <p:spPr>
          <a:xfrm>
            <a:off x="6768943" y="889227"/>
            <a:ext cx="915699" cy="276999"/>
          </a:xfrm>
          <a:prstGeom prst="rect">
            <a:avLst/>
          </a:prstGeom>
          <a:solidFill>
            <a:schemeClr val="bg1"/>
          </a:solidFill>
          <a:ln w="57150" cmpd="sng">
            <a:solidFill>
              <a:schemeClr val="tx1"/>
            </a:solidFill>
          </a:ln>
        </p:spPr>
        <p:txBody>
          <a:bodyPr wrap="square" rtlCol="0">
            <a:spAutoFit/>
          </a:bodyPr>
          <a:lstStyle/>
          <a:p>
            <a:pPr algn="ctr"/>
            <a:r>
              <a:rPr lang="en-US" sz="1200" dirty="0"/>
              <a:t>EFFECT</a:t>
            </a:r>
          </a:p>
        </p:txBody>
      </p:sp>
      <p:sp>
        <p:nvSpPr>
          <p:cNvPr id="6" name="TextBox 5"/>
          <p:cNvSpPr txBox="1">
            <a:spLocks noChangeAspect="1"/>
          </p:cNvSpPr>
          <p:nvPr/>
        </p:nvSpPr>
        <p:spPr>
          <a:xfrm>
            <a:off x="1535289" y="917871"/>
            <a:ext cx="915699" cy="276999"/>
          </a:xfrm>
          <a:prstGeom prst="rect">
            <a:avLst/>
          </a:prstGeom>
          <a:solidFill>
            <a:schemeClr val="bg1"/>
          </a:solidFill>
          <a:ln w="57150" cmpd="sng">
            <a:solidFill>
              <a:schemeClr val="tx1"/>
            </a:solidFill>
          </a:ln>
        </p:spPr>
        <p:txBody>
          <a:bodyPr wrap="square" rtlCol="0">
            <a:spAutoFit/>
          </a:bodyPr>
          <a:lstStyle/>
          <a:p>
            <a:pPr algn="ctr"/>
            <a:r>
              <a:rPr lang="en-US" sz="1200" dirty="0"/>
              <a:t>CAUSE</a:t>
            </a:r>
          </a:p>
        </p:txBody>
      </p:sp>
      <p:sp>
        <p:nvSpPr>
          <p:cNvPr id="7" name="TextBox 6"/>
          <p:cNvSpPr txBox="1">
            <a:spLocks noChangeAspect="1"/>
          </p:cNvSpPr>
          <p:nvPr/>
        </p:nvSpPr>
        <p:spPr>
          <a:xfrm>
            <a:off x="3873773" y="553041"/>
            <a:ext cx="1271636" cy="923330"/>
          </a:xfrm>
          <a:prstGeom prst="rect">
            <a:avLst/>
          </a:prstGeom>
          <a:solidFill>
            <a:schemeClr val="bg1"/>
          </a:solidFill>
          <a:ln w="57150" cmpd="sng">
            <a:solidFill>
              <a:schemeClr val="tx1"/>
            </a:solidFill>
          </a:ln>
        </p:spPr>
        <p:txBody>
          <a:bodyPr wrap="square" rtlCol="0" anchor="ctr" anchorCtr="0">
            <a:spAutoFit/>
          </a:bodyPr>
          <a:lstStyle/>
          <a:p>
            <a:pPr algn="ctr"/>
            <a:endParaRPr lang="en-US" dirty="0"/>
          </a:p>
          <a:p>
            <a:pPr algn="ctr"/>
            <a:r>
              <a:rPr lang="en-US" dirty="0"/>
              <a:t>EVENT</a:t>
            </a:r>
          </a:p>
          <a:p>
            <a:pPr algn="ctr"/>
            <a:endParaRPr lang="en-US" dirty="0"/>
          </a:p>
        </p:txBody>
      </p:sp>
      <p:sp>
        <p:nvSpPr>
          <p:cNvPr id="9" name="TextBox 8"/>
          <p:cNvSpPr txBox="1">
            <a:spLocks noChangeAspect="1"/>
          </p:cNvSpPr>
          <p:nvPr/>
        </p:nvSpPr>
        <p:spPr>
          <a:xfrm>
            <a:off x="1535289" y="3634057"/>
            <a:ext cx="915699" cy="276999"/>
          </a:xfrm>
          <a:prstGeom prst="rect">
            <a:avLst/>
          </a:prstGeom>
          <a:solidFill>
            <a:schemeClr val="bg1"/>
          </a:solidFill>
          <a:ln w="57150" cmpd="sng">
            <a:solidFill>
              <a:schemeClr val="tx1"/>
            </a:solidFill>
          </a:ln>
        </p:spPr>
        <p:txBody>
          <a:bodyPr wrap="square" rtlCol="0">
            <a:spAutoFit/>
          </a:bodyPr>
          <a:lstStyle/>
          <a:p>
            <a:pPr algn="ctr"/>
            <a:r>
              <a:rPr lang="en-US" sz="1200" dirty="0"/>
              <a:t>CAUSE</a:t>
            </a:r>
          </a:p>
        </p:txBody>
      </p:sp>
      <p:sp>
        <p:nvSpPr>
          <p:cNvPr id="10" name="TextBox 9"/>
          <p:cNvSpPr txBox="1">
            <a:spLocks noChangeAspect="1"/>
          </p:cNvSpPr>
          <p:nvPr/>
        </p:nvSpPr>
        <p:spPr>
          <a:xfrm>
            <a:off x="6768943" y="3921810"/>
            <a:ext cx="915699" cy="276999"/>
          </a:xfrm>
          <a:prstGeom prst="rect">
            <a:avLst/>
          </a:prstGeom>
          <a:solidFill>
            <a:schemeClr val="bg1"/>
          </a:solidFill>
          <a:ln w="57150" cmpd="sng">
            <a:solidFill>
              <a:schemeClr val="tx1"/>
            </a:solidFill>
          </a:ln>
        </p:spPr>
        <p:txBody>
          <a:bodyPr wrap="square" rtlCol="0">
            <a:spAutoFit/>
          </a:bodyPr>
          <a:lstStyle/>
          <a:p>
            <a:pPr algn="ctr"/>
            <a:r>
              <a:rPr lang="en-US" sz="1200" dirty="0"/>
              <a:t>EFFECT</a:t>
            </a:r>
          </a:p>
        </p:txBody>
      </p:sp>
      <p:sp>
        <p:nvSpPr>
          <p:cNvPr id="11" name="TextBox 10"/>
          <p:cNvSpPr txBox="1">
            <a:spLocks noChangeAspect="1"/>
          </p:cNvSpPr>
          <p:nvPr/>
        </p:nvSpPr>
        <p:spPr>
          <a:xfrm>
            <a:off x="1535289" y="3943312"/>
            <a:ext cx="915699" cy="276999"/>
          </a:xfrm>
          <a:prstGeom prst="rect">
            <a:avLst/>
          </a:prstGeom>
          <a:solidFill>
            <a:schemeClr val="bg1"/>
          </a:solidFill>
          <a:ln w="57150" cmpd="sng">
            <a:solidFill>
              <a:schemeClr val="tx1"/>
            </a:solidFill>
          </a:ln>
        </p:spPr>
        <p:txBody>
          <a:bodyPr wrap="square" rtlCol="0">
            <a:spAutoFit/>
          </a:bodyPr>
          <a:lstStyle/>
          <a:p>
            <a:pPr algn="ctr"/>
            <a:r>
              <a:rPr lang="en-US" sz="1200" dirty="0"/>
              <a:t>CAUSE</a:t>
            </a:r>
          </a:p>
        </p:txBody>
      </p:sp>
      <p:sp>
        <p:nvSpPr>
          <p:cNvPr id="12" name="TextBox 11"/>
          <p:cNvSpPr txBox="1">
            <a:spLocks noChangeAspect="1"/>
          </p:cNvSpPr>
          <p:nvPr/>
        </p:nvSpPr>
        <p:spPr>
          <a:xfrm>
            <a:off x="1535289" y="4261011"/>
            <a:ext cx="915699" cy="276999"/>
          </a:xfrm>
          <a:prstGeom prst="rect">
            <a:avLst/>
          </a:prstGeom>
          <a:solidFill>
            <a:schemeClr val="bg1"/>
          </a:solidFill>
          <a:ln w="57150" cmpd="sng">
            <a:solidFill>
              <a:schemeClr val="tx1"/>
            </a:solidFill>
          </a:ln>
        </p:spPr>
        <p:txBody>
          <a:bodyPr wrap="square" rtlCol="0">
            <a:spAutoFit/>
          </a:bodyPr>
          <a:lstStyle/>
          <a:p>
            <a:pPr algn="ctr"/>
            <a:r>
              <a:rPr lang="en-US" sz="1200" dirty="0"/>
              <a:t>CAUSE</a:t>
            </a:r>
          </a:p>
        </p:txBody>
      </p:sp>
      <p:sp>
        <p:nvSpPr>
          <p:cNvPr id="13" name="TextBox 12"/>
          <p:cNvSpPr txBox="1">
            <a:spLocks noChangeAspect="1"/>
          </p:cNvSpPr>
          <p:nvPr/>
        </p:nvSpPr>
        <p:spPr>
          <a:xfrm>
            <a:off x="3873773" y="3545018"/>
            <a:ext cx="1271636" cy="923330"/>
          </a:xfrm>
          <a:prstGeom prst="rect">
            <a:avLst/>
          </a:prstGeom>
          <a:solidFill>
            <a:schemeClr val="bg1"/>
          </a:solidFill>
          <a:ln w="57150" cmpd="sng">
            <a:solidFill>
              <a:schemeClr val="tx1"/>
            </a:solidFill>
          </a:ln>
        </p:spPr>
        <p:txBody>
          <a:bodyPr wrap="square" rtlCol="0" anchor="ctr" anchorCtr="0">
            <a:spAutoFit/>
          </a:bodyPr>
          <a:lstStyle/>
          <a:p>
            <a:pPr algn="ctr"/>
            <a:endParaRPr lang="en-US" dirty="0"/>
          </a:p>
          <a:p>
            <a:pPr algn="ctr"/>
            <a:r>
              <a:rPr lang="en-US" dirty="0"/>
              <a:t>EVENT</a:t>
            </a:r>
          </a:p>
          <a:p>
            <a:pPr algn="ctr"/>
            <a:endParaRPr lang="en-US" dirty="0"/>
          </a:p>
        </p:txBody>
      </p:sp>
      <p:sp>
        <p:nvSpPr>
          <p:cNvPr id="14" name="Right Brace 13"/>
          <p:cNvSpPr>
            <a:spLocks noChangeAspect="1"/>
          </p:cNvSpPr>
          <p:nvPr/>
        </p:nvSpPr>
        <p:spPr>
          <a:xfrm>
            <a:off x="3025872" y="3618654"/>
            <a:ext cx="249349" cy="953981"/>
          </a:xfrm>
          <a:prstGeom prst="rightBrace">
            <a:avLst>
              <a:gd name="adj1" fmla="val 35971"/>
              <a:gd name="adj2" fmla="val 48615"/>
            </a:avLst>
          </a:prstGeom>
          <a:ln w="5715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200"/>
          </a:p>
        </p:txBody>
      </p:sp>
      <p:cxnSp>
        <p:nvCxnSpPr>
          <p:cNvPr id="16" name="Straight Arrow Connector 15"/>
          <p:cNvCxnSpPr>
            <a:cxnSpLocks noChangeAspect="1"/>
          </p:cNvCxnSpPr>
          <p:nvPr/>
        </p:nvCxnSpPr>
        <p:spPr>
          <a:xfrm>
            <a:off x="5724295" y="993101"/>
            <a:ext cx="468516" cy="0"/>
          </a:xfrm>
          <a:prstGeom prst="straightConnector1">
            <a:avLst/>
          </a:prstGeom>
          <a:ln w="5715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37" name="TextBox 36"/>
          <p:cNvSpPr txBox="1">
            <a:spLocks noChangeAspect="1"/>
          </p:cNvSpPr>
          <p:nvPr/>
        </p:nvSpPr>
        <p:spPr>
          <a:xfrm>
            <a:off x="1535289" y="5417892"/>
            <a:ext cx="915699" cy="276999"/>
          </a:xfrm>
          <a:prstGeom prst="rect">
            <a:avLst/>
          </a:prstGeom>
          <a:solidFill>
            <a:srgbClr val="FFFFFF"/>
          </a:solidFill>
          <a:ln w="57150" cmpd="sng">
            <a:solidFill>
              <a:srgbClr val="000000"/>
            </a:solidFill>
          </a:ln>
        </p:spPr>
        <p:txBody>
          <a:bodyPr wrap="square" rtlCol="0">
            <a:spAutoFit/>
          </a:bodyPr>
          <a:lstStyle/>
          <a:p>
            <a:pPr algn="ctr"/>
            <a:r>
              <a:rPr lang="en-US" sz="1200" dirty="0"/>
              <a:t>CAUSE</a:t>
            </a:r>
          </a:p>
        </p:txBody>
      </p:sp>
      <p:sp>
        <p:nvSpPr>
          <p:cNvPr id="38" name="TextBox 37"/>
          <p:cNvSpPr txBox="1">
            <a:spLocks noChangeAspect="1"/>
          </p:cNvSpPr>
          <p:nvPr/>
        </p:nvSpPr>
        <p:spPr>
          <a:xfrm>
            <a:off x="6768943" y="5403021"/>
            <a:ext cx="915699" cy="276999"/>
          </a:xfrm>
          <a:prstGeom prst="rect">
            <a:avLst/>
          </a:prstGeom>
          <a:solidFill>
            <a:srgbClr val="FFFFFF"/>
          </a:solidFill>
          <a:ln w="57150" cmpd="sng">
            <a:solidFill>
              <a:srgbClr val="000000"/>
            </a:solidFill>
          </a:ln>
        </p:spPr>
        <p:txBody>
          <a:bodyPr wrap="square" rtlCol="0">
            <a:spAutoFit/>
          </a:bodyPr>
          <a:lstStyle/>
          <a:p>
            <a:pPr algn="ctr"/>
            <a:r>
              <a:rPr lang="en-US" sz="1200" dirty="0"/>
              <a:t>EFFECT</a:t>
            </a:r>
          </a:p>
        </p:txBody>
      </p:sp>
      <p:sp>
        <p:nvSpPr>
          <p:cNvPr id="39" name="TextBox 38"/>
          <p:cNvSpPr txBox="1">
            <a:spLocks noChangeAspect="1"/>
          </p:cNvSpPr>
          <p:nvPr/>
        </p:nvSpPr>
        <p:spPr>
          <a:xfrm>
            <a:off x="6756779" y="5771963"/>
            <a:ext cx="915699" cy="276999"/>
          </a:xfrm>
          <a:prstGeom prst="rect">
            <a:avLst/>
          </a:prstGeom>
          <a:solidFill>
            <a:srgbClr val="FFFFFF"/>
          </a:solidFill>
          <a:ln w="57150" cmpd="sng">
            <a:solidFill>
              <a:srgbClr val="000000"/>
            </a:solidFill>
          </a:ln>
        </p:spPr>
        <p:txBody>
          <a:bodyPr wrap="square" rtlCol="0">
            <a:spAutoFit/>
          </a:bodyPr>
          <a:lstStyle/>
          <a:p>
            <a:pPr algn="ctr"/>
            <a:r>
              <a:rPr lang="en-US" sz="1200" dirty="0"/>
              <a:t>EFFECT</a:t>
            </a:r>
          </a:p>
        </p:txBody>
      </p:sp>
      <p:sp>
        <p:nvSpPr>
          <p:cNvPr id="40" name="TextBox 39"/>
          <p:cNvSpPr txBox="1">
            <a:spLocks noChangeAspect="1"/>
          </p:cNvSpPr>
          <p:nvPr/>
        </p:nvSpPr>
        <p:spPr>
          <a:xfrm>
            <a:off x="6753016" y="6128268"/>
            <a:ext cx="915699" cy="276999"/>
          </a:xfrm>
          <a:prstGeom prst="rect">
            <a:avLst/>
          </a:prstGeom>
          <a:solidFill>
            <a:srgbClr val="FFFFFF"/>
          </a:solidFill>
          <a:ln w="57150" cmpd="sng">
            <a:solidFill>
              <a:srgbClr val="000000"/>
            </a:solidFill>
          </a:ln>
        </p:spPr>
        <p:txBody>
          <a:bodyPr wrap="square" rtlCol="0">
            <a:spAutoFit/>
          </a:bodyPr>
          <a:lstStyle/>
          <a:p>
            <a:pPr algn="ctr"/>
            <a:r>
              <a:rPr lang="en-US" sz="1200" dirty="0"/>
              <a:t>EFFECT</a:t>
            </a:r>
          </a:p>
        </p:txBody>
      </p:sp>
      <p:sp>
        <p:nvSpPr>
          <p:cNvPr id="41" name="TextBox 40"/>
          <p:cNvSpPr txBox="1">
            <a:spLocks noChangeAspect="1"/>
          </p:cNvSpPr>
          <p:nvPr/>
        </p:nvSpPr>
        <p:spPr>
          <a:xfrm>
            <a:off x="1535289" y="5755813"/>
            <a:ext cx="915699" cy="276999"/>
          </a:xfrm>
          <a:prstGeom prst="rect">
            <a:avLst/>
          </a:prstGeom>
          <a:solidFill>
            <a:srgbClr val="FFFFFF"/>
          </a:solidFill>
          <a:ln w="57150" cmpd="sng">
            <a:solidFill>
              <a:srgbClr val="000000"/>
            </a:solidFill>
          </a:ln>
        </p:spPr>
        <p:txBody>
          <a:bodyPr wrap="square" rtlCol="0">
            <a:spAutoFit/>
          </a:bodyPr>
          <a:lstStyle/>
          <a:p>
            <a:pPr algn="ctr"/>
            <a:r>
              <a:rPr lang="en-US" sz="1200" dirty="0"/>
              <a:t>CAUSE</a:t>
            </a:r>
          </a:p>
        </p:txBody>
      </p:sp>
      <p:sp>
        <p:nvSpPr>
          <p:cNvPr id="42" name="TextBox 41"/>
          <p:cNvSpPr txBox="1">
            <a:spLocks noChangeAspect="1"/>
          </p:cNvSpPr>
          <p:nvPr/>
        </p:nvSpPr>
        <p:spPr>
          <a:xfrm>
            <a:off x="1535289" y="6110389"/>
            <a:ext cx="915699" cy="276999"/>
          </a:xfrm>
          <a:prstGeom prst="rect">
            <a:avLst/>
          </a:prstGeom>
          <a:solidFill>
            <a:srgbClr val="FFFFFF"/>
          </a:solidFill>
          <a:ln w="57150" cmpd="sng">
            <a:solidFill>
              <a:srgbClr val="000000"/>
            </a:solidFill>
          </a:ln>
        </p:spPr>
        <p:txBody>
          <a:bodyPr wrap="square" rtlCol="0">
            <a:spAutoFit/>
          </a:bodyPr>
          <a:lstStyle/>
          <a:p>
            <a:pPr algn="ctr"/>
            <a:r>
              <a:rPr lang="en-US" sz="1200" dirty="0"/>
              <a:t>CAUSE</a:t>
            </a:r>
          </a:p>
        </p:txBody>
      </p:sp>
      <p:sp>
        <p:nvSpPr>
          <p:cNvPr id="43" name="TextBox 42"/>
          <p:cNvSpPr txBox="1">
            <a:spLocks noChangeAspect="1"/>
          </p:cNvSpPr>
          <p:nvPr/>
        </p:nvSpPr>
        <p:spPr>
          <a:xfrm>
            <a:off x="3859662" y="5406350"/>
            <a:ext cx="1271636" cy="923330"/>
          </a:xfrm>
          <a:prstGeom prst="rect">
            <a:avLst/>
          </a:prstGeom>
          <a:solidFill>
            <a:srgbClr val="FFFFFF"/>
          </a:solidFill>
          <a:ln w="57150" cmpd="sng">
            <a:solidFill>
              <a:srgbClr val="000000"/>
            </a:solidFill>
          </a:ln>
        </p:spPr>
        <p:txBody>
          <a:bodyPr wrap="square" rtlCol="0" anchor="ctr" anchorCtr="0">
            <a:spAutoFit/>
          </a:bodyPr>
          <a:lstStyle/>
          <a:p>
            <a:pPr algn="ctr"/>
            <a:endParaRPr lang="en-US" dirty="0"/>
          </a:p>
          <a:p>
            <a:pPr algn="ctr"/>
            <a:r>
              <a:rPr lang="en-US" dirty="0"/>
              <a:t>EVENT</a:t>
            </a:r>
          </a:p>
          <a:p>
            <a:pPr algn="ctr"/>
            <a:endParaRPr lang="en-US" dirty="0"/>
          </a:p>
        </p:txBody>
      </p:sp>
      <p:cxnSp>
        <p:nvCxnSpPr>
          <p:cNvPr id="44" name="Straight Arrow Connector 43"/>
          <p:cNvCxnSpPr>
            <a:cxnSpLocks noChangeAspect="1"/>
          </p:cNvCxnSpPr>
          <p:nvPr/>
        </p:nvCxnSpPr>
        <p:spPr>
          <a:xfrm>
            <a:off x="2703722" y="5358385"/>
            <a:ext cx="600041" cy="327319"/>
          </a:xfrm>
          <a:prstGeom prst="straightConnector1">
            <a:avLst/>
          </a:prstGeom>
          <a:ln w="5715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a:cxnSpLocks noChangeAspect="1"/>
          </p:cNvCxnSpPr>
          <p:nvPr/>
        </p:nvCxnSpPr>
        <p:spPr>
          <a:xfrm>
            <a:off x="2675181" y="5857853"/>
            <a:ext cx="600041" cy="0"/>
          </a:xfrm>
          <a:prstGeom prst="straightConnector1">
            <a:avLst/>
          </a:prstGeom>
          <a:ln w="5715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a:cxnSpLocks noChangeAspect="1"/>
          </p:cNvCxnSpPr>
          <p:nvPr/>
        </p:nvCxnSpPr>
        <p:spPr>
          <a:xfrm flipV="1">
            <a:off x="2727375" y="6047923"/>
            <a:ext cx="497816" cy="287614"/>
          </a:xfrm>
          <a:prstGeom prst="straightConnector1">
            <a:avLst/>
          </a:prstGeom>
          <a:ln w="5715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a:cxnSpLocks noChangeAspect="1"/>
          </p:cNvCxnSpPr>
          <p:nvPr/>
        </p:nvCxnSpPr>
        <p:spPr>
          <a:xfrm flipV="1">
            <a:off x="5522117" y="5357905"/>
            <a:ext cx="600041" cy="327799"/>
          </a:xfrm>
          <a:prstGeom prst="straightConnector1">
            <a:avLst/>
          </a:prstGeom>
          <a:ln w="5715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a:cxnSpLocks noChangeAspect="1"/>
          </p:cNvCxnSpPr>
          <p:nvPr/>
        </p:nvCxnSpPr>
        <p:spPr>
          <a:xfrm>
            <a:off x="5546941" y="5857853"/>
            <a:ext cx="600041" cy="0"/>
          </a:xfrm>
          <a:prstGeom prst="straightConnector1">
            <a:avLst/>
          </a:prstGeom>
          <a:ln w="5715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a:cxnSpLocks noChangeAspect="1"/>
          </p:cNvCxnSpPr>
          <p:nvPr/>
        </p:nvCxnSpPr>
        <p:spPr>
          <a:xfrm>
            <a:off x="5557557" y="6052806"/>
            <a:ext cx="459252" cy="265332"/>
          </a:xfrm>
          <a:prstGeom prst="straightConnector1">
            <a:avLst/>
          </a:prstGeom>
          <a:ln w="5715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50" name="TextBox 49"/>
          <p:cNvSpPr txBox="1">
            <a:spLocks noChangeAspect="1"/>
          </p:cNvSpPr>
          <p:nvPr/>
        </p:nvSpPr>
        <p:spPr>
          <a:xfrm>
            <a:off x="6753016" y="1926181"/>
            <a:ext cx="915699" cy="276999"/>
          </a:xfrm>
          <a:prstGeom prst="rect">
            <a:avLst/>
          </a:prstGeom>
          <a:solidFill>
            <a:schemeClr val="bg1"/>
          </a:solidFill>
          <a:ln w="57150" cmpd="sng">
            <a:solidFill>
              <a:srgbClr val="000000"/>
            </a:solidFill>
          </a:ln>
        </p:spPr>
        <p:txBody>
          <a:bodyPr wrap="square" rtlCol="0">
            <a:spAutoFit/>
          </a:bodyPr>
          <a:lstStyle/>
          <a:p>
            <a:pPr algn="ctr"/>
            <a:r>
              <a:rPr lang="en-US" sz="1200" dirty="0"/>
              <a:t>EFFECT</a:t>
            </a:r>
          </a:p>
        </p:txBody>
      </p:sp>
      <p:sp>
        <p:nvSpPr>
          <p:cNvPr id="51" name="TextBox 50"/>
          <p:cNvSpPr txBox="1">
            <a:spLocks noChangeAspect="1"/>
          </p:cNvSpPr>
          <p:nvPr/>
        </p:nvSpPr>
        <p:spPr>
          <a:xfrm>
            <a:off x="6768943" y="2270059"/>
            <a:ext cx="915699" cy="276999"/>
          </a:xfrm>
          <a:prstGeom prst="rect">
            <a:avLst/>
          </a:prstGeom>
          <a:solidFill>
            <a:schemeClr val="bg1"/>
          </a:solidFill>
          <a:ln w="57150" cmpd="sng">
            <a:solidFill>
              <a:srgbClr val="000000"/>
            </a:solidFill>
          </a:ln>
        </p:spPr>
        <p:txBody>
          <a:bodyPr wrap="square" rtlCol="0">
            <a:spAutoFit/>
          </a:bodyPr>
          <a:lstStyle/>
          <a:p>
            <a:pPr algn="ctr"/>
            <a:r>
              <a:rPr lang="en-US" sz="1200" dirty="0"/>
              <a:t>EFFECT</a:t>
            </a:r>
          </a:p>
        </p:txBody>
      </p:sp>
      <p:sp>
        <p:nvSpPr>
          <p:cNvPr id="52" name="TextBox 51"/>
          <p:cNvSpPr txBox="1">
            <a:spLocks noChangeAspect="1"/>
          </p:cNvSpPr>
          <p:nvPr/>
        </p:nvSpPr>
        <p:spPr>
          <a:xfrm>
            <a:off x="6768943" y="2618679"/>
            <a:ext cx="915699" cy="276999"/>
          </a:xfrm>
          <a:prstGeom prst="rect">
            <a:avLst/>
          </a:prstGeom>
          <a:solidFill>
            <a:schemeClr val="bg1"/>
          </a:solidFill>
          <a:ln w="57150" cmpd="sng">
            <a:solidFill>
              <a:srgbClr val="000000"/>
            </a:solidFill>
          </a:ln>
        </p:spPr>
        <p:txBody>
          <a:bodyPr wrap="square" rtlCol="0">
            <a:spAutoFit/>
          </a:bodyPr>
          <a:lstStyle/>
          <a:p>
            <a:pPr algn="ctr"/>
            <a:r>
              <a:rPr lang="en-US" sz="1200" dirty="0"/>
              <a:t>EFFECT</a:t>
            </a:r>
          </a:p>
        </p:txBody>
      </p:sp>
      <p:sp>
        <p:nvSpPr>
          <p:cNvPr id="53" name="TextBox 52"/>
          <p:cNvSpPr txBox="1">
            <a:spLocks noChangeAspect="1"/>
          </p:cNvSpPr>
          <p:nvPr/>
        </p:nvSpPr>
        <p:spPr>
          <a:xfrm>
            <a:off x="1535289" y="2323921"/>
            <a:ext cx="915699" cy="276999"/>
          </a:xfrm>
          <a:prstGeom prst="rect">
            <a:avLst/>
          </a:prstGeom>
          <a:solidFill>
            <a:schemeClr val="bg1"/>
          </a:solidFill>
          <a:ln w="57150" cmpd="sng">
            <a:solidFill>
              <a:srgbClr val="000000"/>
            </a:solidFill>
          </a:ln>
        </p:spPr>
        <p:txBody>
          <a:bodyPr wrap="square" rtlCol="0">
            <a:spAutoFit/>
          </a:bodyPr>
          <a:lstStyle/>
          <a:p>
            <a:pPr algn="ctr"/>
            <a:r>
              <a:rPr lang="en-US" sz="1200" dirty="0"/>
              <a:t>CAUSE</a:t>
            </a:r>
          </a:p>
        </p:txBody>
      </p:sp>
      <p:sp>
        <p:nvSpPr>
          <p:cNvPr id="54" name="TextBox 53"/>
          <p:cNvSpPr txBox="1">
            <a:spLocks noChangeAspect="1"/>
          </p:cNvSpPr>
          <p:nvPr/>
        </p:nvSpPr>
        <p:spPr>
          <a:xfrm>
            <a:off x="3873773" y="1914640"/>
            <a:ext cx="1271636" cy="923330"/>
          </a:xfrm>
          <a:prstGeom prst="rect">
            <a:avLst/>
          </a:prstGeom>
          <a:solidFill>
            <a:schemeClr val="bg1"/>
          </a:solidFill>
          <a:ln w="57150" cmpd="sng">
            <a:solidFill>
              <a:srgbClr val="000000"/>
            </a:solidFill>
          </a:ln>
        </p:spPr>
        <p:txBody>
          <a:bodyPr wrap="square" rtlCol="0" anchor="ctr" anchorCtr="0">
            <a:spAutoFit/>
          </a:bodyPr>
          <a:lstStyle/>
          <a:p>
            <a:pPr algn="ctr"/>
            <a:endParaRPr lang="en-US" dirty="0"/>
          </a:p>
          <a:p>
            <a:pPr algn="ctr"/>
            <a:r>
              <a:rPr lang="en-US" dirty="0"/>
              <a:t>EVENT</a:t>
            </a:r>
          </a:p>
          <a:p>
            <a:pPr algn="ctr"/>
            <a:endParaRPr lang="en-US" dirty="0"/>
          </a:p>
        </p:txBody>
      </p:sp>
      <p:cxnSp>
        <p:nvCxnSpPr>
          <p:cNvPr id="55" name="Straight Arrow Connector 54"/>
          <p:cNvCxnSpPr>
            <a:cxnSpLocks noChangeAspect="1"/>
          </p:cNvCxnSpPr>
          <p:nvPr/>
        </p:nvCxnSpPr>
        <p:spPr>
          <a:xfrm>
            <a:off x="2880905" y="2373934"/>
            <a:ext cx="600041" cy="0"/>
          </a:xfrm>
          <a:prstGeom prst="straightConnector1">
            <a:avLst/>
          </a:prstGeom>
          <a:ln w="5715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56" name="Right Brace 55"/>
          <p:cNvSpPr>
            <a:spLocks noChangeAspect="1"/>
          </p:cNvSpPr>
          <p:nvPr/>
        </p:nvSpPr>
        <p:spPr>
          <a:xfrm>
            <a:off x="5822137" y="1907504"/>
            <a:ext cx="213036" cy="815049"/>
          </a:xfrm>
          <a:prstGeom prst="rightBrace">
            <a:avLst>
              <a:gd name="adj1" fmla="val 35971"/>
              <a:gd name="adj2" fmla="val 50595"/>
            </a:avLst>
          </a:prstGeom>
          <a:ln w="5715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200"/>
          </a:p>
        </p:txBody>
      </p:sp>
      <p:cxnSp>
        <p:nvCxnSpPr>
          <p:cNvPr id="69" name="Straight Arrow Connector 68"/>
          <p:cNvCxnSpPr>
            <a:cxnSpLocks noChangeAspect="1"/>
          </p:cNvCxnSpPr>
          <p:nvPr/>
        </p:nvCxnSpPr>
        <p:spPr>
          <a:xfrm>
            <a:off x="2880905" y="1021745"/>
            <a:ext cx="600041" cy="0"/>
          </a:xfrm>
          <a:prstGeom prst="straightConnector1">
            <a:avLst/>
          </a:prstGeom>
          <a:ln w="5715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0" name="Straight Arrow Connector 69"/>
          <p:cNvCxnSpPr>
            <a:cxnSpLocks noChangeAspect="1"/>
          </p:cNvCxnSpPr>
          <p:nvPr/>
        </p:nvCxnSpPr>
        <p:spPr>
          <a:xfrm>
            <a:off x="5661798" y="4038600"/>
            <a:ext cx="600041" cy="0"/>
          </a:xfrm>
          <a:prstGeom prst="straightConnector1">
            <a:avLst/>
          </a:prstGeom>
          <a:ln w="5715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72" name="TextBox 71"/>
          <p:cNvSpPr txBox="1"/>
          <p:nvPr/>
        </p:nvSpPr>
        <p:spPr>
          <a:xfrm>
            <a:off x="1535289" y="1471150"/>
            <a:ext cx="6400800" cy="307777"/>
          </a:xfrm>
          <a:prstGeom prst="rect">
            <a:avLst/>
          </a:prstGeom>
          <a:noFill/>
        </p:spPr>
        <p:txBody>
          <a:bodyPr wrap="square" rtlCol="0">
            <a:spAutoFit/>
          </a:bodyPr>
          <a:lstStyle/>
          <a:p>
            <a:pPr algn="ctr"/>
            <a:r>
              <a:rPr lang="en-US" sz="1400" dirty="0"/>
              <a:t>Pattern of an event with one cause and one effect</a:t>
            </a:r>
          </a:p>
        </p:txBody>
      </p:sp>
      <p:sp>
        <p:nvSpPr>
          <p:cNvPr id="73" name="TextBox 72"/>
          <p:cNvSpPr txBox="1"/>
          <p:nvPr/>
        </p:nvSpPr>
        <p:spPr>
          <a:xfrm>
            <a:off x="1271677" y="4628034"/>
            <a:ext cx="6400800" cy="307777"/>
          </a:xfrm>
          <a:prstGeom prst="rect">
            <a:avLst/>
          </a:prstGeom>
          <a:noFill/>
        </p:spPr>
        <p:txBody>
          <a:bodyPr wrap="square" rtlCol="0">
            <a:spAutoFit/>
          </a:bodyPr>
          <a:lstStyle/>
          <a:p>
            <a:pPr algn="ctr"/>
            <a:r>
              <a:rPr lang="en-US" sz="1400" dirty="0"/>
              <a:t>Pattern of an event with three (or more) causes and one effect</a:t>
            </a:r>
          </a:p>
        </p:txBody>
      </p:sp>
      <p:sp>
        <p:nvSpPr>
          <p:cNvPr id="74" name="TextBox 73"/>
          <p:cNvSpPr txBox="1"/>
          <p:nvPr/>
        </p:nvSpPr>
        <p:spPr>
          <a:xfrm>
            <a:off x="1283841" y="6492123"/>
            <a:ext cx="6400800" cy="307777"/>
          </a:xfrm>
          <a:prstGeom prst="rect">
            <a:avLst/>
          </a:prstGeom>
          <a:noFill/>
        </p:spPr>
        <p:txBody>
          <a:bodyPr wrap="square" rtlCol="0">
            <a:spAutoFit/>
          </a:bodyPr>
          <a:lstStyle/>
          <a:p>
            <a:pPr algn="ctr"/>
            <a:r>
              <a:rPr lang="en-US" sz="1400" dirty="0"/>
              <a:t>Pattern of an event with three (or more) causes and three  (or more) effects</a:t>
            </a:r>
          </a:p>
        </p:txBody>
      </p:sp>
      <p:sp>
        <p:nvSpPr>
          <p:cNvPr id="75" name="TextBox 74"/>
          <p:cNvSpPr txBox="1"/>
          <p:nvPr/>
        </p:nvSpPr>
        <p:spPr>
          <a:xfrm>
            <a:off x="1535289" y="2887124"/>
            <a:ext cx="6400800" cy="307777"/>
          </a:xfrm>
          <a:prstGeom prst="rect">
            <a:avLst/>
          </a:prstGeom>
          <a:noFill/>
        </p:spPr>
        <p:txBody>
          <a:bodyPr wrap="square" rtlCol="0">
            <a:spAutoFit/>
          </a:bodyPr>
          <a:lstStyle/>
          <a:p>
            <a:pPr algn="ctr"/>
            <a:r>
              <a:rPr lang="en-US" sz="1400" dirty="0"/>
              <a:t>Pattern of an event with one cause and three (or more) effects</a:t>
            </a:r>
          </a:p>
        </p:txBody>
      </p:sp>
      <p:sp>
        <p:nvSpPr>
          <p:cNvPr id="77" name="TextBox 76"/>
          <p:cNvSpPr txBox="1"/>
          <p:nvPr/>
        </p:nvSpPr>
        <p:spPr>
          <a:xfrm>
            <a:off x="1219201" y="114300"/>
            <a:ext cx="6999111" cy="369332"/>
          </a:xfrm>
          <a:prstGeom prst="rect">
            <a:avLst/>
          </a:prstGeom>
          <a:noFill/>
        </p:spPr>
        <p:txBody>
          <a:bodyPr wrap="square" rtlCol="0">
            <a:spAutoFit/>
          </a:bodyPr>
          <a:lstStyle/>
          <a:p>
            <a:pPr algn="ctr"/>
            <a:r>
              <a:rPr lang="en-US" dirty="0"/>
              <a:t>Cause-Effect Patterns</a:t>
            </a:r>
          </a:p>
        </p:txBody>
      </p:sp>
      <p:cxnSp>
        <p:nvCxnSpPr>
          <p:cNvPr id="80" name="Straight Connector 79"/>
          <p:cNvCxnSpPr/>
          <p:nvPr/>
        </p:nvCxnSpPr>
        <p:spPr>
          <a:xfrm>
            <a:off x="526633" y="1803581"/>
            <a:ext cx="7811911"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1" name="Straight Connector 80"/>
          <p:cNvCxnSpPr/>
          <p:nvPr/>
        </p:nvCxnSpPr>
        <p:spPr>
          <a:xfrm>
            <a:off x="432742" y="5029200"/>
            <a:ext cx="7811911"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p:nvPr/>
        </p:nvCxnSpPr>
        <p:spPr>
          <a:xfrm>
            <a:off x="432742" y="3257550"/>
            <a:ext cx="7811911"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 name="Date Placeholder 1">
            <a:extLst>
              <a:ext uri="{FF2B5EF4-FFF2-40B4-BE49-F238E27FC236}">
                <a16:creationId xmlns:a16="http://schemas.microsoft.com/office/drawing/2014/main" id="{902C02F7-A522-7545-9635-CD48530B66AB}"/>
              </a:ext>
            </a:extLst>
          </p:cNvPr>
          <p:cNvSpPr>
            <a:spLocks noGrp="1"/>
          </p:cNvSpPr>
          <p:nvPr>
            <p:ph type="dt" sz="half" idx="10"/>
          </p:nvPr>
        </p:nvSpPr>
        <p:spPr/>
        <p:txBody>
          <a:bodyPr/>
          <a:lstStyle/>
          <a:p>
            <a:r>
              <a:rPr lang="en-US"/>
              <a:t>2019</a:t>
            </a:r>
          </a:p>
        </p:txBody>
      </p:sp>
    </p:spTree>
    <p:extLst>
      <p:ext uri="{BB962C8B-B14F-4D97-AF65-F5344CB8AC3E}">
        <p14:creationId xmlns:p14="http://schemas.microsoft.com/office/powerpoint/2010/main" val="34495488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371" y="304800"/>
            <a:ext cx="8548915" cy="1143000"/>
          </a:xfrm>
        </p:spPr>
        <p:txBody>
          <a:bodyPr>
            <a:noAutofit/>
          </a:bodyPr>
          <a:lstStyle/>
          <a:p>
            <a:br>
              <a:rPr lang="en-US" sz="3600" dirty="0"/>
            </a:br>
            <a:r>
              <a:rPr lang="en-US" sz="3600" dirty="0"/>
              <a:t>Chapter 2:  The Cause-and-Effect Guide</a:t>
            </a:r>
            <a:r>
              <a:rPr lang="en-US" sz="4800" dirty="0"/>
              <a:t> </a:t>
            </a:r>
            <a:br>
              <a:rPr lang="en-US" sz="4800" dirty="0"/>
            </a:br>
            <a:r>
              <a:rPr lang="en-US" sz="3600" dirty="0"/>
              <a:t>	</a:t>
            </a:r>
          </a:p>
        </p:txBody>
      </p:sp>
      <p:sp>
        <p:nvSpPr>
          <p:cNvPr id="4" name="Subtitle 3"/>
          <p:cNvSpPr>
            <a:spLocks noGrp="1"/>
          </p:cNvSpPr>
          <p:nvPr>
            <p:ph idx="1"/>
          </p:nvPr>
        </p:nvSpPr>
        <p:spPr>
          <a:xfrm>
            <a:off x="685800" y="1683657"/>
            <a:ext cx="7772400" cy="4412343"/>
          </a:xfrm>
        </p:spPr>
        <p:txBody>
          <a:bodyPr>
            <a:normAutofit/>
          </a:bodyPr>
          <a:lstStyle/>
          <a:p>
            <a:r>
              <a:rPr lang="en-US" dirty="0"/>
              <a:t>Presents the 6 parts of the Cause-and-Effect Guide </a:t>
            </a:r>
          </a:p>
          <a:p>
            <a:r>
              <a:rPr lang="en-US" dirty="0"/>
              <a:t>Special emphasis is placed on</a:t>
            </a:r>
          </a:p>
          <a:p>
            <a:pPr marL="0" indent="0">
              <a:buNone/>
            </a:pPr>
            <a:r>
              <a:rPr lang="en-US" dirty="0"/>
              <a:t>  	Restating Questions </a:t>
            </a:r>
          </a:p>
          <a:p>
            <a:pPr marL="0" indent="0">
              <a:buNone/>
            </a:pPr>
            <a:r>
              <a:rPr lang="en-US" dirty="0"/>
              <a:t>		and on</a:t>
            </a:r>
          </a:p>
          <a:p>
            <a:pPr marL="0" indent="0">
              <a:buNone/>
            </a:pPr>
            <a:r>
              <a:rPr lang="en-US" dirty="0"/>
              <a:t>	Key Terms </a:t>
            </a:r>
          </a:p>
          <a:p>
            <a:pPr marL="0" indent="0">
              <a:buNone/>
            </a:pPr>
            <a:r>
              <a:rPr lang="en-US" dirty="0"/>
              <a:t>that signal cause-and-effect questions.</a:t>
            </a:r>
          </a:p>
          <a:p>
            <a:endParaRPr lang="en-US" dirty="0"/>
          </a:p>
        </p:txBody>
      </p:sp>
      <p:sp>
        <p:nvSpPr>
          <p:cNvPr id="3" name="Date Placeholder 2">
            <a:extLst>
              <a:ext uri="{FF2B5EF4-FFF2-40B4-BE49-F238E27FC236}">
                <a16:creationId xmlns:a16="http://schemas.microsoft.com/office/drawing/2014/main" id="{FA266004-4802-EF4D-8F34-D8006566DEF8}"/>
              </a:ext>
            </a:extLst>
          </p:cNvPr>
          <p:cNvSpPr>
            <a:spLocks noGrp="1"/>
          </p:cNvSpPr>
          <p:nvPr>
            <p:ph type="dt" sz="half" idx="10"/>
          </p:nvPr>
        </p:nvSpPr>
        <p:spPr/>
        <p:txBody>
          <a:bodyPr/>
          <a:lstStyle/>
          <a:p>
            <a:r>
              <a:rPr lang="en-US"/>
              <a:t>2019</a:t>
            </a:r>
          </a:p>
        </p:txBody>
      </p:sp>
    </p:spTree>
    <p:extLst>
      <p:ext uri="{BB962C8B-B14F-4D97-AF65-F5344CB8AC3E}">
        <p14:creationId xmlns:p14="http://schemas.microsoft.com/office/powerpoint/2010/main" val="3478067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2087A-1844-D447-810C-62256C716AC7}"/>
              </a:ext>
            </a:extLst>
          </p:cNvPr>
          <p:cNvSpPr>
            <a:spLocks noGrp="1"/>
          </p:cNvSpPr>
          <p:nvPr>
            <p:ph type="title"/>
          </p:nvPr>
        </p:nvSpPr>
        <p:spPr/>
        <p:txBody>
          <a:bodyPr/>
          <a:lstStyle/>
          <a:p>
            <a:r>
              <a:rPr lang="en-US" dirty="0"/>
              <a:t>Original and Restated Questions</a:t>
            </a:r>
          </a:p>
        </p:txBody>
      </p:sp>
      <p:sp>
        <p:nvSpPr>
          <p:cNvPr id="3" name="Content Placeholder 2">
            <a:extLst>
              <a:ext uri="{FF2B5EF4-FFF2-40B4-BE49-F238E27FC236}">
                <a16:creationId xmlns:a16="http://schemas.microsoft.com/office/drawing/2014/main" id="{AEAB8B84-CA17-6C4A-B1C9-2E50A7B27B44}"/>
              </a:ext>
            </a:extLst>
          </p:cNvPr>
          <p:cNvSpPr>
            <a:spLocks noGrp="1"/>
          </p:cNvSpPr>
          <p:nvPr>
            <p:ph idx="1"/>
          </p:nvPr>
        </p:nvSpPr>
        <p:spPr>
          <a:xfrm>
            <a:off x="685800" y="1683657"/>
            <a:ext cx="7772400" cy="3962400"/>
          </a:xfrm>
        </p:spPr>
        <p:txBody>
          <a:bodyPr/>
          <a:lstStyle/>
          <a:p>
            <a:r>
              <a:rPr lang="en-US" sz="2800" b="1" dirty="0"/>
              <a:t>Original Question: </a:t>
            </a:r>
            <a:r>
              <a:rPr lang="en-US" sz="2800" dirty="0"/>
              <a:t>Deforestation has reached levels of about 40 million acres each year.  More than 50 percent of the rain forests have been cut.  About 2% of the rest of the rain forests are destroyed in each succeeding year.  What has caused this, and what could result?</a:t>
            </a:r>
          </a:p>
          <a:p>
            <a:r>
              <a:rPr lang="en-US" sz="2800" b="1" dirty="0"/>
              <a:t>Restated Question: </a:t>
            </a:r>
            <a:r>
              <a:rPr lang="en-US" sz="2800" dirty="0"/>
              <a:t>What are the causes and effects of the destruction of the rain forest?</a:t>
            </a:r>
            <a:br>
              <a:rPr lang="en-US" sz="2800" dirty="0"/>
            </a:br>
            <a:br>
              <a:rPr lang="en-US" dirty="0"/>
            </a:br>
            <a:endParaRPr lang="en-US" dirty="0"/>
          </a:p>
        </p:txBody>
      </p:sp>
      <p:sp>
        <p:nvSpPr>
          <p:cNvPr id="4" name="Date Placeholder 3">
            <a:extLst>
              <a:ext uri="{FF2B5EF4-FFF2-40B4-BE49-F238E27FC236}">
                <a16:creationId xmlns:a16="http://schemas.microsoft.com/office/drawing/2014/main" id="{16529343-14AC-8F47-BB26-7B4AB9BA339B}"/>
              </a:ext>
            </a:extLst>
          </p:cNvPr>
          <p:cNvSpPr>
            <a:spLocks noGrp="1"/>
          </p:cNvSpPr>
          <p:nvPr>
            <p:ph type="dt" sz="half" idx="10"/>
          </p:nvPr>
        </p:nvSpPr>
        <p:spPr/>
        <p:txBody>
          <a:bodyPr/>
          <a:lstStyle/>
          <a:p>
            <a:r>
              <a:rPr lang="en-US"/>
              <a:t>2019</a:t>
            </a:r>
          </a:p>
        </p:txBody>
      </p:sp>
    </p:spTree>
    <p:extLst>
      <p:ext uri="{BB962C8B-B14F-4D97-AF65-F5344CB8AC3E}">
        <p14:creationId xmlns:p14="http://schemas.microsoft.com/office/powerpoint/2010/main" val="40213953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9347D-4CC2-D846-8D19-D39BC37C56ED}"/>
              </a:ext>
            </a:extLst>
          </p:cNvPr>
          <p:cNvSpPr>
            <a:spLocks noGrp="1"/>
          </p:cNvSpPr>
          <p:nvPr>
            <p:ph type="title"/>
          </p:nvPr>
        </p:nvSpPr>
        <p:spPr>
          <a:xfrm>
            <a:off x="685800" y="-58057"/>
            <a:ext cx="7772400" cy="1143000"/>
          </a:xfrm>
        </p:spPr>
        <p:txBody>
          <a:bodyPr/>
          <a:lstStyle/>
          <a:p>
            <a:r>
              <a:rPr lang="en-US" sz="3200" u="sng" dirty="0"/>
              <a:t>Words that can Signal Cause-and Effect</a:t>
            </a:r>
          </a:p>
        </p:txBody>
      </p:sp>
      <p:sp>
        <p:nvSpPr>
          <p:cNvPr id="4" name="Content Placeholder 3">
            <a:extLst>
              <a:ext uri="{FF2B5EF4-FFF2-40B4-BE49-F238E27FC236}">
                <a16:creationId xmlns:a16="http://schemas.microsoft.com/office/drawing/2014/main" id="{C13CAAA3-EC66-3A42-B331-9793C6EC6477}"/>
              </a:ext>
            </a:extLst>
          </p:cNvPr>
          <p:cNvSpPr>
            <a:spLocks noGrp="1"/>
          </p:cNvSpPr>
          <p:nvPr>
            <p:ph sz="half" idx="1"/>
          </p:nvPr>
        </p:nvSpPr>
        <p:spPr>
          <a:xfrm>
            <a:off x="685800" y="870856"/>
            <a:ext cx="3810000" cy="5544457"/>
          </a:xfrm>
        </p:spPr>
        <p:txBody>
          <a:bodyPr/>
          <a:lstStyle/>
          <a:p>
            <a:pPr marL="0" indent="0" algn="ctr">
              <a:buNone/>
            </a:pPr>
            <a:r>
              <a:rPr lang="en-US" u="sng" dirty="0"/>
              <a:t>Cause</a:t>
            </a:r>
          </a:p>
          <a:p>
            <a:pPr marL="800100" lvl="2" indent="0">
              <a:buNone/>
            </a:pPr>
            <a:r>
              <a:rPr lang="en-US" sz="2400" dirty="0"/>
              <a:t>Lead to</a:t>
            </a:r>
            <a:br>
              <a:rPr lang="en-US" sz="2400" dirty="0"/>
            </a:br>
            <a:r>
              <a:rPr lang="en-US" sz="2400" dirty="0"/>
              <a:t>Bring about</a:t>
            </a:r>
            <a:br>
              <a:rPr lang="en-US" sz="2400" dirty="0"/>
            </a:br>
            <a:r>
              <a:rPr lang="en-US" sz="2400" dirty="0"/>
              <a:t>Create</a:t>
            </a:r>
            <a:br>
              <a:rPr lang="en-US" sz="2400" dirty="0"/>
            </a:br>
            <a:r>
              <a:rPr lang="en-US" sz="2400" dirty="0"/>
              <a:t>Generate</a:t>
            </a:r>
            <a:br>
              <a:rPr lang="en-US" sz="2400" dirty="0"/>
            </a:br>
            <a:r>
              <a:rPr lang="en-US" sz="2400" dirty="0"/>
              <a:t>Induce</a:t>
            </a:r>
            <a:br>
              <a:rPr lang="en-US" sz="2400" dirty="0"/>
            </a:br>
            <a:r>
              <a:rPr lang="en-US" sz="2400" dirty="0"/>
              <a:t>Make</a:t>
            </a:r>
            <a:br>
              <a:rPr lang="en-US" sz="2400" dirty="0"/>
            </a:br>
            <a:r>
              <a:rPr lang="en-US" sz="2400" dirty="0"/>
              <a:t>Produce</a:t>
            </a:r>
            <a:br>
              <a:rPr lang="en-US" sz="2400" dirty="0"/>
            </a:br>
            <a:r>
              <a:rPr lang="en-US" sz="2400" dirty="0"/>
              <a:t>Prompt</a:t>
            </a:r>
            <a:br>
              <a:rPr lang="en-US" sz="2400" dirty="0"/>
            </a:br>
            <a:r>
              <a:rPr lang="en-US" sz="2400" dirty="0"/>
              <a:t>Drive</a:t>
            </a:r>
            <a:br>
              <a:rPr lang="en-US" sz="2400" dirty="0"/>
            </a:br>
            <a:r>
              <a:rPr lang="en-US" sz="2400" dirty="0"/>
              <a:t>Instigate</a:t>
            </a:r>
            <a:br>
              <a:rPr lang="en-US" sz="2400" dirty="0"/>
            </a:br>
            <a:r>
              <a:rPr lang="en-US" sz="2400" dirty="0"/>
              <a:t>Support</a:t>
            </a:r>
            <a:br>
              <a:rPr lang="en-US" sz="2400" dirty="0"/>
            </a:br>
            <a:r>
              <a:rPr lang="en-US" sz="2400" dirty="0"/>
              <a:t>Set the stage</a:t>
            </a:r>
            <a:br>
              <a:rPr lang="en-US" sz="2400" dirty="0"/>
            </a:br>
            <a:r>
              <a:rPr lang="en-US" sz="2400" dirty="0"/>
              <a:t>Enable</a:t>
            </a:r>
            <a:br>
              <a:rPr lang="en-US" sz="2400" dirty="0"/>
            </a:br>
            <a:r>
              <a:rPr lang="en-US" sz="2400" dirty="0"/>
              <a:t>Promote</a:t>
            </a:r>
          </a:p>
        </p:txBody>
      </p:sp>
      <p:sp>
        <p:nvSpPr>
          <p:cNvPr id="5" name="Content Placeholder 4">
            <a:extLst>
              <a:ext uri="{FF2B5EF4-FFF2-40B4-BE49-F238E27FC236}">
                <a16:creationId xmlns:a16="http://schemas.microsoft.com/office/drawing/2014/main" id="{065F8BDC-942F-6045-937A-863EBD40A968}"/>
              </a:ext>
            </a:extLst>
          </p:cNvPr>
          <p:cNvSpPr>
            <a:spLocks noGrp="1"/>
          </p:cNvSpPr>
          <p:nvPr>
            <p:ph sz="half" idx="2"/>
          </p:nvPr>
        </p:nvSpPr>
        <p:spPr>
          <a:xfrm>
            <a:off x="4648200" y="870856"/>
            <a:ext cx="3810000" cy="5544457"/>
          </a:xfrm>
        </p:spPr>
        <p:txBody>
          <a:bodyPr/>
          <a:lstStyle/>
          <a:p>
            <a:pPr marL="0" indent="0" algn="ctr">
              <a:buNone/>
            </a:pPr>
            <a:r>
              <a:rPr lang="en-US" u="sng" dirty="0"/>
              <a:t>Effect</a:t>
            </a:r>
          </a:p>
          <a:p>
            <a:pPr marL="800100" lvl="2" indent="0">
              <a:buNone/>
            </a:pPr>
            <a:r>
              <a:rPr lang="en-US" sz="2400" dirty="0"/>
              <a:t>Result </a:t>
            </a:r>
            <a:br>
              <a:rPr lang="en-US" sz="2400" dirty="0"/>
            </a:br>
            <a:r>
              <a:rPr lang="en-US" sz="2400" dirty="0"/>
              <a:t>Ramification</a:t>
            </a:r>
            <a:br>
              <a:rPr lang="en-US" sz="2400" dirty="0"/>
            </a:br>
            <a:r>
              <a:rPr lang="en-US" sz="2400" dirty="0"/>
              <a:t>Outcome</a:t>
            </a:r>
            <a:br>
              <a:rPr lang="en-US" sz="2400" dirty="0"/>
            </a:br>
            <a:r>
              <a:rPr lang="en-US" sz="2400" dirty="0"/>
              <a:t>Denouement</a:t>
            </a:r>
            <a:br>
              <a:rPr lang="en-US" sz="2400" dirty="0"/>
            </a:br>
            <a:r>
              <a:rPr lang="en-US" sz="2400" dirty="0"/>
              <a:t>Development</a:t>
            </a:r>
            <a:br>
              <a:rPr lang="en-US" sz="2400" dirty="0"/>
            </a:br>
            <a:r>
              <a:rPr lang="en-US" sz="2400" dirty="0"/>
              <a:t>Repercussion</a:t>
            </a:r>
            <a:br>
              <a:rPr lang="en-US" sz="2400" dirty="0"/>
            </a:br>
            <a:r>
              <a:rPr lang="en-US" sz="2400" dirty="0"/>
              <a:t>Conclusion</a:t>
            </a:r>
            <a:br>
              <a:rPr lang="en-US" sz="2400" dirty="0"/>
            </a:br>
            <a:r>
              <a:rPr lang="en-US" sz="2400" dirty="0"/>
              <a:t>End</a:t>
            </a:r>
            <a:br>
              <a:rPr lang="en-US" sz="2400" dirty="0"/>
            </a:br>
            <a:r>
              <a:rPr lang="en-US" sz="2400" dirty="0"/>
              <a:t>By-product</a:t>
            </a:r>
            <a:br>
              <a:rPr lang="en-US" sz="2400" dirty="0"/>
            </a:br>
            <a:r>
              <a:rPr lang="en-US" sz="2400" dirty="0"/>
              <a:t>Consequence</a:t>
            </a:r>
            <a:br>
              <a:rPr lang="en-US" sz="2400" dirty="0"/>
            </a:br>
            <a:r>
              <a:rPr lang="en-US" sz="2400" dirty="0"/>
              <a:t>Outgrowth</a:t>
            </a:r>
            <a:br>
              <a:rPr lang="en-US" sz="2400" dirty="0"/>
            </a:br>
            <a:r>
              <a:rPr lang="en-US" sz="2400" dirty="0"/>
              <a:t>Product</a:t>
            </a:r>
            <a:br>
              <a:rPr lang="en-US" sz="2400" dirty="0"/>
            </a:br>
            <a:r>
              <a:rPr lang="en-US" sz="2400" dirty="0"/>
              <a:t>Upshot</a:t>
            </a:r>
            <a:br>
              <a:rPr lang="en-US" sz="2400" dirty="0"/>
            </a:br>
            <a:r>
              <a:rPr lang="en-US" sz="2400" dirty="0"/>
              <a:t>Impact</a:t>
            </a:r>
          </a:p>
          <a:p>
            <a:pPr marL="800100" lvl="2" indent="0" algn="r">
              <a:buNone/>
            </a:pPr>
            <a:br>
              <a:rPr lang="en-US" dirty="0"/>
            </a:br>
            <a:endParaRPr lang="en-US" dirty="0"/>
          </a:p>
        </p:txBody>
      </p:sp>
      <p:sp>
        <p:nvSpPr>
          <p:cNvPr id="6" name="Rectangle 5">
            <a:extLst>
              <a:ext uri="{FF2B5EF4-FFF2-40B4-BE49-F238E27FC236}">
                <a16:creationId xmlns:a16="http://schemas.microsoft.com/office/drawing/2014/main" id="{2118228B-56AC-5644-89E6-50888C54E7D1}"/>
              </a:ext>
            </a:extLst>
          </p:cNvPr>
          <p:cNvSpPr/>
          <p:nvPr/>
        </p:nvSpPr>
        <p:spPr>
          <a:xfrm>
            <a:off x="7781655" y="6465372"/>
            <a:ext cx="950901" cy="307777"/>
          </a:xfrm>
          <a:prstGeom prst="rect">
            <a:avLst/>
          </a:prstGeom>
        </p:spPr>
        <p:txBody>
          <a:bodyPr wrap="none">
            <a:spAutoFit/>
          </a:bodyPr>
          <a:lstStyle/>
          <a:p>
            <a:r>
              <a:rPr lang="en-US" sz="1400" dirty="0"/>
              <a:t>See p. 14</a:t>
            </a:r>
          </a:p>
        </p:txBody>
      </p:sp>
      <p:sp>
        <p:nvSpPr>
          <p:cNvPr id="3" name="Date Placeholder 2">
            <a:extLst>
              <a:ext uri="{FF2B5EF4-FFF2-40B4-BE49-F238E27FC236}">
                <a16:creationId xmlns:a16="http://schemas.microsoft.com/office/drawing/2014/main" id="{96381D1C-8FD9-D244-8CDC-89EE32FCAE0E}"/>
              </a:ext>
            </a:extLst>
          </p:cNvPr>
          <p:cNvSpPr>
            <a:spLocks noGrp="1"/>
          </p:cNvSpPr>
          <p:nvPr>
            <p:ph type="dt" sz="half" idx="10"/>
          </p:nvPr>
        </p:nvSpPr>
        <p:spPr/>
        <p:txBody>
          <a:bodyPr/>
          <a:lstStyle/>
          <a:p>
            <a:r>
              <a:rPr lang="en-US"/>
              <a:t>2019</a:t>
            </a:r>
          </a:p>
        </p:txBody>
      </p:sp>
    </p:spTree>
    <p:extLst>
      <p:ext uri="{BB962C8B-B14F-4D97-AF65-F5344CB8AC3E}">
        <p14:creationId xmlns:p14="http://schemas.microsoft.com/office/powerpoint/2010/main" val="36137709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32533-6845-2F49-80E1-5149D06DBB67}"/>
              </a:ext>
            </a:extLst>
          </p:cNvPr>
          <p:cNvSpPr>
            <a:spLocks noGrp="1"/>
          </p:cNvSpPr>
          <p:nvPr>
            <p:ph type="title"/>
          </p:nvPr>
        </p:nvSpPr>
        <p:spPr/>
        <p:txBody>
          <a:bodyPr/>
          <a:lstStyle/>
          <a:p>
            <a:r>
              <a:rPr lang="en-US" dirty="0">
                <a:solidFill>
                  <a:srgbClr val="FF0000"/>
                </a:solidFill>
              </a:rPr>
              <a:t>Chapter 2: An Activity</a:t>
            </a:r>
          </a:p>
        </p:txBody>
      </p:sp>
      <p:sp>
        <p:nvSpPr>
          <p:cNvPr id="5" name="Content Placeholder 4">
            <a:extLst>
              <a:ext uri="{FF2B5EF4-FFF2-40B4-BE49-F238E27FC236}">
                <a16:creationId xmlns:a16="http://schemas.microsoft.com/office/drawing/2014/main" id="{79048F95-DDBA-1E4C-A6DA-97CB6904C95A}"/>
              </a:ext>
            </a:extLst>
          </p:cNvPr>
          <p:cNvSpPr>
            <a:spLocks noGrp="1"/>
          </p:cNvSpPr>
          <p:nvPr>
            <p:ph idx="1"/>
          </p:nvPr>
        </p:nvSpPr>
        <p:spPr>
          <a:xfrm>
            <a:off x="685800" y="1799771"/>
            <a:ext cx="7772400" cy="4296229"/>
          </a:xfrm>
        </p:spPr>
        <p:txBody>
          <a:bodyPr/>
          <a:lstStyle/>
          <a:p>
            <a:r>
              <a:rPr lang="en-US" dirty="0">
                <a:solidFill>
                  <a:srgbClr val="FF0000"/>
                </a:solidFill>
              </a:rPr>
              <a:t>Review the CCSS or NGSS grade level demands and terms that signal a cause-and-effect thinking challenge to trace the continuity of higher order reasoning such as cause-and-effect in the standards.</a:t>
            </a:r>
          </a:p>
        </p:txBody>
      </p:sp>
      <p:sp>
        <p:nvSpPr>
          <p:cNvPr id="3" name="Date Placeholder 2">
            <a:extLst>
              <a:ext uri="{FF2B5EF4-FFF2-40B4-BE49-F238E27FC236}">
                <a16:creationId xmlns:a16="http://schemas.microsoft.com/office/drawing/2014/main" id="{D594866C-24E7-C146-B454-04240C0392BB}"/>
              </a:ext>
            </a:extLst>
          </p:cNvPr>
          <p:cNvSpPr>
            <a:spLocks noGrp="1"/>
          </p:cNvSpPr>
          <p:nvPr>
            <p:ph type="dt" sz="half" idx="10"/>
          </p:nvPr>
        </p:nvSpPr>
        <p:spPr/>
        <p:txBody>
          <a:bodyPr/>
          <a:lstStyle/>
          <a:p>
            <a:r>
              <a:rPr lang="en-US"/>
              <a:t>2019</a:t>
            </a:r>
          </a:p>
        </p:txBody>
      </p:sp>
    </p:spTree>
    <p:extLst>
      <p:ext uri="{BB962C8B-B14F-4D97-AF65-F5344CB8AC3E}">
        <p14:creationId xmlns:p14="http://schemas.microsoft.com/office/powerpoint/2010/main" val="366212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C849E-BB20-DA40-9450-AE55EA12858F}"/>
              </a:ext>
            </a:extLst>
          </p:cNvPr>
          <p:cNvSpPr>
            <a:spLocks noGrp="1"/>
          </p:cNvSpPr>
          <p:nvPr>
            <p:ph type="title"/>
          </p:nvPr>
        </p:nvSpPr>
        <p:spPr/>
        <p:txBody>
          <a:bodyPr/>
          <a:lstStyle/>
          <a:p>
            <a:r>
              <a:rPr lang="en-US" dirty="0"/>
              <a:t>Thinking about Higher Order Reasoning</a:t>
            </a:r>
          </a:p>
        </p:txBody>
      </p:sp>
      <p:sp>
        <p:nvSpPr>
          <p:cNvPr id="3" name="Content Placeholder 2">
            <a:extLst>
              <a:ext uri="{FF2B5EF4-FFF2-40B4-BE49-F238E27FC236}">
                <a16:creationId xmlns:a16="http://schemas.microsoft.com/office/drawing/2014/main" id="{C3F1F917-9252-3C47-92F3-7EAB9D79E3CB}"/>
              </a:ext>
            </a:extLst>
          </p:cNvPr>
          <p:cNvSpPr>
            <a:spLocks noGrp="1"/>
          </p:cNvSpPr>
          <p:nvPr>
            <p:ph idx="1"/>
          </p:nvPr>
        </p:nvSpPr>
        <p:spPr>
          <a:xfrm>
            <a:off x="685800" y="1635147"/>
            <a:ext cx="7772400" cy="4376185"/>
          </a:xfrm>
        </p:spPr>
        <p:txBody>
          <a:bodyPr/>
          <a:lstStyle/>
          <a:p>
            <a:r>
              <a:rPr lang="en-US" sz="2800" dirty="0"/>
              <a:t>Where is higher order reasoning (HOR) in your standards or courses?</a:t>
            </a:r>
          </a:p>
          <a:p>
            <a:r>
              <a:rPr lang="en-US" sz="2800" dirty="0"/>
              <a:t>What are some challenges for engaging students in HOR?</a:t>
            </a:r>
          </a:p>
          <a:p>
            <a:r>
              <a:rPr lang="en-US" sz="2800" dirty="0"/>
              <a:t>What tools or methods have you been using to engage students in HOR?</a:t>
            </a:r>
          </a:p>
          <a:p>
            <a:r>
              <a:rPr lang="en-US" sz="2800" dirty="0"/>
              <a:t>Are these a regular part of your instruction? If so, how are they working? If not, how does this square with your teaching?</a:t>
            </a:r>
          </a:p>
        </p:txBody>
      </p:sp>
      <p:sp>
        <p:nvSpPr>
          <p:cNvPr id="4" name="Date Placeholder 3">
            <a:extLst>
              <a:ext uri="{FF2B5EF4-FFF2-40B4-BE49-F238E27FC236}">
                <a16:creationId xmlns:a16="http://schemas.microsoft.com/office/drawing/2014/main" id="{3C28C041-483B-DC41-8C74-73D57672BD94}"/>
              </a:ext>
            </a:extLst>
          </p:cNvPr>
          <p:cNvSpPr>
            <a:spLocks noGrp="1"/>
          </p:cNvSpPr>
          <p:nvPr>
            <p:ph type="dt" sz="half" idx="10"/>
          </p:nvPr>
        </p:nvSpPr>
        <p:spPr/>
        <p:txBody>
          <a:bodyPr/>
          <a:lstStyle/>
          <a:p>
            <a:r>
              <a:rPr lang="en-US"/>
              <a:t>2019</a:t>
            </a:r>
          </a:p>
        </p:txBody>
      </p:sp>
    </p:spTree>
    <p:extLst>
      <p:ext uri="{BB962C8B-B14F-4D97-AF65-F5344CB8AC3E}">
        <p14:creationId xmlns:p14="http://schemas.microsoft.com/office/powerpoint/2010/main" val="1385159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767EC-75F9-4342-BEB0-8CB4A6212828}"/>
              </a:ext>
            </a:extLst>
          </p:cNvPr>
          <p:cNvSpPr>
            <a:spLocks noGrp="1"/>
          </p:cNvSpPr>
          <p:nvPr>
            <p:ph type="title"/>
          </p:nvPr>
        </p:nvSpPr>
        <p:spPr/>
        <p:txBody>
          <a:bodyPr/>
          <a:lstStyle/>
          <a:p>
            <a:r>
              <a:rPr lang="en-US" sz="4000" dirty="0"/>
              <a:t>Chapter 2: Before Using Guide</a:t>
            </a:r>
          </a:p>
        </p:txBody>
      </p:sp>
      <p:sp>
        <p:nvSpPr>
          <p:cNvPr id="3" name="Content Placeholder 2">
            <a:extLst>
              <a:ext uri="{FF2B5EF4-FFF2-40B4-BE49-F238E27FC236}">
                <a16:creationId xmlns:a16="http://schemas.microsoft.com/office/drawing/2014/main" id="{AC198FFF-E159-1743-8316-7BFAB242B45F}"/>
              </a:ext>
            </a:extLst>
          </p:cNvPr>
          <p:cNvSpPr>
            <a:spLocks noGrp="1"/>
          </p:cNvSpPr>
          <p:nvPr>
            <p:ph idx="1"/>
          </p:nvPr>
        </p:nvSpPr>
        <p:spPr/>
        <p:txBody>
          <a:bodyPr/>
          <a:lstStyle/>
          <a:p>
            <a:r>
              <a:rPr lang="en-US" dirty="0"/>
              <a:t>Select critical question to be analyzed.</a:t>
            </a:r>
          </a:p>
          <a:p>
            <a:r>
              <a:rPr lang="en-US" dirty="0"/>
              <a:t>Construct a draft.</a:t>
            </a:r>
          </a:p>
          <a:p>
            <a:r>
              <a:rPr lang="en-US" dirty="0"/>
              <a:t>Watch for synonyms (Appendix A).</a:t>
            </a:r>
          </a:p>
          <a:p>
            <a:r>
              <a:rPr lang="en-US" dirty="0"/>
              <a:t>Be aware of ways questions are asked.</a:t>
            </a:r>
          </a:p>
          <a:p>
            <a:r>
              <a:rPr lang="en-US" dirty="0"/>
              <a:t>Ensure students have general understanding of event being analyzed.</a:t>
            </a:r>
          </a:p>
        </p:txBody>
      </p:sp>
      <p:sp>
        <p:nvSpPr>
          <p:cNvPr id="4" name="Date Placeholder 3">
            <a:extLst>
              <a:ext uri="{FF2B5EF4-FFF2-40B4-BE49-F238E27FC236}">
                <a16:creationId xmlns:a16="http://schemas.microsoft.com/office/drawing/2014/main" id="{F48CC5F4-3C63-9542-9D98-9A2880C16A67}"/>
              </a:ext>
            </a:extLst>
          </p:cNvPr>
          <p:cNvSpPr>
            <a:spLocks noGrp="1"/>
          </p:cNvSpPr>
          <p:nvPr>
            <p:ph type="dt" sz="half" idx="10"/>
          </p:nvPr>
        </p:nvSpPr>
        <p:spPr/>
        <p:txBody>
          <a:bodyPr/>
          <a:lstStyle/>
          <a:p>
            <a:r>
              <a:rPr lang="en-US"/>
              <a:t>2019</a:t>
            </a:r>
          </a:p>
        </p:txBody>
      </p:sp>
    </p:spTree>
    <p:extLst>
      <p:ext uri="{BB962C8B-B14F-4D97-AF65-F5344CB8AC3E}">
        <p14:creationId xmlns:p14="http://schemas.microsoft.com/office/powerpoint/2010/main" val="4295676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5DD7D-1E51-8E43-9DEA-D27B05691563}"/>
              </a:ext>
            </a:extLst>
          </p:cNvPr>
          <p:cNvSpPr>
            <a:spLocks noGrp="1"/>
          </p:cNvSpPr>
          <p:nvPr>
            <p:ph type="title"/>
          </p:nvPr>
        </p:nvSpPr>
        <p:spPr/>
        <p:txBody>
          <a:bodyPr/>
          <a:lstStyle/>
          <a:p>
            <a:r>
              <a:rPr lang="en-US" sz="4000" dirty="0"/>
              <a:t>Chapter 3:  Using the Routine with Students</a:t>
            </a:r>
          </a:p>
        </p:txBody>
      </p:sp>
      <p:sp>
        <p:nvSpPr>
          <p:cNvPr id="3" name="Content Placeholder 2">
            <a:extLst>
              <a:ext uri="{FF2B5EF4-FFF2-40B4-BE49-F238E27FC236}">
                <a16:creationId xmlns:a16="http://schemas.microsoft.com/office/drawing/2014/main" id="{AD6497BB-CABD-7741-8525-F662EFF84245}"/>
              </a:ext>
            </a:extLst>
          </p:cNvPr>
          <p:cNvSpPr>
            <a:spLocks noGrp="1"/>
          </p:cNvSpPr>
          <p:nvPr>
            <p:ph idx="1"/>
          </p:nvPr>
        </p:nvSpPr>
        <p:spPr>
          <a:xfrm>
            <a:off x="685800" y="1795549"/>
            <a:ext cx="7772400" cy="4300451"/>
          </a:xfrm>
        </p:spPr>
        <p:txBody>
          <a:bodyPr/>
          <a:lstStyle/>
          <a:p>
            <a:r>
              <a:rPr lang="en-US" dirty="0"/>
              <a:t>iTunes Book: See Cue-Do-Review Sequence demonstrated with video</a:t>
            </a:r>
          </a:p>
          <a:p>
            <a:endParaRPr lang="en-US" dirty="0"/>
          </a:p>
          <a:p>
            <a:r>
              <a:rPr lang="en-US" dirty="0"/>
              <a:t>Read the demonstration in Appendix C</a:t>
            </a:r>
          </a:p>
        </p:txBody>
      </p:sp>
      <p:sp>
        <p:nvSpPr>
          <p:cNvPr id="4" name="Date Placeholder 3">
            <a:extLst>
              <a:ext uri="{FF2B5EF4-FFF2-40B4-BE49-F238E27FC236}">
                <a16:creationId xmlns:a16="http://schemas.microsoft.com/office/drawing/2014/main" id="{4CA5802C-67CD-7847-894D-2D6BAA0037C5}"/>
              </a:ext>
            </a:extLst>
          </p:cNvPr>
          <p:cNvSpPr>
            <a:spLocks noGrp="1"/>
          </p:cNvSpPr>
          <p:nvPr>
            <p:ph type="dt" sz="half" idx="10"/>
          </p:nvPr>
        </p:nvSpPr>
        <p:spPr/>
        <p:txBody>
          <a:bodyPr/>
          <a:lstStyle/>
          <a:p>
            <a:r>
              <a:rPr lang="en-US"/>
              <a:t>2019</a:t>
            </a:r>
          </a:p>
        </p:txBody>
      </p:sp>
    </p:spTree>
    <p:extLst>
      <p:ext uri="{BB962C8B-B14F-4D97-AF65-F5344CB8AC3E}">
        <p14:creationId xmlns:p14="http://schemas.microsoft.com/office/powerpoint/2010/main" val="1235400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en-US" sz="2400" dirty="0"/>
            </a:br>
            <a:r>
              <a:rPr lang="en-US" sz="3600" dirty="0"/>
              <a:t>Chapter 4: Extend Student Learning </a:t>
            </a:r>
            <a:br>
              <a:rPr lang="en-US" sz="3600" dirty="0"/>
            </a:br>
            <a:r>
              <a:rPr lang="en-US" sz="2400" dirty="0"/>
              <a:t>	</a:t>
            </a:r>
          </a:p>
        </p:txBody>
      </p:sp>
      <p:sp>
        <p:nvSpPr>
          <p:cNvPr id="6" name="Subtitle 5"/>
          <p:cNvSpPr>
            <a:spLocks noGrp="1"/>
          </p:cNvSpPr>
          <p:nvPr>
            <p:ph idx="1"/>
          </p:nvPr>
        </p:nvSpPr>
        <p:spPr/>
        <p:txBody>
          <a:bodyPr>
            <a:normAutofit/>
          </a:bodyPr>
          <a:lstStyle/>
          <a:p>
            <a:r>
              <a:rPr lang="en-US" dirty="0"/>
              <a:t>The Strategy: REASON</a:t>
            </a:r>
          </a:p>
          <a:p>
            <a:r>
              <a:rPr lang="en-US" dirty="0"/>
              <a:t>Group Structures</a:t>
            </a:r>
          </a:p>
          <a:p>
            <a:r>
              <a:rPr lang="en-US" dirty="0"/>
              <a:t>Assessments &amp; Writing Supports</a:t>
            </a:r>
          </a:p>
          <a:p>
            <a:endParaRPr lang="en-US" dirty="0"/>
          </a:p>
        </p:txBody>
      </p:sp>
      <p:sp>
        <p:nvSpPr>
          <p:cNvPr id="5" name="Title 1"/>
          <p:cNvSpPr txBox="1">
            <a:spLocks/>
          </p:cNvSpPr>
          <p:nvPr/>
        </p:nvSpPr>
        <p:spPr>
          <a:xfrm>
            <a:off x="776080" y="1507391"/>
            <a:ext cx="8141860" cy="411537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br>
              <a:rPr lang="en-US" sz="2400"/>
            </a:br>
            <a:br>
              <a:rPr lang="en-US" sz="2400"/>
            </a:br>
            <a:r>
              <a:rPr lang="en-US" sz="3600"/>
              <a:t> </a:t>
            </a:r>
            <a:br>
              <a:rPr lang="en-US" sz="3600"/>
            </a:br>
            <a:r>
              <a:rPr lang="en-US" sz="2400"/>
              <a:t>	</a:t>
            </a:r>
            <a:endParaRPr lang="en-US" sz="2400" dirty="0"/>
          </a:p>
        </p:txBody>
      </p:sp>
      <p:sp>
        <p:nvSpPr>
          <p:cNvPr id="3" name="Date Placeholder 2">
            <a:extLst>
              <a:ext uri="{FF2B5EF4-FFF2-40B4-BE49-F238E27FC236}">
                <a16:creationId xmlns:a16="http://schemas.microsoft.com/office/drawing/2014/main" id="{1F63F756-B2BF-BC45-83C8-C74BE45AD354}"/>
              </a:ext>
            </a:extLst>
          </p:cNvPr>
          <p:cNvSpPr>
            <a:spLocks noGrp="1"/>
          </p:cNvSpPr>
          <p:nvPr>
            <p:ph type="dt" sz="half" idx="10"/>
          </p:nvPr>
        </p:nvSpPr>
        <p:spPr/>
        <p:txBody>
          <a:bodyPr/>
          <a:lstStyle/>
          <a:p>
            <a:r>
              <a:rPr lang="en-US"/>
              <a:t>2019</a:t>
            </a:r>
          </a:p>
        </p:txBody>
      </p:sp>
    </p:spTree>
    <p:extLst>
      <p:ext uri="{BB962C8B-B14F-4D97-AF65-F5344CB8AC3E}">
        <p14:creationId xmlns:p14="http://schemas.microsoft.com/office/powerpoint/2010/main" val="10981166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1C5E0-83D5-1A47-BFC6-17BB7FB27C9D}"/>
              </a:ext>
            </a:extLst>
          </p:cNvPr>
          <p:cNvSpPr>
            <a:spLocks noGrp="1"/>
          </p:cNvSpPr>
          <p:nvPr>
            <p:ph type="title"/>
          </p:nvPr>
        </p:nvSpPr>
        <p:spPr/>
        <p:txBody>
          <a:bodyPr/>
          <a:lstStyle/>
          <a:p>
            <a:r>
              <a:rPr lang="en-US" dirty="0"/>
              <a:t>Embedded Strategic Steps: Cause-and-Effect Guide</a:t>
            </a:r>
          </a:p>
        </p:txBody>
      </p:sp>
      <p:sp>
        <p:nvSpPr>
          <p:cNvPr id="4" name="Content Placeholder 3">
            <a:extLst>
              <a:ext uri="{FF2B5EF4-FFF2-40B4-BE49-F238E27FC236}">
                <a16:creationId xmlns:a16="http://schemas.microsoft.com/office/drawing/2014/main" id="{79EDDBF5-A07B-9A48-81CA-9D955EE20C4F}"/>
              </a:ext>
            </a:extLst>
          </p:cNvPr>
          <p:cNvSpPr>
            <a:spLocks noGrp="1"/>
          </p:cNvSpPr>
          <p:nvPr>
            <p:ph sz="half" idx="1"/>
          </p:nvPr>
        </p:nvSpPr>
        <p:spPr>
          <a:xfrm>
            <a:off x="685800" y="1751212"/>
            <a:ext cx="3810000" cy="4649583"/>
          </a:xfrm>
        </p:spPr>
        <p:txBody>
          <a:bodyPr/>
          <a:lstStyle/>
          <a:p>
            <a:pPr marL="0" indent="0">
              <a:buNone/>
            </a:pPr>
            <a:r>
              <a:rPr lang="en-US" b="1" dirty="0"/>
              <a:t>Steps of the Strategy</a:t>
            </a:r>
            <a:endParaRPr lang="en-US" dirty="0"/>
          </a:p>
          <a:p>
            <a:r>
              <a:rPr lang="en-US" sz="2400" dirty="0"/>
              <a:t>Restate the question</a:t>
            </a:r>
          </a:p>
          <a:p>
            <a:r>
              <a:rPr lang="en-US" sz="2400" dirty="0"/>
              <a:t>Define key terms</a:t>
            </a:r>
          </a:p>
          <a:p>
            <a:r>
              <a:rPr lang="en-US" sz="2400" dirty="0"/>
              <a:t>Identify critical event &amp; background information</a:t>
            </a:r>
          </a:p>
          <a:p>
            <a:r>
              <a:rPr lang="en-US" sz="2400" dirty="0"/>
              <a:t>Explore causes &amp; connections</a:t>
            </a:r>
          </a:p>
          <a:p>
            <a:r>
              <a:rPr lang="en-US" sz="2400" dirty="0"/>
              <a:t>Explore effects &amp; connections</a:t>
            </a:r>
          </a:p>
          <a:p>
            <a:r>
              <a:rPr lang="en-US" sz="2400" dirty="0"/>
              <a:t>Answer the question</a:t>
            </a:r>
          </a:p>
          <a:p>
            <a:endParaRPr lang="en-US" dirty="0"/>
          </a:p>
        </p:txBody>
      </p:sp>
      <p:sp>
        <p:nvSpPr>
          <p:cNvPr id="5" name="Content Placeholder 4">
            <a:extLst>
              <a:ext uri="{FF2B5EF4-FFF2-40B4-BE49-F238E27FC236}">
                <a16:creationId xmlns:a16="http://schemas.microsoft.com/office/drawing/2014/main" id="{E2B812FC-986F-3C43-A42E-A397B339921A}"/>
              </a:ext>
            </a:extLst>
          </p:cNvPr>
          <p:cNvSpPr>
            <a:spLocks noGrp="1"/>
          </p:cNvSpPr>
          <p:nvPr>
            <p:ph sz="half" idx="2"/>
          </p:nvPr>
        </p:nvSpPr>
        <p:spPr>
          <a:xfrm>
            <a:off x="4648200" y="1751212"/>
            <a:ext cx="3810000" cy="4649583"/>
          </a:xfrm>
        </p:spPr>
        <p:txBody>
          <a:bodyPr/>
          <a:lstStyle/>
          <a:p>
            <a:pPr marL="0" indent="0">
              <a:buNone/>
            </a:pPr>
            <a:r>
              <a:rPr lang="en-US" b="1" dirty="0"/>
              <a:t>A Mnemonic</a:t>
            </a:r>
          </a:p>
          <a:p>
            <a:r>
              <a:rPr lang="en-US" sz="2400" b="1" dirty="0"/>
              <a:t>R</a:t>
            </a:r>
            <a:r>
              <a:rPr lang="en-US" sz="2400" dirty="0"/>
              <a:t>estate the question</a:t>
            </a:r>
          </a:p>
          <a:p>
            <a:r>
              <a:rPr lang="en-US" sz="2400" b="1" dirty="0"/>
              <a:t>E</a:t>
            </a:r>
            <a:r>
              <a:rPr lang="en-US" sz="2400" dirty="0"/>
              <a:t>xamine key terms</a:t>
            </a:r>
          </a:p>
          <a:p>
            <a:r>
              <a:rPr lang="en-US" sz="2400" b="1" dirty="0"/>
              <a:t>A</a:t>
            </a:r>
            <a:r>
              <a:rPr lang="en-US" sz="2400" dirty="0"/>
              <a:t>nalyze critical event &amp; background information</a:t>
            </a:r>
          </a:p>
          <a:p>
            <a:r>
              <a:rPr lang="en-US" sz="2400" b="1" dirty="0"/>
              <a:t>S</a:t>
            </a:r>
            <a:r>
              <a:rPr lang="en-US" sz="2400" dirty="0"/>
              <a:t>pecify causes &amp; connections</a:t>
            </a:r>
          </a:p>
          <a:p>
            <a:r>
              <a:rPr lang="en-US" sz="2400" b="1" dirty="0"/>
              <a:t>O</a:t>
            </a:r>
            <a:r>
              <a:rPr lang="en-US" sz="2400" dirty="0"/>
              <a:t>rganize effects &amp; connections</a:t>
            </a:r>
          </a:p>
          <a:p>
            <a:r>
              <a:rPr lang="en-US" sz="2400" b="1" dirty="0"/>
              <a:t>N</a:t>
            </a:r>
            <a:r>
              <a:rPr lang="en-US" sz="2400" dirty="0"/>
              <a:t>ail down the answer</a:t>
            </a:r>
          </a:p>
          <a:p>
            <a:endParaRPr lang="en-US" sz="2400" dirty="0"/>
          </a:p>
        </p:txBody>
      </p:sp>
      <p:sp>
        <p:nvSpPr>
          <p:cNvPr id="3" name="Date Placeholder 2">
            <a:extLst>
              <a:ext uri="{FF2B5EF4-FFF2-40B4-BE49-F238E27FC236}">
                <a16:creationId xmlns:a16="http://schemas.microsoft.com/office/drawing/2014/main" id="{61D4AA95-151B-944F-870A-DAA29A45E017}"/>
              </a:ext>
            </a:extLst>
          </p:cNvPr>
          <p:cNvSpPr>
            <a:spLocks noGrp="1"/>
          </p:cNvSpPr>
          <p:nvPr>
            <p:ph type="dt" sz="half" idx="10"/>
          </p:nvPr>
        </p:nvSpPr>
        <p:spPr/>
        <p:txBody>
          <a:bodyPr/>
          <a:lstStyle/>
          <a:p>
            <a:r>
              <a:rPr lang="en-US"/>
              <a:t>2019</a:t>
            </a:r>
          </a:p>
        </p:txBody>
      </p:sp>
    </p:spTree>
    <p:extLst>
      <p:ext uri="{BB962C8B-B14F-4D97-AF65-F5344CB8AC3E}">
        <p14:creationId xmlns:p14="http://schemas.microsoft.com/office/powerpoint/2010/main" val="10521696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447D2-F9DC-534E-ADCE-FB1E40E12D9B}"/>
              </a:ext>
            </a:extLst>
          </p:cNvPr>
          <p:cNvSpPr>
            <a:spLocks noGrp="1"/>
          </p:cNvSpPr>
          <p:nvPr>
            <p:ph type="title"/>
          </p:nvPr>
        </p:nvSpPr>
        <p:spPr/>
        <p:txBody>
          <a:bodyPr/>
          <a:lstStyle/>
          <a:p>
            <a:r>
              <a:rPr lang="en-US" sz="4000" dirty="0"/>
              <a:t>Chapter 4: Extend Student Learning</a:t>
            </a:r>
          </a:p>
        </p:txBody>
      </p:sp>
      <p:sp>
        <p:nvSpPr>
          <p:cNvPr id="3" name="Content Placeholder 2">
            <a:extLst>
              <a:ext uri="{FF2B5EF4-FFF2-40B4-BE49-F238E27FC236}">
                <a16:creationId xmlns:a16="http://schemas.microsoft.com/office/drawing/2014/main" id="{CC8DEB3A-1413-EA47-8B5C-3F4D451C8D34}"/>
              </a:ext>
            </a:extLst>
          </p:cNvPr>
          <p:cNvSpPr>
            <a:spLocks noGrp="1"/>
          </p:cNvSpPr>
          <p:nvPr>
            <p:ph idx="1"/>
          </p:nvPr>
        </p:nvSpPr>
        <p:spPr/>
        <p:txBody>
          <a:bodyPr/>
          <a:lstStyle/>
          <a:p>
            <a:pPr marL="0" indent="0">
              <a:buNone/>
            </a:pPr>
            <a:r>
              <a:rPr lang="en-US" dirty="0"/>
              <a:t>Vary Group Structures for Instruction:</a:t>
            </a:r>
          </a:p>
          <a:p>
            <a:r>
              <a:rPr lang="en-US" dirty="0"/>
              <a:t>Begin with entire class</a:t>
            </a:r>
          </a:p>
          <a:p>
            <a:r>
              <a:rPr lang="en-US" dirty="0"/>
              <a:t>Partner or small group practice</a:t>
            </a:r>
          </a:p>
          <a:p>
            <a:endParaRPr lang="en-US" dirty="0"/>
          </a:p>
          <a:p>
            <a:pPr marL="0" indent="0">
              <a:buNone/>
            </a:pPr>
            <a:endParaRPr lang="en-US" dirty="0"/>
          </a:p>
          <a:p>
            <a:endParaRPr lang="en-US" dirty="0"/>
          </a:p>
        </p:txBody>
      </p:sp>
      <p:sp>
        <p:nvSpPr>
          <p:cNvPr id="4" name="Date Placeholder 3">
            <a:extLst>
              <a:ext uri="{FF2B5EF4-FFF2-40B4-BE49-F238E27FC236}">
                <a16:creationId xmlns:a16="http://schemas.microsoft.com/office/drawing/2014/main" id="{0DC8F7E3-A16B-F540-8143-191E18CC839A}"/>
              </a:ext>
            </a:extLst>
          </p:cNvPr>
          <p:cNvSpPr>
            <a:spLocks noGrp="1"/>
          </p:cNvSpPr>
          <p:nvPr>
            <p:ph type="dt" sz="half" idx="10"/>
          </p:nvPr>
        </p:nvSpPr>
        <p:spPr/>
        <p:txBody>
          <a:bodyPr/>
          <a:lstStyle/>
          <a:p>
            <a:r>
              <a:rPr lang="en-US"/>
              <a:t>2019</a:t>
            </a:r>
          </a:p>
        </p:txBody>
      </p:sp>
    </p:spTree>
    <p:extLst>
      <p:ext uri="{BB962C8B-B14F-4D97-AF65-F5344CB8AC3E}">
        <p14:creationId xmlns:p14="http://schemas.microsoft.com/office/powerpoint/2010/main" val="20433469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4D898-AEDE-1948-97C1-FC1879958830}"/>
              </a:ext>
            </a:extLst>
          </p:cNvPr>
          <p:cNvSpPr>
            <a:spLocks noGrp="1"/>
          </p:cNvSpPr>
          <p:nvPr>
            <p:ph type="title"/>
          </p:nvPr>
        </p:nvSpPr>
        <p:spPr/>
        <p:txBody>
          <a:bodyPr/>
          <a:lstStyle/>
          <a:p>
            <a:r>
              <a:rPr lang="en-US" dirty="0"/>
              <a:t>Support for Writing</a:t>
            </a:r>
          </a:p>
        </p:txBody>
      </p:sp>
      <p:sp>
        <p:nvSpPr>
          <p:cNvPr id="3" name="Content Placeholder 2">
            <a:extLst>
              <a:ext uri="{FF2B5EF4-FFF2-40B4-BE49-F238E27FC236}">
                <a16:creationId xmlns:a16="http://schemas.microsoft.com/office/drawing/2014/main" id="{361450B0-8FBF-E44C-BED3-B364A37F2435}"/>
              </a:ext>
            </a:extLst>
          </p:cNvPr>
          <p:cNvSpPr>
            <a:spLocks noGrp="1"/>
          </p:cNvSpPr>
          <p:nvPr>
            <p:ph idx="1"/>
          </p:nvPr>
        </p:nvSpPr>
        <p:spPr>
          <a:xfrm>
            <a:off x="685800" y="1867596"/>
            <a:ext cx="7772400" cy="3962400"/>
          </a:xfrm>
        </p:spPr>
        <p:txBody>
          <a:bodyPr/>
          <a:lstStyle/>
          <a:p>
            <a:r>
              <a:rPr lang="en-US" dirty="0"/>
              <a:t>See page 10</a:t>
            </a:r>
          </a:p>
          <a:p>
            <a:r>
              <a:rPr lang="en-US" dirty="0"/>
              <a:t>Three parts:</a:t>
            </a:r>
          </a:p>
          <a:p>
            <a:pPr lvl="1"/>
            <a:r>
              <a:rPr lang="en-US" dirty="0"/>
              <a:t>Introductory Paragraph: Section 1 &amp; 2</a:t>
            </a:r>
          </a:p>
          <a:p>
            <a:pPr lvl="1"/>
            <a:r>
              <a:rPr lang="en-US" dirty="0"/>
              <a:t>Body of Essay: Section 3, 4, &amp; 5</a:t>
            </a:r>
          </a:p>
          <a:p>
            <a:pPr lvl="1"/>
            <a:r>
              <a:rPr lang="en-US" dirty="0"/>
              <a:t>Concluding Paragraph: Section 6</a:t>
            </a:r>
          </a:p>
          <a:p>
            <a:r>
              <a:rPr lang="en-US" dirty="0"/>
              <a:t>Let’s try it with our example Guide</a:t>
            </a:r>
          </a:p>
        </p:txBody>
      </p:sp>
      <p:sp>
        <p:nvSpPr>
          <p:cNvPr id="4" name="Date Placeholder 3">
            <a:extLst>
              <a:ext uri="{FF2B5EF4-FFF2-40B4-BE49-F238E27FC236}">
                <a16:creationId xmlns:a16="http://schemas.microsoft.com/office/drawing/2014/main" id="{AE97AA6C-C233-614C-AB3F-DF707C52F4C9}"/>
              </a:ext>
            </a:extLst>
          </p:cNvPr>
          <p:cNvSpPr>
            <a:spLocks noGrp="1"/>
          </p:cNvSpPr>
          <p:nvPr>
            <p:ph type="dt" sz="half" idx="10"/>
          </p:nvPr>
        </p:nvSpPr>
        <p:spPr/>
        <p:txBody>
          <a:bodyPr/>
          <a:lstStyle/>
          <a:p>
            <a:r>
              <a:rPr lang="en-US"/>
              <a:t>2019</a:t>
            </a:r>
          </a:p>
        </p:txBody>
      </p:sp>
    </p:spTree>
    <p:extLst>
      <p:ext uri="{BB962C8B-B14F-4D97-AF65-F5344CB8AC3E}">
        <p14:creationId xmlns:p14="http://schemas.microsoft.com/office/powerpoint/2010/main" val="2887836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Hexagon 1"/>
          <p:cNvSpPr/>
          <p:nvPr/>
        </p:nvSpPr>
        <p:spPr>
          <a:xfrm>
            <a:off x="3027678" y="1629184"/>
            <a:ext cx="3090823" cy="3857217"/>
          </a:xfrm>
          <a:prstGeom prst="hexagon">
            <a:avLst>
              <a:gd name="adj" fmla="val 9546"/>
              <a:gd name="vf" fmla="val 115470"/>
            </a:avLst>
          </a:prstGeom>
          <a:solidFill>
            <a:schemeClr val="accent5">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137049" y="122442"/>
            <a:ext cx="8862736" cy="456862"/>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Text Box 36"/>
          <p:cNvSpPr txBox="1"/>
          <p:nvPr/>
        </p:nvSpPr>
        <p:spPr>
          <a:xfrm>
            <a:off x="132677" y="660591"/>
            <a:ext cx="4395035" cy="885156"/>
          </a:xfrm>
          <a:prstGeom prst="rect">
            <a:avLst/>
          </a:prstGeom>
          <a:solidFill>
            <a:schemeClr val="accent6">
              <a:lumMod val="20000"/>
              <a:lumOff val="80000"/>
            </a:schemeClr>
          </a:solidFill>
          <a:ln>
            <a:noFill/>
          </a:ln>
          <a:effectLst>
            <a:outerShdw blurRad="38100" dist="25400" dir="5400000" algn="tl" rotWithShape="0">
              <a:srgbClr val="000000">
                <a:alpha val="35000"/>
              </a:srgbClr>
            </a:outerShdw>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a:latin typeface="Times New Roman"/>
                <a:ea typeface="ＭＳ 明朝"/>
              </a:rPr>
              <a:t>       </a:t>
            </a:r>
            <a:r>
              <a:rPr lang="en-US" sz="1100" dirty="0">
                <a:effectLst/>
                <a:latin typeface="Times New Roman"/>
                <a:ea typeface="ＭＳ 明朝"/>
              </a:rPr>
              <a:t>Restated question:</a:t>
            </a:r>
          </a:p>
        </p:txBody>
      </p:sp>
      <p:sp>
        <p:nvSpPr>
          <p:cNvPr id="104" name="Pentagon 103"/>
          <p:cNvSpPr/>
          <p:nvPr/>
        </p:nvSpPr>
        <p:spPr>
          <a:xfrm>
            <a:off x="6160995" y="1629912"/>
            <a:ext cx="2835271" cy="3856488"/>
          </a:xfrm>
          <a:prstGeom prst="homePlate">
            <a:avLst>
              <a:gd name="adj" fmla="val 0"/>
            </a:avLst>
          </a:prstGeom>
          <a:solidFill>
            <a:schemeClr val="accent5">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entagon 17"/>
          <p:cNvSpPr/>
          <p:nvPr/>
        </p:nvSpPr>
        <p:spPr>
          <a:xfrm>
            <a:off x="123973" y="1636862"/>
            <a:ext cx="2864521" cy="3841861"/>
          </a:xfrm>
          <a:prstGeom prst="homePlate">
            <a:avLst>
              <a:gd name="adj" fmla="val 8769"/>
            </a:avLst>
          </a:prstGeom>
          <a:solidFill>
            <a:schemeClr val="accent5">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 Box 51"/>
          <p:cNvSpPr txBox="1"/>
          <p:nvPr/>
        </p:nvSpPr>
        <p:spPr>
          <a:xfrm>
            <a:off x="93124" y="5571633"/>
            <a:ext cx="8877709" cy="713216"/>
          </a:xfrm>
          <a:prstGeom prst="rect">
            <a:avLst/>
          </a:prstGeom>
          <a:solidFill>
            <a:schemeClr val="accent6">
              <a:lumMod val="20000"/>
              <a:lumOff val="80000"/>
            </a:schemeClr>
          </a:solidFill>
          <a:ln>
            <a:solidFill>
              <a:srgbClr val="FFFFFF"/>
            </a:solidFill>
          </a:ln>
          <a:effectLst>
            <a:outerShdw blurRad="50800" dist="38100" dir="2700000" algn="tl" rotWithShape="0">
              <a:srgbClr val="000000">
                <a:alpha val="43000"/>
              </a:srgbClr>
            </a:outerShdw>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R="0">
              <a:lnSpc>
                <a:spcPct val="90000"/>
              </a:lnSpc>
              <a:spcBef>
                <a:spcPts val="0"/>
              </a:spcBef>
              <a:spcAft>
                <a:spcPts val="0"/>
              </a:spcAft>
            </a:pPr>
            <a:r>
              <a:rPr lang="en-US" sz="1100" dirty="0">
                <a:latin typeface="Times New Roman"/>
                <a:ea typeface="ＭＳ 明朝"/>
              </a:rPr>
              <a:t>        </a:t>
            </a:r>
            <a:r>
              <a:rPr lang="en-US" sz="1100" dirty="0">
                <a:effectLst/>
                <a:latin typeface="Times New Roman"/>
                <a:ea typeface="ＭＳ 明朝"/>
              </a:rPr>
              <a:t>Answer:</a:t>
            </a:r>
          </a:p>
        </p:txBody>
      </p:sp>
      <p:sp>
        <p:nvSpPr>
          <p:cNvPr id="31" name="Text Box 44"/>
          <p:cNvSpPr txBox="1"/>
          <p:nvPr/>
        </p:nvSpPr>
        <p:spPr>
          <a:xfrm>
            <a:off x="386558" y="1679757"/>
            <a:ext cx="1587087" cy="290764"/>
          </a:xfrm>
          <a:prstGeom prst="rect">
            <a:avLst/>
          </a:prstGeom>
          <a:noFill/>
          <a:ln w="9525" cmpd="sng">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a:latin typeface="Times New Roman"/>
                <a:ea typeface="ＭＳ 明朝"/>
              </a:rPr>
              <a:t>Causes &amp; C</a:t>
            </a:r>
            <a:r>
              <a:rPr lang="en-US" sz="1100" dirty="0">
                <a:effectLst/>
                <a:latin typeface="Times New Roman"/>
                <a:ea typeface="ＭＳ 明朝"/>
              </a:rPr>
              <a:t>onnections:</a:t>
            </a:r>
            <a:endParaRPr lang="en-US" sz="1200" dirty="0">
              <a:effectLst/>
              <a:latin typeface="Times New Roman"/>
              <a:ea typeface="ＭＳ 明朝"/>
            </a:endParaRPr>
          </a:p>
        </p:txBody>
      </p:sp>
      <p:grpSp>
        <p:nvGrpSpPr>
          <p:cNvPr id="10" name="Group 9"/>
          <p:cNvGrpSpPr/>
          <p:nvPr/>
        </p:nvGrpSpPr>
        <p:grpSpPr>
          <a:xfrm>
            <a:off x="122762" y="231649"/>
            <a:ext cx="8893108" cy="356144"/>
            <a:chOff x="57150" y="0"/>
            <a:chExt cx="8244511" cy="330207"/>
          </a:xfrm>
        </p:grpSpPr>
        <p:sp>
          <p:nvSpPr>
            <p:cNvPr id="37" name="Text Box 29"/>
            <p:cNvSpPr txBox="1"/>
            <p:nvPr/>
          </p:nvSpPr>
          <p:spPr>
            <a:xfrm>
              <a:off x="57150" y="0"/>
              <a:ext cx="8229600" cy="271145"/>
            </a:xfrm>
            <a:prstGeom prst="rect">
              <a:avLst/>
            </a:prstGeom>
            <a:noFill/>
            <a:ln>
              <a:noFill/>
            </a:ln>
            <a:effectLst/>
            <a:extLst>
              <a:ext uri="{FAA26D3D-D897-4be2-8F04-BA451C77F1D7}">
                <ma14:placeholderFlag xmlns="" xmlns:ma14="http://schemas.microsoft.com/office/mac/drawingml/2011/main"/>
              </a:ex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75000"/>
                </a:lnSpc>
                <a:spcBef>
                  <a:spcPts val="0"/>
                </a:spcBef>
                <a:spcAft>
                  <a:spcPts val="0"/>
                </a:spcAft>
              </a:pPr>
              <a:r>
                <a:rPr lang="en-US" sz="1400" b="1" dirty="0">
                  <a:effectLst/>
                  <a:latin typeface="Times New Roman"/>
                  <a:ea typeface="ＭＳ 明朝"/>
                </a:rPr>
                <a:t>Cause-and-Effect Guide</a:t>
              </a:r>
              <a:endParaRPr lang="en-US" sz="1400" dirty="0">
                <a:effectLst/>
                <a:latin typeface="Times New Roman"/>
                <a:ea typeface="ＭＳ 明朝"/>
              </a:endParaRPr>
            </a:p>
          </p:txBody>
        </p:sp>
        <p:sp>
          <p:nvSpPr>
            <p:cNvPr id="38" name="Text Box 34"/>
            <p:cNvSpPr txBox="1"/>
            <p:nvPr/>
          </p:nvSpPr>
          <p:spPr>
            <a:xfrm>
              <a:off x="70396" y="515"/>
              <a:ext cx="8231265" cy="329692"/>
            </a:xfrm>
            <a:prstGeom prst="rect">
              <a:avLst/>
            </a:prstGeom>
            <a:noFill/>
            <a:ln>
              <a:noFill/>
            </a:ln>
            <a:effectLst/>
            <a:extLst>
              <a:ext uri="{FAA26D3D-D897-4be2-8F04-BA451C77F1D7}">
                <ma14:placeholderFlag xmlns="" xmlns:ma14="http://schemas.microsoft.com/office/mac/drawingml/2011/main"/>
              </a:ex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000" dirty="0">
                  <a:effectLst/>
                  <a:latin typeface="Times New Roman"/>
                  <a:ea typeface="ＭＳ 明朝"/>
                </a:rPr>
                <a:t>Name:___________________  Date:___________________  					          Unit: ___________________Topic:________________________</a:t>
              </a:r>
            </a:p>
          </p:txBody>
        </p:sp>
      </p:grpSp>
      <p:sp>
        <p:nvSpPr>
          <p:cNvPr id="33" name="Text Box 39"/>
          <p:cNvSpPr txBox="1"/>
          <p:nvPr/>
        </p:nvSpPr>
        <p:spPr>
          <a:xfrm>
            <a:off x="4674212" y="660592"/>
            <a:ext cx="4322053" cy="885156"/>
          </a:xfrm>
          <a:prstGeom prst="rect">
            <a:avLst/>
          </a:prstGeom>
          <a:solidFill>
            <a:schemeClr val="accent3">
              <a:lumMod val="20000"/>
              <a:lumOff val="80000"/>
            </a:schemeClr>
          </a:solidFill>
          <a:ln>
            <a:noFill/>
          </a:ln>
          <a:effectLst>
            <a:outerShdw blurRad="38100" dist="25400" dir="5400000" algn="tl" rotWithShape="0">
              <a:srgbClr val="000000">
                <a:alpha val="35000"/>
              </a:srgbClr>
            </a:outerShdw>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a:effectLst/>
                <a:latin typeface="Times New Roman"/>
                <a:ea typeface="ＭＳ 明朝"/>
              </a:rPr>
              <a:t>       Key Terms:</a:t>
            </a:r>
          </a:p>
        </p:txBody>
      </p:sp>
      <p:sp>
        <p:nvSpPr>
          <p:cNvPr id="15" name="Text Box 50"/>
          <p:cNvSpPr txBox="1"/>
          <p:nvPr/>
        </p:nvSpPr>
        <p:spPr>
          <a:xfrm>
            <a:off x="70661" y="6461118"/>
            <a:ext cx="1265891" cy="290742"/>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900" dirty="0">
                <a:effectLst/>
                <a:latin typeface="Times New Roman"/>
                <a:ea typeface="ＭＳ 明朝"/>
              </a:rPr>
              <a:t>© 2013 Janis </a:t>
            </a:r>
            <a:r>
              <a:rPr lang="en-US" sz="900" dirty="0" err="1">
                <a:effectLst/>
                <a:latin typeface="Times New Roman"/>
                <a:ea typeface="ＭＳ 明朝"/>
              </a:rPr>
              <a:t>Bulgren</a:t>
            </a:r>
            <a:endParaRPr lang="en-US" sz="900" dirty="0">
              <a:effectLst/>
              <a:latin typeface="Times New Roman"/>
              <a:ea typeface="ＭＳ 明朝"/>
            </a:endParaRPr>
          </a:p>
        </p:txBody>
      </p:sp>
      <p:sp>
        <p:nvSpPr>
          <p:cNvPr id="21" name="Text Box 71"/>
          <p:cNvSpPr txBox="1"/>
          <p:nvPr/>
        </p:nvSpPr>
        <p:spPr>
          <a:xfrm>
            <a:off x="3555934" y="1674921"/>
            <a:ext cx="2182268" cy="300439"/>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a:latin typeface="Times New Roman"/>
                <a:ea typeface="ＭＳ 明朝"/>
              </a:rPr>
              <a:t>Event &amp; Background Information</a:t>
            </a:r>
            <a:r>
              <a:rPr lang="en-US" sz="1100" dirty="0">
                <a:effectLst/>
                <a:latin typeface="Times New Roman"/>
                <a:ea typeface="ＭＳ 明朝"/>
              </a:rPr>
              <a:t>:</a:t>
            </a:r>
            <a:endParaRPr lang="en-US" sz="1200" dirty="0">
              <a:effectLst/>
              <a:latin typeface="Times New Roman"/>
              <a:ea typeface="ＭＳ 明朝"/>
            </a:endParaRPr>
          </a:p>
        </p:txBody>
      </p:sp>
      <p:sp>
        <p:nvSpPr>
          <p:cNvPr id="39" name="Text Box 71"/>
          <p:cNvSpPr txBox="1"/>
          <p:nvPr/>
        </p:nvSpPr>
        <p:spPr>
          <a:xfrm>
            <a:off x="6455522" y="1674921"/>
            <a:ext cx="2182268" cy="300439"/>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a:latin typeface="Times New Roman"/>
                <a:ea typeface="ＭＳ 明朝"/>
              </a:rPr>
              <a:t>Effects &amp; Connections</a:t>
            </a:r>
            <a:r>
              <a:rPr lang="en-US" sz="1100" dirty="0">
                <a:effectLst/>
                <a:latin typeface="Times New Roman"/>
                <a:ea typeface="ＭＳ 明朝"/>
              </a:rPr>
              <a:t>:</a:t>
            </a:r>
            <a:endParaRPr lang="en-US" sz="1200" dirty="0">
              <a:effectLst/>
              <a:latin typeface="Times New Roman"/>
              <a:ea typeface="ＭＳ 明朝"/>
            </a:endParaRPr>
          </a:p>
        </p:txBody>
      </p:sp>
      <p:sp>
        <p:nvSpPr>
          <p:cNvPr id="48" name="TextBox 47"/>
          <p:cNvSpPr txBox="1"/>
          <p:nvPr/>
        </p:nvSpPr>
        <p:spPr>
          <a:xfrm>
            <a:off x="184843" y="2414609"/>
            <a:ext cx="2063848" cy="738664"/>
          </a:xfrm>
          <a:prstGeom prst="rect">
            <a:avLst/>
          </a:prstGeom>
          <a:noFill/>
        </p:spPr>
        <p:txBody>
          <a:bodyPr wrap="square" rtlCol="0">
            <a:spAutoFit/>
          </a:bodyPr>
          <a:lstStyle/>
          <a:p>
            <a:r>
              <a:rPr lang="en-US" sz="1400" dirty="0">
                <a:cs typeface="Times"/>
              </a:rPr>
              <a:t>People need land for growing crops and raising cattle.</a:t>
            </a:r>
          </a:p>
        </p:txBody>
      </p:sp>
      <p:sp>
        <p:nvSpPr>
          <p:cNvPr id="49" name="TextBox 48"/>
          <p:cNvSpPr txBox="1"/>
          <p:nvPr/>
        </p:nvSpPr>
        <p:spPr>
          <a:xfrm>
            <a:off x="6855835" y="1975360"/>
            <a:ext cx="2063848" cy="3323987"/>
          </a:xfrm>
          <a:prstGeom prst="rect">
            <a:avLst/>
          </a:prstGeom>
          <a:noFill/>
        </p:spPr>
        <p:txBody>
          <a:bodyPr wrap="square" rtlCol="0">
            <a:spAutoFit/>
          </a:bodyPr>
          <a:lstStyle/>
          <a:p>
            <a:r>
              <a:rPr lang="en-US" sz="1400" dirty="0">
                <a:cs typeface="Times"/>
              </a:rPr>
              <a:t>Plowing and grazing cause soil erosion</a:t>
            </a:r>
          </a:p>
          <a:p>
            <a:endParaRPr lang="en-US" sz="1400" dirty="0">
              <a:cs typeface="Times"/>
            </a:endParaRPr>
          </a:p>
          <a:p>
            <a:r>
              <a:rPr lang="en-US" sz="1400" dirty="0">
                <a:cs typeface="Times"/>
              </a:rPr>
              <a:t>Land quickly loses all nutrients; plants and grass won’t grow</a:t>
            </a:r>
          </a:p>
          <a:p>
            <a:endParaRPr lang="en-US" sz="1400" dirty="0">
              <a:cs typeface="Times"/>
            </a:endParaRPr>
          </a:p>
          <a:p>
            <a:r>
              <a:rPr lang="en-US" sz="1400" dirty="0">
                <a:cs typeface="Times"/>
              </a:rPr>
              <a:t>Land is abandoned, and new land has to be slashed and burned for growing more crops and grazing cattle</a:t>
            </a:r>
          </a:p>
          <a:p>
            <a:endParaRPr lang="en-US" sz="1400" dirty="0">
              <a:cs typeface="Times"/>
            </a:endParaRPr>
          </a:p>
          <a:p>
            <a:r>
              <a:rPr lang="en-US" sz="1400" dirty="0">
                <a:cs typeface="Times"/>
              </a:rPr>
              <a:t>Unique habitat for plants and animals is lost</a:t>
            </a:r>
          </a:p>
        </p:txBody>
      </p:sp>
      <p:sp>
        <p:nvSpPr>
          <p:cNvPr id="50" name="TextBox 49"/>
          <p:cNvSpPr txBox="1"/>
          <p:nvPr/>
        </p:nvSpPr>
        <p:spPr>
          <a:xfrm>
            <a:off x="383314" y="867829"/>
            <a:ext cx="4144399" cy="461665"/>
          </a:xfrm>
          <a:prstGeom prst="rect">
            <a:avLst/>
          </a:prstGeom>
          <a:noFill/>
        </p:spPr>
        <p:txBody>
          <a:bodyPr wrap="square" rtlCol="0">
            <a:spAutoFit/>
          </a:bodyPr>
          <a:lstStyle/>
          <a:p>
            <a:r>
              <a:rPr lang="en-US" sz="1200" dirty="0">
                <a:cs typeface="Times"/>
              </a:rPr>
              <a:t>What causes farmers in South America to </a:t>
            </a:r>
            <a:r>
              <a:rPr lang="en-US" sz="1200" u="sng" dirty="0">
                <a:cs typeface="Times"/>
              </a:rPr>
              <a:t>slash and burn the tropical rain forest</a:t>
            </a:r>
            <a:r>
              <a:rPr lang="en-US" sz="1200" dirty="0">
                <a:cs typeface="Times"/>
              </a:rPr>
              <a:t>, and what is the effect of that practice?</a:t>
            </a:r>
          </a:p>
        </p:txBody>
      </p:sp>
      <p:sp>
        <p:nvSpPr>
          <p:cNvPr id="51" name="TextBox 50"/>
          <p:cNvSpPr txBox="1"/>
          <p:nvPr/>
        </p:nvSpPr>
        <p:spPr>
          <a:xfrm>
            <a:off x="4921968" y="867827"/>
            <a:ext cx="3920995" cy="461665"/>
          </a:xfrm>
          <a:prstGeom prst="rect">
            <a:avLst/>
          </a:prstGeom>
          <a:noFill/>
        </p:spPr>
        <p:txBody>
          <a:bodyPr wrap="square" rtlCol="0">
            <a:normAutofit fontScale="92500"/>
          </a:bodyPr>
          <a:lstStyle/>
          <a:p>
            <a:r>
              <a:rPr lang="en-US" sz="1200" i="1" dirty="0">
                <a:cs typeface="Times"/>
              </a:rPr>
              <a:t>Tropical rain forest: </a:t>
            </a:r>
            <a:r>
              <a:rPr lang="en-US" sz="1200" dirty="0">
                <a:cs typeface="Times"/>
              </a:rPr>
              <a:t>dense forest, usually in hot, rainy area</a:t>
            </a:r>
          </a:p>
          <a:p>
            <a:r>
              <a:rPr lang="en-US" sz="1200" i="1" dirty="0">
                <a:cs typeface="Times"/>
              </a:rPr>
              <a:t>Habitat</a:t>
            </a:r>
            <a:r>
              <a:rPr lang="en-US" sz="1200" dirty="0">
                <a:cs typeface="Times"/>
              </a:rPr>
              <a:t>: natural home</a:t>
            </a:r>
            <a:endParaRPr lang="en-US" sz="1200" i="1" dirty="0">
              <a:cs typeface="Times"/>
            </a:endParaRPr>
          </a:p>
        </p:txBody>
      </p:sp>
      <p:sp>
        <p:nvSpPr>
          <p:cNvPr id="52" name="TextBox 51"/>
          <p:cNvSpPr txBox="1"/>
          <p:nvPr/>
        </p:nvSpPr>
        <p:spPr>
          <a:xfrm>
            <a:off x="376987" y="5721940"/>
            <a:ext cx="8593847" cy="461665"/>
          </a:xfrm>
          <a:prstGeom prst="rect">
            <a:avLst/>
          </a:prstGeom>
          <a:noFill/>
        </p:spPr>
        <p:txBody>
          <a:bodyPr wrap="square" rtlCol="0">
            <a:spAutoFit/>
          </a:bodyPr>
          <a:lstStyle/>
          <a:p>
            <a:r>
              <a:rPr lang="en-US" sz="1200" dirty="0">
                <a:cs typeface="Times"/>
              </a:rPr>
              <a:t>Farmers in South America slash and burn the tropical rain forest to obtain land for farming and cattle grazing. The land quickly becomes unusable, creating the need for slashing and burning more land. The practice destroys the habitat of many plants and animals.</a:t>
            </a:r>
          </a:p>
        </p:txBody>
      </p:sp>
      <p:sp>
        <p:nvSpPr>
          <p:cNvPr id="53" name="TextBox 52"/>
          <p:cNvSpPr txBox="1"/>
          <p:nvPr/>
        </p:nvSpPr>
        <p:spPr>
          <a:xfrm>
            <a:off x="1487911" y="6344464"/>
            <a:ext cx="7527959" cy="415498"/>
          </a:xfrm>
          <a:prstGeom prst="rect">
            <a:avLst/>
          </a:prstGeom>
          <a:solidFill>
            <a:schemeClr val="accent4">
              <a:lumMod val="20000"/>
              <a:lumOff val="80000"/>
            </a:schemeClr>
          </a:solidFill>
          <a:ln>
            <a:noFill/>
          </a:ln>
        </p:spPr>
        <p:txBody>
          <a:bodyPr wrap="square" rtlCol="0">
            <a:spAutoFit/>
          </a:bodyPr>
          <a:lstStyle/>
          <a:p>
            <a:r>
              <a:rPr lang="en-US" sz="1200" dirty="0">
                <a:latin typeface="Times"/>
                <a:cs typeface="Times"/>
              </a:rPr>
              <a:t>TOOL BOX: </a:t>
            </a:r>
            <a:r>
              <a:rPr lang="en-US" sz="900" dirty="0">
                <a:latin typeface="Times"/>
                <a:cs typeface="Times"/>
              </a:rPr>
              <a:t>Take one of these shapes and drag to use in your organizer.</a:t>
            </a:r>
          </a:p>
          <a:p>
            <a:r>
              <a:rPr lang="en-US" sz="900" dirty="0">
                <a:latin typeface="Times"/>
                <a:cs typeface="Times"/>
              </a:rPr>
              <a:t>You can drag, resize and place these shapes however you’d like.</a:t>
            </a:r>
          </a:p>
        </p:txBody>
      </p:sp>
      <p:cxnSp>
        <p:nvCxnSpPr>
          <p:cNvPr id="55" name="Straight Arrow Connector 54"/>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a:off x="7062635" y="6553624"/>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p:nvPr/>
        </p:nvCxnSpPr>
        <p:spPr>
          <a:xfrm>
            <a:off x="7062633" y="6553624"/>
            <a:ext cx="671491"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9" name="Straight Arrow Connector 58"/>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0" name="Straight Arrow Connector 59"/>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1" name="Straight Arrow Connector 60"/>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2" name="Straight Arrow Connector 61"/>
          <p:cNvCxnSpPr/>
          <p:nvPr/>
        </p:nvCxnSpPr>
        <p:spPr>
          <a:xfrm>
            <a:off x="7062635" y="6553624"/>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6" name="Straight Arrow Connector 65"/>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7" name="Straight Arrow Connector 66"/>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p:nvPr/>
        </p:nvCxnSpPr>
        <p:spPr>
          <a:xfrm>
            <a:off x="8051759" y="4447720"/>
            <a:ext cx="0" cy="300163"/>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9" name="Straight Arrow Connector 68"/>
          <p:cNvCxnSpPr/>
          <p:nvPr/>
        </p:nvCxnSpPr>
        <p:spPr>
          <a:xfrm>
            <a:off x="8051759" y="3295829"/>
            <a:ext cx="0" cy="229677"/>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0" name="Straight Arrow Connector 69"/>
          <p:cNvCxnSpPr/>
          <p:nvPr/>
        </p:nvCxnSpPr>
        <p:spPr>
          <a:xfrm>
            <a:off x="8051759" y="2449207"/>
            <a:ext cx="0" cy="284934"/>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1" name="Straight Arrow Connector 70"/>
          <p:cNvCxnSpPr/>
          <p:nvPr/>
        </p:nvCxnSpPr>
        <p:spPr>
          <a:xfrm>
            <a:off x="2248691" y="2809969"/>
            <a:ext cx="671491"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74" name="Left Brace 73"/>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5" name="Left Brace 74"/>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6" name="Left Brace 75"/>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7" name="Left Brace 76"/>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8" name="Left Brace 77"/>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9" name="Left Brace 78"/>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0" name="Left Brace 79"/>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1" name="Left Brace 80"/>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2" name="Left Brace 81"/>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3" name="Left Brace 82"/>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4" name="Left Brace 83"/>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5" name="Left Brace 84"/>
          <p:cNvSpPr/>
          <p:nvPr/>
        </p:nvSpPr>
        <p:spPr>
          <a:xfrm flipH="1">
            <a:off x="5814654" y="2645442"/>
            <a:ext cx="221673" cy="1808315"/>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 name="Rectangle 3"/>
          <p:cNvSpPr/>
          <p:nvPr/>
        </p:nvSpPr>
        <p:spPr>
          <a:xfrm>
            <a:off x="86663" y="1564151"/>
            <a:ext cx="415498" cy="646331"/>
          </a:xfrm>
          <a:prstGeom prst="rect">
            <a:avLst/>
          </a:prstGeom>
        </p:spPr>
        <p:txBody>
          <a:bodyPr wrap="none">
            <a:spAutoFit/>
          </a:bodyPr>
          <a:lstStyle/>
          <a:p>
            <a:r>
              <a:rPr lang="en-US" sz="3600" b="1" dirty="0">
                <a:solidFill>
                  <a:srgbClr val="31859C"/>
                </a:solidFill>
                <a:latin typeface="Times New Roman"/>
                <a:ea typeface="ＭＳ 明朝"/>
              </a:rPr>
              <a:t>4</a:t>
            </a:r>
            <a:endParaRPr lang="en-US" sz="3600" b="1" dirty="0">
              <a:solidFill>
                <a:srgbClr val="31859C"/>
              </a:solidFill>
            </a:endParaRPr>
          </a:p>
        </p:txBody>
      </p:sp>
      <p:sp>
        <p:nvSpPr>
          <p:cNvPr id="105" name="Rectangle 104"/>
          <p:cNvSpPr/>
          <p:nvPr/>
        </p:nvSpPr>
        <p:spPr>
          <a:xfrm>
            <a:off x="6173718" y="1564151"/>
            <a:ext cx="415498" cy="646331"/>
          </a:xfrm>
          <a:prstGeom prst="rect">
            <a:avLst/>
          </a:prstGeom>
        </p:spPr>
        <p:txBody>
          <a:bodyPr wrap="none">
            <a:spAutoFit/>
          </a:bodyPr>
          <a:lstStyle/>
          <a:p>
            <a:r>
              <a:rPr lang="en-US" sz="3600" b="1" dirty="0">
                <a:solidFill>
                  <a:srgbClr val="31859C"/>
                </a:solidFill>
                <a:latin typeface="Times New Roman"/>
                <a:ea typeface="ＭＳ 明朝"/>
              </a:rPr>
              <a:t>5</a:t>
            </a:r>
            <a:endParaRPr lang="en-US" sz="3600" b="1" dirty="0">
              <a:solidFill>
                <a:srgbClr val="31859C"/>
              </a:solidFill>
            </a:endParaRPr>
          </a:p>
        </p:txBody>
      </p:sp>
      <p:sp>
        <p:nvSpPr>
          <p:cNvPr id="106" name="Rectangle 105"/>
          <p:cNvSpPr/>
          <p:nvPr/>
        </p:nvSpPr>
        <p:spPr>
          <a:xfrm>
            <a:off x="3275489" y="1564151"/>
            <a:ext cx="415498" cy="646331"/>
          </a:xfrm>
          <a:prstGeom prst="rect">
            <a:avLst/>
          </a:prstGeom>
        </p:spPr>
        <p:txBody>
          <a:bodyPr wrap="none">
            <a:spAutoFit/>
          </a:bodyPr>
          <a:lstStyle/>
          <a:p>
            <a:r>
              <a:rPr lang="en-US" sz="3600" b="1" dirty="0">
                <a:solidFill>
                  <a:schemeClr val="accent5">
                    <a:lumMod val="75000"/>
                  </a:schemeClr>
                </a:solidFill>
                <a:latin typeface="Times New Roman"/>
                <a:ea typeface="ＭＳ 明朝"/>
              </a:rPr>
              <a:t>3</a:t>
            </a:r>
            <a:endParaRPr lang="en-US" sz="3600" b="1" dirty="0">
              <a:solidFill>
                <a:schemeClr val="accent5">
                  <a:lumMod val="75000"/>
                </a:schemeClr>
              </a:solidFill>
            </a:endParaRPr>
          </a:p>
        </p:txBody>
      </p:sp>
      <p:sp>
        <p:nvSpPr>
          <p:cNvPr id="107" name="Rectangle 106"/>
          <p:cNvSpPr/>
          <p:nvPr/>
        </p:nvSpPr>
        <p:spPr>
          <a:xfrm>
            <a:off x="102538" y="544348"/>
            <a:ext cx="415498" cy="646331"/>
          </a:xfrm>
          <a:prstGeom prst="rect">
            <a:avLst/>
          </a:prstGeom>
        </p:spPr>
        <p:txBody>
          <a:bodyPr wrap="none">
            <a:spAutoFit/>
          </a:bodyPr>
          <a:lstStyle/>
          <a:p>
            <a:r>
              <a:rPr lang="en-US" sz="3600" b="1" dirty="0">
                <a:solidFill>
                  <a:srgbClr val="E46C0A"/>
                </a:solidFill>
                <a:latin typeface="Times New Roman"/>
                <a:ea typeface="ＭＳ 明朝"/>
              </a:rPr>
              <a:t>1</a:t>
            </a:r>
            <a:endParaRPr lang="en-US" sz="3600" b="1" dirty="0">
              <a:solidFill>
                <a:srgbClr val="E46C0A"/>
              </a:solidFill>
            </a:endParaRPr>
          </a:p>
        </p:txBody>
      </p:sp>
      <p:sp>
        <p:nvSpPr>
          <p:cNvPr id="108" name="Rectangle 107"/>
          <p:cNvSpPr/>
          <p:nvPr/>
        </p:nvSpPr>
        <p:spPr>
          <a:xfrm>
            <a:off x="4638854" y="544348"/>
            <a:ext cx="415498" cy="646331"/>
          </a:xfrm>
          <a:prstGeom prst="rect">
            <a:avLst/>
          </a:prstGeom>
        </p:spPr>
        <p:txBody>
          <a:bodyPr wrap="none">
            <a:spAutoFit/>
          </a:bodyPr>
          <a:lstStyle/>
          <a:p>
            <a:r>
              <a:rPr lang="en-US" sz="3600" b="1" dirty="0">
                <a:solidFill>
                  <a:schemeClr val="accent3">
                    <a:lumMod val="75000"/>
                  </a:schemeClr>
                </a:solidFill>
                <a:latin typeface="Times New Roman"/>
                <a:ea typeface="ＭＳ 明朝"/>
              </a:rPr>
              <a:t>2</a:t>
            </a:r>
            <a:endParaRPr lang="en-US" sz="3600" b="1" dirty="0">
              <a:solidFill>
                <a:schemeClr val="accent3">
                  <a:lumMod val="75000"/>
                </a:schemeClr>
              </a:solidFill>
            </a:endParaRPr>
          </a:p>
        </p:txBody>
      </p:sp>
      <p:sp>
        <p:nvSpPr>
          <p:cNvPr id="112" name="Rectangle 111"/>
          <p:cNvSpPr/>
          <p:nvPr/>
        </p:nvSpPr>
        <p:spPr>
          <a:xfrm>
            <a:off x="110158" y="5466301"/>
            <a:ext cx="415498" cy="646331"/>
          </a:xfrm>
          <a:prstGeom prst="rect">
            <a:avLst/>
          </a:prstGeom>
        </p:spPr>
        <p:txBody>
          <a:bodyPr wrap="none">
            <a:spAutoFit/>
          </a:bodyPr>
          <a:lstStyle/>
          <a:p>
            <a:r>
              <a:rPr lang="en-US" sz="3600" b="1" dirty="0">
                <a:solidFill>
                  <a:srgbClr val="E46C0A"/>
                </a:solidFill>
                <a:latin typeface="Times New Roman"/>
                <a:ea typeface="ＭＳ 明朝"/>
              </a:rPr>
              <a:t>6</a:t>
            </a:r>
            <a:endParaRPr lang="en-US" sz="3600" b="1" dirty="0">
              <a:solidFill>
                <a:srgbClr val="E46C0A"/>
              </a:solidFill>
            </a:endParaRPr>
          </a:p>
        </p:txBody>
      </p:sp>
      <p:sp>
        <p:nvSpPr>
          <p:cNvPr id="102" name="TextBox 101"/>
          <p:cNvSpPr txBox="1"/>
          <p:nvPr/>
        </p:nvSpPr>
        <p:spPr>
          <a:xfrm>
            <a:off x="7956766" y="6446707"/>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sp>
        <p:nvSpPr>
          <p:cNvPr id="308" name="TextBox 307"/>
          <p:cNvSpPr txBox="1"/>
          <p:nvPr/>
        </p:nvSpPr>
        <p:spPr>
          <a:xfrm>
            <a:off x="7956766" y="6442196"/>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sp>
        <p:nvSpPr>
          <p:cNvPr id="309" name="TextBox 308"/>
          <p:cNvSpPr txBox="1"/>
          <p:nvPr/>
        </p:nvSpPr>
        <p:spPr>
          <a:xfrm>
            <a:off x="7956766" y="6442196"/>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sp>
        <p:nvSpPr>
          <p:cNvPr id="310" name="TextBox 309"/>
          <p:cNvSpPr txBox="1"/>
          <p:nvPr/>
        </p:nvSpPr>
        <p:spPr>
          <a:xfrm>
            <a:off x="7956766" y="6442196"/>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sp>
        <p:nvSpPr>
          <p:cNvPr id="311" name="TextBox 310"/>
          <p:cNvSpPr txBox="1"/>
          <p:nvPr/>
        </p:nvSpPr>
        <p:spPr>
          <a:xfrm>
            <a:off x="7956766" y="6446707"/>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sp>
        <p:nvSpPr>
          <p:cNvPr id="312" name="TextBox 311"/>
          <p:cNvSpPr txBox="1"/>
          <p:nvPr/>
        </p:nvSpPr>
        <p:spPr>
          <a:xfrm>
            <a:off x="7956766" y="6442196"/>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sp>
        <p:nvSpPr>
          <p:cNvPr id="313" name="TextBox 312"/>
          <p:cNvSpPr txBox="1"/>
          <p:nvPr/>
        </p:nvSpPr>
        <p:spPr>
          <a:xfrm>
            <a:off x="7956766" y="6442196"/>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sp>
        <p:nvSpPr>
          <p:cNvPr id="314" name="TextBox 313"/>
          <p:cNvSpPr txBox="1"/>
          <p:nvPr/>
        </p:nvSpPr>
        <p:spPr>
          <a:xfrm>
            <a:off x="7956766" y="6446707"/>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cxnSp>
        <p:nvCxnSpPr>
          <p:cNvPr id="318" name="Straight Connector 317"/>
          <p:cNvCxnSpPr/>
          <p:nvPr/>
        </p:nvCxnSpPr>
        <p:spPr>
          <a:xfrm>
            <a:off x="2227049" y="2081027"/>
            <a:ext cx="0" cy="3320712"/>
          </a:xfrm>
          <a:prstGeom prst="line">
            <a:avLst/>
          </a:prstGeom>
          <a:ln w="12700" cmpd="sng">
            <a:solidFill>
              <a:schemeClr val="tx1">
                <a:lumMod val="65000"/>
                <a:lumOff val="35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19" name="Straight Connector 318"/>
          <p:cNvCxnSpPr/>
          <p:nvPr/>
        </p:nvCxnSpPr>
        <p:spPr>
          <a:xfrm>
            <a:off x="6766009" y="2081027"/>
            <a:ext cx="0" cy="3320712"/>
          </a:xfrm>
          <a:prstGeom prst="line">
            <a:avLst/>
          </a:prstGeom>
          <a:ln w="12700" cmpd="sng">
            <a:solidFill>
              <a:schemeClr val="tx1">
                <a:lumMod val="65000"/>
                <a:lumOff val="35000"/>
              </a:schemeClr>
            </a:solidFill>
            <a:prstDash val="dash"/>
          </a:ln>
          <a:effectLst/>
        </p:spPr>
        <p:style>
          <a:lnRef idx="2">
            <a:schemeClr val="accent1"/>
          </a:lnRef>
          <a:fillRef idx="0">
            <a:schemeClr val="accent1"/>
          </a:fillRef>
          <a:effectRef idx="1">
            <a:schemeClr val="accent1"/>
          </a:effectRef>
          <a:fontRef idx="minor">
            <a:schemeClr val="tx1"/>
          </a:fontRef>
        </p:style>
      </p:cxnSp>
      <p:sp>
        <p:nvSpPr>
          <p:cNvPr id="72" name="TextBox 71"/>
          <p:cNvSpPr txBox="1"/>
          <p:nvPr/>
        </p:nvSpPr>
        <p:spPr>
          <a:xfrm>
            <a:off x="3275492" y="2081027"/>
            <a:ext cx="2625777" cy="523220"/>
          </a:xfrm>
          <a:prstGeom prst="rect">
            <a:avLst/>
          </a:prstGeom>
          <a:solidFill>
            <a:schemeClr val="accent5">
              <a:lumMod val="60000"/>
              <a:lumOff val="40000"/>
            </a:schemeClr>
          </a:solidFill>
        </p:spPr>
        <p:txBody>
          <a:bodyPr wrap="square" rtlCol="0">
            <a:spAutoFit/>
          </a:bodyPr>
          <a:lstStyle/>
          <a:p>
            <a:pPr algn="ctr"/>
            <a:r>
              <a:rPr lang="en-US" sz="1400" b="1" dirty="0">
                <a:cs typeface="Times"/>
              </a:rPr>
              <a:t>Slashing and burning </a:t>
            </a:r>
          </a:p>
          <a:p>
            <a:pPr algn="ctr"/>
            <a:r>
              <a:rPr lang="en-US" sz="1400" b="1" dirty="0">
                <a:cs typeface="Times"/>
              </a:rPr>
              <a:t>the tropical rain forest</a:t>
            </a:r>
          </a:p>
        </p:txBody>
      </p:sp>
      <p:sp>
        <p:nvSpPr>
          <p:cNvPr id="73" name="TextBox 72"/>
          <p:cNvSpPr txBox="1"/>
          <p:nvPr/>
        </p:nvSpPr>
        <p:spPr>
          <a:xfrm>
            <a:off x="3189241" y="2555306"/>
            <a:ext cx="2712027" cy="2148399"/>
          </a:xfrm>
          <a:prstGeom prst="rect">
            <a:avLst/>
          </a:prstGeom>
          <a:solidFill>
            <a:schemeClr val="accent5">
              <a:lumMod val="60000"/>
              <a:lumOff val="40000"/>
            </a:schemeClr>
          </a:solidFill>
        </p:spPr>
        <p:txBody>
          <a:bodyPr wrap="square" bIns="0" rtlCol="0">
            <a:normAutofit/>
          </a:bodyPr>
          <a:lstStyle/>
          <a:p>
            <a:pPr marL="182880"/>
            <a:r>
              <a:rPr lang="en-US" sz="1400" dirty="0">
                <a:cs typeface="Times"/>
              </a:rPr>
              <a:t>Forest trees are cut down   (slashed)</a:t>
            </a:r>
          </a:p>
          <a:p>
            <a:pPr marL="182880"/>
            <a:endParaRPr lang="en-US" sz="1400" dirty="0">
              <a:cs typeface="Times"/>
            </a:endParaRPr>
          </a:p>
          <a:p>
            <a:pPr marL="182880"/>
            <a:r>
              <a:rPr lang="en-US" sz="1400" dirty="0">
                <a:cs typeface="Times"/>
              </a:rPr>
              <a:t>Remaining forest foliage is burned</a:t>
            </a:r>
          </a:p>
          <a:p>
            <a:pPr marL="182880"/>
            <a:endParaRPr lang="en-US" sz="1400" dirty="0">
              <a:cs typeface="Times"/>
            </a:endParaRPr>
          </a:p>
          <a:p>
            <a:pPr marL="182880"/>
            <a:r>
              <a:rPr lang="en-US" sz="1400" dirty="0">
                <a:cs typeface="Times"/>
              </a:rPr>
              <a:t>Ashes provide short-term nutrients for growing crops and grazing cattle</a:t>
            </a:r>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p:txBody>
      </p:sp>
      <p:sp>
        <p:nvSpPr>
          <p:cNvPr id="3" name="TextBox 2"/>
          <p:cNvSpPr txBox="1"/>
          <p:nvPr/>
        </p:nvSpPr>
        <p:spPr>
          <a:xfrm>
            <a:off x="2164916" y="2563748"/>
            <a:ext cx="800629" cy="246221"/>
          </a:xfrm>
          <a:prstGeom prst="rect">
            <a:avLst/>
          </a:prstGeom>
          <a:noFill/>
        </p:spPr>
        <p:txBody>
          <a:bodyPr wrap="square" rtlCol="0">
            <a:spAutoFit/>
          </a:bodyPr>
          <a:lstStyle/>
          <a:p>
            <a:r>
              <a:rPr lang="en-US" sz="1000" dirty="0"/>
              <a:t>Leading to</a:t>
            </a:r>
          </a:p>
        </p:txBody>
      </p:sp>
      <p:sp>
        <p:nvSpPr>
          <p:cNvPr id="86" name="TextBox 85"/>
          <p:cNvSpPr txBox="1"/>
          <p:nvPr/>
        </p:nvSpPr>
        <p:spPr>
          <a:xfrm>
            <a:off x="6036327" y="3395757"/>
            <a:ext cx="800629" cy="246221"/>
          </a:xfrm>
          <a:prstGeom prst="rect">
            <a:avLst/>
          </a:prstGeom>
          <a:noFill/>
        </p:spPr>
        <p:txBody>
          <a:bodyPr wrap="square" rtlCol="0">
            <a:spAutoFit/>
          </a:bodyPr>
          <a:lstStyle/>
          <a:p>
            <a:r>
              <a:rPr lang="en-US" sz="1000" dirty="0"/>
              <a:t>Resulting in</a:t>
            </a:r>
          </a:p>
        </p:txBody>
      </p:sp>
      <p:sp>
        <p:nvSpPr>
          <p:cNvPr id="5" name="Date Placeholder 4">
            <a:extLst>
              <a:ext uri="{FF2B5EF4-FFF2-40B4-BE49-F238E27FC236}">
                <a16:creationId xmlns:a16="http://schemas.microsoft.com/office/drawing/2014/main" id="{529DAF7F-E6FA-A54D-9C7C-B8BC9A6C8E80}"/>
              </a:ext>
            </a:extLst>
          </p:cNvPr>
          <p:cNvSpPr>
            <a:spLocks noGrp="1"/>
          </p:cNvSpPr>
          <p:nvPr>
            <p:ph type="dt" sz="half" idx="10"/>
          </p:nvPr>
        </p:nvSpPr>
        <p:spPr/>
        <p:txBody>
          <a:bodyPr/>
          <a:lstStyle/>
          <a:p>
            <a:r>
              <a:rPr lang="en-US"/>
              <a:t>2019</a:t>
            </a:r>
          </a:p>
        </p:txBody>
      </p:sp>
    </p:spTree>
    <p:extLst>
      <p:ext uri="{BB962C8B-B14F-4D97-AF65-F5344CB8AC3E}">
        <p14:creationId xmlns:p14="http://schemas.microsoft.com/office/powerpoint/2010/main" val="38659081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Number Placeholder 3">
            <a:extLst>
              <a:ext uri="{FF2B5EF4-FFF2-40B4-BE49-F238E27FC236}">
                <a16:creationId xmlns:a16="http://schemas.microsoft.com/office/drawing/2014/main" id="{68C87D57-D4E6-5447-B2F3-AC7A8F9D5298}"/>
              </a:ext>
            </a:extLst>
          </p:cNvPr>
          <p:cNvSpPr>
            <a:spLocks noGrp="1"/>
          </p:cNvSpPr>
          <p:nvPr>
            <p:ph type="sldNum" sz="quarter" idx="10"/>
          </p:nvPr>
        </p:nvSpPr>
        <p:spPr>
          <a:xfrm>
            <a:off x="4572000" y="6583363"/>
            <a:ext cx="6858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B4A2A6A4-85D9-D341-B566-B643049A5CE2}" type="slidenum">
              <a:rPr lang="en-US" altLang="en-US" sz="1000" smtClean="0">
                <a:solidFill>
                  <a:schemeClr val="bg1"/>
                </a:solidFill>
              </a:rPr>
              <a:pPr>
                <a:spcBef>
                  <a:spcPct val="0"/>
                </a:spcBef>
                <a:buFontTx/>
                <a:buNone/>
              </a:pPr>
              <a:t>27</a:t>
            </a:fld>
            <a:endParaRPr lang="en-US" altLang="en-US" sz="1000">
              <a:solidFill>
                <a:schemeClr val="bg1"/>
              </a:solidFill>
            </a:endParaRPr>
          </a:p>
        </p:txBody>
      </p:sp>
      <p:pic>
        <p:nvPicPr>
          <p:cNvPr id="31746" name="Picture 2">
            <a:extLst>
              <a:ext uri="{FF2B5EF4-FFF2-40B4-BE49-F238E27FC236}">
                <a16:creationId xmlns:a16="http://schemas.microsoft.com/office/drawing/2014/main" id="{37F00813-C667-534C-9187-AC474B94B6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722" t="3355" r="2826" b="3816"/>
          <a:stretch>
            <a:fillRect/>
          </a:stretch>
        </p:blipFill>
        <p:spPr bwMode="auto">
          <a:xfrm>
            <a:off x="808038" y="712788"/>
            <a:ext cx="7615237" cy="532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Rectangle 5">
            <a:extLst>
              <a:ext uri="{FF2B5EF4-FFF2-40B4-BE49-F238E27FC236}">
                <a16:creationId xmlns:a16="http://schemas.microsoft.com/office/drawing/2014/main" id="{48908181-B5A9-D945-A49C-B140A665DE9D}"/>
              </a:ext>
            </a:extLst>
          </p:cNvPr>
          <p:cNvSpPr>
            <a:spLocks noGrp="1" noChangeArrowheads="1"/>
          </p:cNvSpPr>
          <p:nvPr>
            <p:ph type="body" idx="1"/>
          </p:nvPr>
        </p:nvSpPr>
        <p:spPr>
          <a:xfrm>
            <a:off x="-2139950" y="2360613"/>
            <a:ext cx="12425363" cy="3681412"/>
          </a:xfrm>
        </p:spPr>
        <p:txBody>
          <a:bodyPr/>
          <a:lstStyle/>
          <a:p>
            <a:pPr eaLnBrk="1" hangingPunct="1"/>
            <a:endParaRPr lang="en-US" altLang="en-US">
              <a:solidFill>
                <a:srgbClr val="000000"/>
              </a:solidFill>
            </a:endParaRPr>
          </a:p>
          <a:p>
            <a:pPr eaLnBrk="1" hangingPunct="1">
              <a:buFontTx/>
              <a:buNone/>
            </a:pPr>
            <a:endParaRPr lang="en-US" altLang="en-US" sz="1300">
              <a:solidFill>
                <a:srgbClr val="000000"/>
              </a:solidFill>
            </a:endParaRPr>
          </a:p>
        </p:txBody>
      </p:sp>
      <p:sp>
        <p:nvSpPr>
          <p:cNvPr id="39939" name="Rectangle 4">
            <a:extLst>
              <a:ext uri="{FF2B5EF4-FFF2-40B4-BE49-F238E27FC236}">
                <a16:creationId xmlns:a16="http://schemas.microsoft.com/office/drawing/2014/main" id="{5880C661-9C8E-3B4E-8CA1-73D7B40F8528}"/>
              </a:ext>
            </a:extLst>
          </p:cNvPr>
          <p:cNvSpPr>
            <a:spLocks noGrp="1" noChangeArrowheads="1"/>
          </p:cNvSpPr>
          <p:nvPr>
            <p:ph type="title"/>
          </p:nvPr>
        </p:nvSpPr>
        <p:spPr>
          <a:xfrm>
            <a:off x="685800" y="-36185"/>
            <a:ext cx="7772400" cy="838200"/>
          </a:xfrm>
        </p:spPr>
        <p:txBody>
          <a:bodyPr/>
          <a:lstStyle/>
          <a:p>
            <a:pPr eaLnBrk="1" hangingPunct="1">
              <a:defRPr/>
            </a:pPr>
            <a:r>
              <a:rPr lang="en-US" sz="3600" b="1" dirty="0">
                <a:ln w="12700">
                  <a:solidFill>
                    <a:srgbClr val="0051BA"/>
                  </a:solidFill>
                  <a:prstDash val="solid"/>
                </a:ln>
                <a:solidFill>
                  <a:srgbClr val="73CBF2"/>
                </a:solidFill>
                <a:effectLst>
                  <a:outerShdw dist="38100" dir="2700000" algn="tl" rotWithShape="0">
                    <a:srgbClr val="0051BA">
                      <a:alpha val="80000"/>
                    </a:srgbClr>
                  </a:outerShdw>
                </a:effectLst>
              </a:rPr>
              <a:t>Content Enhancement Routines</a:t>
            </a:r>
            <a:endParaRPr lang="en-US" altLang="en-US" sz="3600" dirty="0">
              <a:ln>
                <a:solidFill>
                  <a:srgbClr val="0051BA"/>
                </a:solidFill>
              </a:ln>
              <a:solidFill>
                <a:srgbClr val="73CBF2"/>
              </a:solidFill>
              <a:effectLst>
                <a:outerShdw dist="38100" dir="2700000" algn="tl" rotWithShape="0">
                  <a:srgbClr val="0051BA">
                    <a:alpha val="80000"/>
                  </a:srgbClr>
                </a:outerShdw>
              </a:effectLst>
            </a:endParaRPr>
          </a:p>
        </p:txBody>
      </p:sp>
      <p:pic>
        <p:nvPicPr>
          <p:cNvPr id="31749" name="Picture 6">
            <a:extLst>
              <a:ext uri="{FF2B5EF4-FFF2-40B4-BE49-F238E27FC236}">
                <a16:creationId xmlns:a16="http://schemas.microsoft.com/office/drawing/2014/main" id="{0326038B-D896-2946-9D25-2FFDD63A0CD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38" y="6272213"/>
            <a:ext cx="2316162"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8D2C3D4-C39D-4F4C-A30E-16AF26A244D8}"/>
              </a:ext>
            </a:extLst>
          </p:cNvPr>
          <p:cNvSpPr txBox="1"/>
          <p:nvPr/>
        </p:nvSpPr>
        <p:spPr>
          <a:xfrm>
            <a:off x="748145" y="484909"/>
            <a:ext cx="7786255" cy="5148693"/>
          </a:xfrm>
          <a:prstGeom prst="rect">
            <a:avLst/>
          </a:prstGeom>
          <a:noFill/>
          <a:ln w="19050">
            <a:solidFill>
              <a:srgbClr val="800000"/>
            </a:solidFill>
          </a:ln>
        </p:spPr>
        <p:txBody>
          <a:bodyPr wrap="square" rtlCol="0">
            <a:spAutoFit/>
          </a:bodyPr>
          <a:lstStyle/>
          <a:p>
            <a:endParaRPr lang="en-US" dirty="0"/>
          </a:p>
        </p:txBody>
      </p:sp>
      <p:sp>
        <p:nvSpPr>
          <p:cNvPr id="2" name="Footer Placeholder 1">
            <a:extLst>
              <a:ext uri="{FF2B5EF4-FFF2-40B4-BE49-F238E27FC236}">
                <a16:creationId xmlns:a16="http://schemas.microsoft.com/office/drawing/2014/main" id="{BB1256BE-5049-6541-BD91-0225A8734827}"/>
              </a:ext>
            </a:extLst>
          </p:cNvPr>
          <p:cNvSpPr>
            <a:spLocks noGrp="1"/>
          </p:cNvSpPr>
          <p:nvPr>
            <p:ph type="ftr" sz="quarter" idx="11"/>
          </p:nvPr>
        </p:nvSpPr>
        <p:spPr/>
        <p:txBody>
          <a:bodyPr/>
          <a:lstStyle/>
          <a:p>
            <a:r>
              <a:rPr lang="en-US"/>
              <a:t>© J. Bulgren 2018</a:t>
            </a:r>
          </a:p>
        </p:txBody>
      </p:sp>
      <p:sp>
        <p:nvSpPr>
          <p:cNvPr id="5" name="TextBox 4">
            <a:extLst>
              <a:ext uri="{FF2B5EF4-FFF2-40B4-BE49-F238E27FC236}">
                <a16:creationId xmlns:a16="http://schemas.microsoft.com/office/drawing/2014/main" id="{68D1D63A-47D1-3F4F-B124-C3351BA1B9AD}"/>
              </a:ext>
            </a:extLst>
          </p:cNvPr>
          <p:cNvSpPr txBox="1"/>
          <p:nvPr/>
        </p:nvSpPr>
        <p:spPr>
          <a:xfrm>
            <a:off x="1122218" y="1766593"/>
            <a:ext cx="7273637" cy="1938992"/>
          </a:xfrm>
          <a:prstGeom prst="rect">
            <a:avLst/>
          </a:prstGeom>
          <a:noFill/>
        </p:spPr>
        <p:txBody>
          <a:bodyPr wrap="square" rtlCol="0">
            <a:spAutoFit/>
          </a:bodyPr>
          <a:lstStyle/>
          <a:p>
            <a:pPr algn="ctr"/>
            <a:r>
              <a:rPr lang="en-US" sz="2400" dirty="0">
                <a:latin typeface="Century Gothic" panose="020B0502020202020204" pitchFamily="34" charset="0"/>
                <a:ea typeface="Brush Script MT" panose="03060802040406070304" pitchFamily="66" charset="-122"/>
                <a:cs typeface="Brush Script MT" panose="03060802040406070304" pitchFamily="66" charset="-122"/>
              </a:rPr>
              <a:t>To order Teaching Cause and Effect</a:t>
            </a:r>
          </a:p>
          <a:p>
            <a:pPr algn="ctr"/>
            <a:r>
              <a:rPr lang="en-US" sz="2400" dirty="0">
                <a:latin typeface="Century Gothic" panose="020B0502020202020204" pitchFamily="34" charset="0"/>
                <a:ea typeface="Brush Script MT" panose="03060802040406070304" pitchFamily="66" charset="-122"/>
                <a:cs typeface="Brush Script MT" panose="03060802040406070304" pitchFamily="66" charset="-122"/>
                <a:hlinkClick r:id="rId2"/>
              </a:rPr>
              <a:t>www.shop.kucrl.ku.edu</a:t>
            </a:r>
            <a:endParaRPr lang="en-US" sz="2400" dirty="0">
              <a:latin typeface="Century Gothic" panose="020B0502020202020204" pitchFamily="34" charset="0"/>
              <a:ea typeface="Brush Script MT" panose="03060802040406070304" pitchFamily="66" charset="-122"/>
              <a:cs typeface="Brush Script MT" panose="03060802040406070304" pitchFamily="66" charset="-122"/>
            </a:endParaRPr>
          </a:p>
          <a:p>
            <a:pPr algn="ctr"/>
            <a:endParaRPr lang="en-US" sz="2400" dirty="0">
              <a:latin typeface="Century Gothic" panose="020B0502020202020204" pitchFamily="34" charset="0"/>
              <a:ea typeface="Brush Script MT" panose="03060802040406070304" pitchFamily="66" charset="-122"/>
              <a:cs typeface="Brush Script MT" panose="03060802040406070304" pitchFamily="66" charset="-122"/>
            </a:endParaRPr>
          </a:p>
          <a:p>
            <a:pPr algn="ctr"/>
            <a:r>
              <a:rPr lang="en-US" sz="2400" dirty="0">
                <a:latin typeface="Century Gothic" panose="020B0502020202020204" pitchFamily="34" charset="0"/>
                <a:ea typeface="Brush Script MT" panose="03060802040406070304" pitchFamily="66" charset="-122"/>
                <a:cs typeface="Brush Script MT" panose="03060802040406070304" pitchFamily="66" charset="-122"/>
              </a:rPr>
              <a:t>For more information</a:t>
            </a:r>
          </a:p>
          <a:p>
            <a:pPr algn="ctr"/>
            <a:r>
              <a:rPr lang="en-US" sz="2400" dirty="0">
                <a:latin typeface="Century Gothic" panose="020B0502020202020204" pitchFamily="34" charset="0"/>
                <a:ea typeface="Brush Script MT" panose="03060802040406070304" pitchFamily="66" charset="-122"/>
                <a:cs typeface="Brush Script MT" panose="03060802040406070304" pitchFamily="66" charset="-122"/>
              </a:rPr>
              <a:t>https://</a:t>
            </a:r>
            <a:r>
              <a:rPr lang="en-US" sz="2400" dirty="0" err="1">
                <a:latin typeface="Century Gothic" panose="020B0502020202020204" pitchFamily="34" charset="0"/>
                <a:ea typeface="Brush Script MT" panose="03060802040406070304" pitchFamily="66" charset="-122"/>
                <a:cs typeface="Brush Script MT" panose="03060802040406070304" pitchFamily="66" charset="-122"/>
              </a:rPr>
              <a:t>sim.ku.edu</a:t>
            </a:r>
            <a:r>
              <a:rPr lang="en-US" sz="2400" dirty="0">
                <a:latin typeface="Century Gothic" panose="020B0502020202020204" pitchFamily="34" charset="0"/>
                <a:ea typeface="Brush Script MT" panose="03060802040406070304" pitchFamily="66" charset="-122"/>
                <a:cs typeface="Brush Script MT" panose="03060802040406070304" pitchFamily="66" charset="-122"/>
              </a:rPr>
              <a:t>/teaching-cause-and-effect</a:t>
            </a:r>
            <a:endParaRPr lang="en-US" dirty="0"/>
          </a:p>
        </p:txBody>
      </p:sp>
      <p:sp>
        <p:nvSpPr>
          <p:cNvPr id="8" name="TextBox 7">
            <a:extLst>
              <a:ext uri="{FF2B5EF4-FFF2-40B4-BE49-F238E27FC236}">
                <a16:creationId xmlns:a16="http://schemas.microsoft.com/office/drawing/2014/main" id="{0B2DB136-E2C4-B94A-A3CE-BEA7AF621CC8}"/>
              </a:ext>
            </a:extLst>
          </p:cNvPr>
          <p:cNvSpPr txBox="1"/>
          <p:nvPr/>
        </p:nvSpPr>
        <p:spPr>
          <a:xfrm>
            <a:off x="828673" y="1414461"/>
            <a:ext cx="7467167"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2830854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EDF2B-6C27-CA43-A13E-11B00FE63E1D}"/>
              </a:ext>
            </a:extLst>
          </p:cNvPr>
          <p:cNvSpPr>
            <a:spLocks noGrp="1"/>
          </p:cNvSpPr>
          <p:nvPr>
            <p:ph type="title"/>
          </p:nvPr>
        </p:nvSpPr>
        <p:spPr/>
        <p:txBody>
          <a:bodyPr/>
          <a:lstStyle/>
          <a:p>
            <a:r>
              <a:rPr lang="en-US" dirty="0"/>
              <a:t>Table of Contents</a:t>
            </a:r>
          </a:p>
        </p:txBody>
      </p:sp>
      <p:sp>
        <p:nvSpPr>
          <p:cNvPr id="3" name="Content Placeholder 2">
            <a:extLst>
              <a:ext uri="{FF2B5EF4-FFF2-40B4-BE49-F238E27FC236}">
                <a16:creationId xmlns:a16="http://schemas.microsoft.com/office/drawing/2014/main" id="{3880E6BD-69F7-1646-9982-D9B8A26D102C}"/>
              </a:ext>
            </a:extLst>
          </p:cNvPr>
          <p:cNvSpPr>
            <a:spLocks noGrp="1"/>
          </p:cNvSpPr>
          <p:nvPr>
            <p:ph idx="1"/>
          </p:nvPr>
        </p:nvSpPr>
        <p:spPr>
          <a:xfrm>
            <a:off x="685800" y="1551710"/>
            <a:ext cx="8222673" cy="3962400"/>
          </a:xfrm>
        </p:spPr>
        <p:txBody>
          <a:bodyPr/>
          <a:lstStyle/>
          <a:p>
            <a:r>
              <a:rPr lang="en-US" dirty="0"/>
              <a:t>Chapter 1: Introduction</a:t>
            </a:r>
          </a:p>
          <a:p>
            <a:r>
              <a:rPr lang="en-US" dirty="0"/>
              <a:t>Chapter 2: The Guide</a:t>
            </a:r>
          </a:p>
          <a:p>
            <a:r>
              <a:rPr lang="en-US" dirty="0"/>
              <a:t>Chapter 3: Using the Routine w/ Students</a:t>
            </a:r>
          </a:p>
          <a:p>
            <a:r>
              <a:rPr lang="en-US" dirty="0"/>
              <a:t>Chapter 4 : Extend Student Learning</a:t>
            </a:r>
          </a:p>
          <a:p>
            <a:endParaRPr lang="en-US" sz="1600" dirty="0"/>
          </a:p>
          <a:p>
            <a:r>
              <a:rPr lang="en-US" dirty="0"/>
              <a:t>Appendix A: Instructional Materials</a:t>
            </a:r>
          </a:p>
          <a:p>
            <a:r>
              <a:rPr lang="en-US" dirty="0"/>
              <a:t>Appendix B: Example C&amp;E Guides</a:t>
            </a:r>
          </a:p>
          <a:p>
            <a:r>
              <a:rPr lang="en-US" dirty="0"/>
              <a:t>Appendix C: An Example C&amp;E Routine</a:t>
            </a:r>
          </a:p>
        </p:txBody>
      </p:sp>
      <p:sp>
        <p:nvSpPr>
          <p:cNvPr id="4" name="Date Placeholder 3">
            <a:extLst>
              <a:ext uri="{FF2B5EF4-FFF2-40B4-BE49-F238E27FC236}">
                <a16:creationId xmlns:a16="http://schemas.microsoft.com/office/drawing/2014/main" id="{02444C28-7532-384E-9A07-0F72C124C099}"/>
              </a:ext>
            </a:extLst>
          </p:cNvPr>
          <p:cNvSpPr>
            <a:spLocks noGrp="1"/>
          </p:cNvSpPr>
          <p:nvPr>
            <p:ph type="dt" sz="half" idx="10"/>
          </p:nvPr>
        </p:nvSpPr>
        <p:spPr/>
        <p:txBody>
          <a:bodyPr/>
          <a:lstStyle/>
          <a:p>
            <a:r>
              <a:rPr lang="en-US"/>
              <a:t>2019</a:t>
            </a:r>
          </a:p>
        </p:txBody>
      </p:sp>
    </p:spTree>
    <p:extLst>
      <p:ext uri="{BB962C8B-B14F-4D97-AF65-F5344CB8AC3E}">
        <p14:creationId xmlns:p14="http://schemas.microsoft.com/office/powerpoint/2010/main" val="339184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Hexagon 1"/>
          <p:cNvSpPr/>
          <p:nvPr/>
        </p:nvSpPr>
        <p:spPr>
          <a:xfrm>
            <a:off x="3027678" y="1629184"/>
            <a:ext cx="3090823" cy="3857217"/>
          </a:xfrm>
          <a:prstGeom prst="hexagon">
            <a:avLst>
              <a:gd name="adj" fmla="val 9546"/>
              <a:gd name="vf" fmla="val 115470"/>
            </a:avLst>
          </a:prstGeom>
          <a:solidFill>
            <a:srgbClr val="A4DFF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137049" y="122442"/>
            <a:ext cx="8862736" cy="456862"/>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Text Box 36"/>
          <p:cNvSpPr txBox="1"/>
          <p:nvPr/>
        </p:nvSpPr>
        <p:spPr>
          <a:xfrm>
            <a:off x="132677" y="660591"/>
            <a:ext cx="4395035" cy="885156"/>
          </a:xfrm>
          <a:prstGeom prst="rect">
            <a:avLst/>
          </a:prstGeom>
          <a:solidFill>
            <a:schemeClr val="accent5">
              <a:lumMod val="20000"/>
              <a:lumOff val="80000"/>
            </a:schemeClr>
          </a:solidFill>
          <a:ln>
            <a:noFill/>
          </a:ln>
          <a:effectLst>
            <a:outerShdw blurRad="38100" dist="25400" dir="5400000" algn="tl" rotWithShape="0">
              <a:srgbClr val="000000">
                <a:alpha val="35000"/>
              </a:srgbClr>
            </a:outerShdw>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a:latin typeface="Times New Roman"/>
                <a:ea typeface="ＭＳ 明朝"/>
              </a:rPr>
              <a:t>       </a:t>
            </a:r>
            <a:r>
              <a:rPr lang="en-US" sz="1100" dirty="0">
                <a:effectLst/>
                <a:latin typeface="Times New Roman"/>
                <a:ea typeface="ＭＳ 明朝"/>
              </a:rPr>
              <a:t>Restated question:</a:t>
            </a:r>
          </a:p>
        </p:txBody>
      </p:sp>
      <p:sp>
        <p:nvSpPr>
          <p:cNvPr id="104" name="Pentagon 103"/>
          <p:cNvSpPr/>
          <p:nvPr/>
        </p:nvSpPr>
        <p:spPr>
          <a:xfrm>
            <a:off x="6160995" y="1629912"/>
            <a:ext cx="2835271" cy="3856488"/>
          </a:xfrm>
          <a:prstGeom prst="homePlate">
            <a:avLst>
              <a:gd name="adj" fmla="val 0"/>
            </a:avLst>
          </a:prstGeom>
          <a:solidFill>
            <a:srgbClr val="D4F2F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entagon 17"/>
          <p:cNvSpPr/>
          <p:nvPr/>
        </p:nvSpPr>
        <p:spPr>
          <a:xfrm>
            <a:off x="123973" y="1636862"/>
            <a:ext cx="2864521" cy="3841861"/>
          </a:xfrm>
          <a:prstGeom prst="homePlate">
            <a:avLst>
              <a:gd name="adj" fmla="val 8769"/>
            </a:avLst>
          </a:prstGeom>
          <a:solidFill>
            <a:srgbClr val="EEF4F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 Box 51"/>
          <p:cNvSpPr txBox="1"/>
          <p:nvPr/>
        </p:nvSpPr>
        <p:spPr>
          <a:xfrm>
            <a:off x="93124" y="5571633"/>
            <a:ext cx="8877709" cy="713216"/>
          </a:xfrm>
          <a:prstGeom prst="rect">
            <a:avLst/>
          </a:prstGeom>
          <a:solidFill>
            <a:schemeClr val="accent5">
              <a:lumMod val="40000"/>
              <a:lumOff val="60000"/>
            </a:schemeClr>
          </a:solidFill>
          <a:ln>
            <a:solidFill>
              <a:srgbClr val="FFFFFF"/>
            </a:solidFill>
          </a:ln>
          <a:effectLst>
            <a:outerShdw blurRad="50800" dist="38100" dir="2700000" algn="tl" rotWithShape="0">
              <a:srgbClr val="000000">
                <a:alpha val="43000"/>
              </a:srgbClr>
            </a:outerShdw>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R="0">
              <a:lnSpc>
                <a:spcPct val="90000"/>
              </a:lnSpc>
              <a:spcBef>
                <a:spcPts val="0"/>
              </a:spcBef>
              <a:spcAft>
                <a:spcPts val="0"/>
              </a:spcAft>
            </a:pPr>
            <a:r>
              <a:rPr lang="en-US" sz="1100" dirty="0">
                <a:latin typeface="Times New Roman"/>
                <a:ea typeface="ＭＳ 明朝"/>
              </a:rPr>
              <a:t>        </a:t>
            </a:r>
            <a:r>
              <a:rPr lang="en-US" sz="1100" dirty="0">
                <a:effectLst/>
                <a:latin typeface="Times New Roman"/>
                <a:ea typeface="ＭＳ 明朝"/>
              </a:rPr>
              <a:t>Answer:</a:t>
            </a:r>
          </a:p>
        </p:txBody>
      </p:sp>
      <p:sp>
        <p:nvSpPr>
          <p:cNvPr id="31" name="Text Box 44"/>
          <p:cNvSpPr txBox="1"/>
          <p:nvPr/>
        </p:nvSpPr>
        <p:spPr>
          <a:xfrm>
            <a:off x="386558" y="1679757"/>
            <a:ext cx="1587087" cy="290764"/>
          </a:xfrm>
          <a:prstGeom prst="rect">
            <a:avLst/>
          </a:prstGeom>
          <a:noFill/>
          <a:ln w="9525" cmpd="sng">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a:latin typeface="Times New Roman"/>
                <a:ea typeface="ＭＳ 明朝"/>
              </a:rPr>
              <a:t>Causes &amp; C</a:t>
            </a:r>
            <a:r>
              <a:rPr lang="en-US" sz="1100" dirty="0">
                <a:effectLst/>
                <a:latin typeface="Times New Roman"/>
                <a:ea typeface="ＭＳ 明朝"/>
              </a:rPr>
              <a:t>onnections:</a:t>
            </a:r>
            <a:endParaRPr lang="en-US" sz="1200" dirty="0">
              <a:effectLst/>
              <a:latin typeface="Times New Roman"/>
              <a:ea typeface="ＭＳ 明朝"/>
            </a:endParaRPr>
          </a:p>
        </p:txBody>
      </p:sp>
      <p:grpSp>
        <p:nvGrpSpPr>
          <p:cNvPr id="10" name="Group 9"/>
          <p:cNvGrpSpPr/>
          <p:nvPr/>
        </p:nvGrpSpPr>
        <p:grpSpPr>
          <a:xfrm>
            <a:off x="122762" y="231649"/>
            <a:ext cx="8893108" cy="356144"/>
            <a:chOff x="57150" y="0"/>
            <a:chExt cx="8244511" cy="330207"/>
          </a:xfrm>
        </p:grpSpPr>
        <p:sp>
          <p:nvSpPr>
            <p:cNvPr id="37" name="Text Box 29"/>
            <p:cNvSpPr txBox="1"/>
            <p:nvPr/>
          </p:nvSpPr>
          <p:spPr>
            <a:xfrm>
              <a:off x="57150" y="0"/>
              <a:ext cx="8229600" cy="271145"/>
            </a:xfrm>
            <a:prstGeom prst="rect">
              <a:avLst/>
            </a:prstGeom>
            <a:noFill/>
            <a:ln>
              <a:noFill/>
            </a:ln>
            <a:effectLst/>
            <a:extLst>
              <a:ext uri="{FAA26D3D-D897-4be2-8F04-BA451C77F1D7}">
                <ma14:placeholderFlag xmlns="" xmlns:ma14="http://schemas.microsoft.com/office/mac/drawingml/2011/main"/>
              </a:ex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75000"/>
                </a:lnSpc>
                <a:spcBef>
                  <a:spcPts val="0"/>
                </a:spcBef>
                <a:spcAft>
                  <a:spcPts val="0"/>
                </a:spcAft>
              </a:pPr>
              <a:r>
                <a:rPr lang="en-US" sz="1400" b="1" dirty="0">
                  <a:effectLst/>
                  <a:latin typeface="Times New Roman"/>
                  <a:ea typeface="ＭＳ 明朝"/>
                </a:rPr>
                <a:t>Cause-and-Effect Guide</a:t>
              </a:r>
              <a:endParaRPr lang="en-US" sz="1400" dirty="0">
                <a:effectLst/>
                <a:latin typeface="Times New Roman"/>
                <a:ea typeface="ＭＳ 明朝"/>
              </a:endParaRPr>
            </a:p>
          </p:txBody>
        </p:sp>
        <p:sp>
          <p:nvSpPr>
            <p:cNvPr id="38" name="Text Box 34"/>
            <p:cNvSpPr txBox="1"/>
            <p:nvPr/>
          </p:nvSpPr>
          <p:spPr>
            <a:xfrm>
              <a:off x="70396" y="515"/>
              <a:ext cx="8231265" cy="329692"/>
            </a:xfrm>
            <a:prstGeom prst="rect">
              <a:avLst/>
            </a:prstGeom>
            <a:noFill/>
            <a:ln>
              <a:noFill/>
            </a:ln>
            <a:effectLst/>
            <a:extLst>
              <a:ext uri="{FAA26D3D-D897-4be2-8F04-BA451C77F1D7}">
                <ma14:placeholderFlag xmlns="" xmlns:ma14="http://schemas.microsoft.com/office/mac/drawingml/2011/main"/>
              </a:ex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000" dirty="0">
                  <a:effectLst/>
                  <a:latin typeface="Times New Roman"/>
                  <a:ea typeface="ＭＳ 明朝"/>
                </a:rPr>
                <a:t>Name:___________________  Date:___________________  					          Unit: ___________________Topic:________________________</a:t>
              </a:r>
            </a:p>
          </p:txBody>
        </p:sp>
      </p:grpSp>
      <p:sp>
        <p:nvSpPr>
          <p:cNvPr id="33" name="Text Box 39"/>
          <p:cNvSpPr txBox="1"/>
          <p:nvPr/>
        </p:nvSpPr>
        <p:spPr>
          <a:xfrm>
            <a:off x="4674212" y="660592"/>
            <a:ext cx="4322053" cy="885156"/>
          </a:xfrm>
          <a:prstGeom prst="rect">
            <a:avLst/>
          </a:prstGeom>
          <a:solidFill>
            <a:srgbClr val="E4FFDA"/>
          </a:solidFill>
          <a:ln>
            <a:noFill/>
          </a:ln>
          <a:effectLst>
            <a:outerShdw blurRad="38100" dist="25400" dir="5400000" algn="tl" rotWithShape="0">
              <a:srgbClr val="000000">
                <a:alpha val="35000"/>
              </a:srgbClr>
            </a:outerShdw>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a:effectLst/>
                <a:latin typeface="Times New Roman"/>
                <a:ea typeface="ＭＳ 明朝"/>
              </a:rPr>
              <a:t>       Key Terms:</a:t>
            </a:r>
          </a:p>
        </p:txBody>
      </p:sp>
      <p:sp>
        <p:nvSpPr>
          <p:cNvPr id="15" name="Text Box 50"/>
          <p:cNvSpPr txBox="1"/>
          <p:nvPr/>
        </p:nvSpPr>
        <p:spPr>
          <a:xfrm>
            <a:off x="70661" y="6461118"/>
            <a:ext cx="1265891" cy="290742"/>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900" dirty="0">
                <a:effectLst/>
                <a:latin typeface="Times New Roman"/>
                <a:ea typeface="ＭＳ 明朝"/>
              </a:rPr>
              <a:t>© 2013 Janis </a:t>
            </a:r>
            <a:r>
              <a:rPr lang="en-US" sz="900" dirty="0" err="1">
                <a:effectLst/>
                <a:latin typeface="Times New Roman"/>
                <a:ea typeface="ＭＳ 明朝"/>
              </a:rPr>
              <a:t>Bulgren</a:t>
            </a:r>
            <a:endParaRPr lang="en-US" sz="900" dirty="0">
              <a:effectLst/>
              <a:latin typeface="Times New Roman"/>
              <a:ea typeface="ＭＳ 明朝"/>
            </a:endParaRPr>
          </a:p>
        </p:txBody>
      </p:sp>
      <p:sp>
        <p:nvSpPr>
          <p:cNvPr id="21" name="Text Box 71"/>
          <p:cNvSpPr txBox="1"/>
          <p:nvPr/>
        </p:nvSpPr>
        <p:spPr>
          <a:xfrm>
            <a:off x="3555934" y="1674921"/>
            <a:ext cx="2182268" cy="300439"/>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a:latin typeface="Times New Roman"/>
                <a:ea typeface="ＭＳ 明朝"/>
              </a:rPr>
              <a:t>Event &amp; Background Information</a:t>
            </a:r>
            <a:r>
              <a:rPr lang="en-US" sz="1100" dirty="0">
                <a:effectLst/>
                <a:latin typeface="Times New Roman"/>
                <a:ea typeface="ＭＳ 明朝"/>
              </a:rPr>
              <a:t>:</a:t>
            </a:r>
            <a:endParaRPr lang="en-US" sz="1200" dirty="0">
              <a:effectLst/>
              <a:latin typeface="Times New Roman"/>
              <a:ea typeface="ＭＳ 明朝"/>
            </a:endParaRPr>
          </a:p>
        </p:txBody>
      </p:sp>
      <p:sp>
        <p:nvSpPr>
          <p:cNvPr id="39" name="Text Box 71"/>
          <p:cNvSpPr txBox="1"/>
          <p:nvPr/>
        </p:nvSpPr>
        <p:spPr>
          <a:xfrm>
            <a:off x="6455522" y="1674921"/>
            <a:ext cx="2182268" cy="300439"/>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a:latin typeface="Times New Roman"/>
                <a:ea typeface="ＭＳ 明朝"/>
              </a:rPr>
              <a:t>Effects &amp; Connections</a:t>
            </a:r>
            <a:r>
              <a:rPr lang="en-US" sz="1100" dirty="0">
                <a:effectLst/>
                <a:latin typeface="Times New Roman"/>
                <a:ea typeface="ＭＳ 明朝"/>
              </a:rPr>
              <a:t>:</a:t>
            </a:r>
            <a:endParaRPr lang="en-US" sz="1200" dirty="0">
              <a:effectLst/>
              <a:latin typeface="Times New Roman"/>
              <a:ea typeface="ＭＳ 明朝"/>
            </a:endParaRPr>
          </a:p>
        </p:txBody>
      </p:sp>
      <p:sp>
        <p:nvSpPr>
          <p:cNvPr id="48" name="TextBox 47"/>
          <p:cNvSpPr txBox="1"/>
          <p:nvPr/>
        </p:nvSpPr>
        <p:spPr>
          <a:xfrm>
            <a:off x="184843" y="2414609"/>
            <a:ext cx="2063848" cy="738664"/>
          </a:xfrm>
          <a:prstGeom prst="rect">
            <a:avLst/>
          </a:prstGeom>
          <a:noFill/>
        </p:spPr>
        <p:txBody>
          <a:bodyPr wrap="square" rtlCol="0">
            <a:spAutoFit/>
          </a:bodyPr>
          <a:lstStyle/>
          <a:p>
            <a:r>
              <a:rPr lang="en-US" sz="1400" dirty="0">
                <a:cs typeface="Times"/>
              </a:rPr>
              <a:t>People need land for growing crops and raising cattle.</a:t>
            </a:r>
          </a:p>
        </p:txBody>
      </p:sp>
      <p:sp>
        <p:nvSpPr>
          <p:cNvPr id="49" name="TextBox 48"/>
          <p:cNvSpPr txBox="1"/>
          <p:nvPr/>
        </p:nvSpPr>
        <p:spPr>
          <a:xfrm>
            <a:off x="6855835" y="1975360"/>
            <a:ext cx="2063848" cy="3323987"/>
          </a:xfrm>
          <a:prstGeom prst="rect">
            <a:avLst/>
          </a:prstGeom>
          <a:solidFill>
            <a:srgbClr val="D4F2F3"/>
          </a:solidFill>
        </p:spPr>
        <p:txBody>
          <a:bodyPr wrap="square" rtlCol="0">
            <a:spAutoFit/>
          </a:bodyPr>
          <a:lstStyle/>
          <a:p>
            <a:r>
              <a:rPr lang="en-US" sz="1400" dirty="0">
                <a:cs typeface="Times"/>
              </a:rPr>
              <a:t>Plowing and grazing cause soil erosion</a:t>
            </a:r>
          </a:p>
          <a:p>
            <a:endParaRPr lang="en-US" sz="1400" dirty="0">
              <a:cs typeface="Times"/>
            </a:endParaRPr>
          </a:p>
          <a:p>
            <a:r>
              <a:rPr lang="en-US" sz="1400" dirty="0">
                <a:cs typeface="Times"/>
              </a:rPr>
              <a:t>Land quickly loses all nutrients; plants and grass won’t grow</a:t>
            </a:r>
          </a:p>
          <a:p>
            <a:endParaRPr lang="en-US" sz="1400" dirty="0">
              <a:cs typeface="Times"/>
            </a:endParaRPr>
          </a:p>
          <a:p>
            <a:r>
              <a:rPr lang="en-US" sz="1400" dirty="0">
                <a:cs typeface="Times"/>
              </a:rPr>
              <a:t>Land is abandoned, and new land has to be slashed and burned for growing more crops and grazing cattle</a:t>
            </a:r>
          </a:p>
          <a:p>
            <a:endParaRPr lang="en-US" sz="1400" dirty="0">
              <a:cs typeface="Times"/>
            </a:endParaRPr>
          </a:p>
          <a:p>
            <a:r>
              <a:rPr lang="en-US" sz="1400" dirty="0">
                <a:cs typeface="Times"/>
              </a:rPr>
              <a:t>Unique habitat for plants and animals is lost</a:t>
            </a:r>
          </a:p>
        </p:txBody>
      </p:sp>
      <p:sp>
        <p:nvSpPr>
          <p:cNvPr id="50" name="TextBox 49"/>
          <p:cNvSpPr txBox="1"/>
          <p:nvPr/>
        </p:nvSpPr>
        <p:spPr>
          <a:xfrm>
            <a:off x="383314" y="867829"/>
            <a:ext cx="4144399" cy="461665"/>
          </a:xfrm>
          <a:prstGeom prst="rect">
            <a:avLst/>
          </a:prstGeom>
          <a:noFill/>
        </p:spPr>
        <p:txBody>
          <a:bodyPr wrap="square" rtlCol="0">
            <a:spAutoFit/>
          </a:bodyPr>
          <a:lstStyle/>
          <a:p>
            <a:r>
              <a:rPr lang="en-US" sz="1200" dirty="0">
                <a:cs typeface="Times"/>
              </a:rPr>
              <a:t>What causes farmers in South America to </a:t>
            </a:r>
            <a:r>
              <a:rPr lang="en-US" sz="1200" u="sng" dirty="0">
                <a:cs typeface="Times"/>
              </a:rPr>
              <a:t>slash and burn the tropical rain forest</a:t>
            </a:r>
            <a:r>
              <a:rPr lang="en-US" sz="1200" dirty="0">
                <a:cs typeface="Times"/>
              </a:rPr>
              <a:t>, and what is the effect of that practice?</a:t>
            </a:r>
          </a:p>
        </p:txBody>
      </p:sp>
      <p:sp>
        <p:nvSpPr>
          <p:cNvPr id="51" name="TextBox 50"/>
          <p:cNvSpPr txBox="1"/>
          <p:nvPr/>
        </p:nvSpPr>
        <p:spPr>
          <a:xfrm>
            <a:off x="4921968" y="867827"/>
            <a:ext cx="3920995" cy="461665"/>
          </a:xfrm>
          <a:prstGeom prst="rect">
            <a:avLst/>
          </a:prstGeom>
          <a:noFill/>
        </p:spPr>
        <p:txBody>
          <a:bodyPr wrap="square" rtlCol="0">
            <a:normAutofit fontScale="92500"/>
          </a:bodyPr>
          <a:lstStyle/>
          <a:p>
            <a:r>
              <a:rPr lang="en-US" sz="1200" i="1" dirty="0">
                <a:cs typeface="Times"/>
              </a:rPr>
              <a:t>Tropical rain forest: </a:t>
            </a:r>
            <a:r>
              <a:rPr lang="en-US" sz="1200" dirty="0">
                <a:cs typeface="Times"/>
              </a:rPr>
              <a:t>dense forest, usually in hot, rainy area</a:t>
            </a:r>
          </a:p>
          <a:p>
            <a:r>
              <a:rPr lang="en-US" sz="1200" i="1" dirty="0">
                <a:cs typeface="Times"/>
              </a:rPr>
              <a:t>Habitat</a:t>
            </a:r>
            <a:r>
              <a:rPr lang="en-US" sz="1200" dirty="0">
                <a:cs typeface="Times"/>
              </a:rPr>
              <a:t>: natural home</a:t>
            </a:r>
            <a:endParaRPr lang="en-US" sz="1200" i="1" dirty="0">
              <a:cs typeface="Times"/>
            </a:endParaRPr>
          </a:p>
        </p:txBody>
      </p:sp>
      <p:sp>
        <p:nvSpPr>
          <p:cNvPr id="52" name="TextBox 51"/>
          <p:cNvSpPr txBox="1"/>
          <p:nvPr/>
        </p:nvSpPr>
        <p:spPr>
          <a:xfrm>
            <a:off x="376987" y="5721940"/>
            <a:ext cx="8593847" cy="461665"/>
          </a:xfrm>
          <a:prstGeom prst="rect">
            <a:avLst/>
          </a:prstGeom>
          <a:noFill/>
        </p:spPr>
        <p:txBody>
          <a:bodyPr wrap="square" rtlCol="0">
            <a:spAutoFit/>
          </a:bodyPr>
          <a:lstStyle/>
          <a:p>
            <a:r>
              <a:rPr lang="en-US" sz="1200" dirty="0">
                <a:cs typeface="Times"/>
              </a:rPr>
              <a:t>Farmers in South America slash and burn the tropical rain forest to obtain land for farming and cattle grazing. The land quickly becomes unusable, creating the need for slashing and burning more land. The practice destroys the habitat of many plants and animals.</a:t>
            </a:r>
          </a:p>
        </p:txBody>
      </p:sp>
      <p:sp>
        <p:nvSpPr>
          <p:cNvPr id="53" name="TextBox 52"/>
          <p:cNvSpPr txBox="1"/>
          <p:nvPr/>
        </p:nvSpPr>
        <p:spPr>
          <a:xfrm>
            <a:off x="1487911" y="6344464"/>
            <a:ext cx="7527959" cy="415498"/>
          </a:xfrm>
          <a:prstGeom prst="rect">
            <a:avLst/>
          </a:prstGeom>
          <a:solidFill>
            <a:schemeClr val="accent4">
              <a:lumMod val="20000"/>
              <a:lumOff val="80000"/>
            </a:schemeClr>
          </a:solidFill>
          <a:ln>
            <a:noFill/>
          </a:ln>
        </p:spPr>
        <p:txBody>
          <a:bodyPr wrap="square" rtlCol="0">
            <a:spAutoFit/>
          </a:bodyPr>
          <a:lstStyle/>
          <a:p>
            <a:r>
              <a:rPr lang="en-US" sz="1200" dirty="0">
                <a:latin typeface="Times"/>
                <a:cs typeface="Times"/>
              </a:rPr>
              <a:t>TOOL BOX: </a:t>
            </a:r>
            <a:r>
              <a:rPr lang="en-US" sz="900" dirty="0">
                <a:latin typeface="Times"/>
                <a:cs typeface="Times"/>
              </a:rPr>
              <a:t>Take one of these shapes and drag to use in your organizer.</a:t>
            </a:r>
          </a:p>
          <a:p>
            <a:r>
              <a:rPr lang="en-US" sz="900" dirty="0">
                <a:latin typeface="Times"/>
                <a:cs typeface="Times"/>
              </a:rPr>
              <a:t>You can drag, resize and place these shapes however you’d like.</a:t>
            </a:r>
          </a:p>
        </p:txBody>
      </p:sp>
      <p:cxnSp>
        <p:nvCxnSpPr>
          <p:cNvPr id="55" name="Straight Arrow Connector 54"/>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a:off x="7062635" y="6553624"/>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p:nvPr/>
        </p:nvCxnSpPr>
        <p:spPr>
          <a:xfrm>
            <a:off x="7062633" y="6553624"/>
            <a:ext cx="671491"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9" name="Straight Arrow Connector 58"/>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0" name="Straight Arrow Connector 59"/>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1" name="Straight Arrow Connector 60"/>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2" name="Straight Arrow Connector 61"/>
          <p:cNvCxnSpPr/>
          <p:nvPr/>
        </p:nvCxnSpPr>
        <p:spPr>
          <a:xfrm>
            <a:off x="7062635" y="6553624"/>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6" name="Straight Arrow Connector 65"/>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7" name="Straight Arrow Connector 66"/>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p:nvPr/>
        </p:nvCxnSpPr>
        <p:spPr>
          <a:xfrm>
            <a:off x="8051759" y="4447720"/>
            <a:ext cx="0" cy="300163"/>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9" name="Straight Arrow Connector 68"/>
          <p:cNvCxnSpPr/>
          <p:nvPr/>
        </p:nvCxnSpPr>
        <p:spPr>
          <a:xfrm>
            <a:off x="8051759" y="3295829"/>
            <a:ext cx="0" cy="229677"/>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0" name="Straight Arrow Connector 69"/>
          <p:cNvCxnSpPr/>
          <p:nvPr/>
        </p:nvCxnSpPr>
        <p:spPr>
          <a:xfrm>
            <a:off x="8051759" y="2449207"/>
            <a:ext cx="0" cy="284934"/>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1" name="Straight Arrow Connector 70"/>
          <p:cNvCxnSpPr/>
          <p:nvPr/>
        </p:nvCxnSpPr>
        <p:spPr>
          <a:xfrm>
            <a:off x="2248691" y="2809969"/>
            <a:ext cx="671491"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74" name="Left Brace 73"/>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5" name="Left Brace 74"/>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6" name="Left Brace 75"/>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7" name="Left Brace 76"/>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8" name="Left Brace 77"/>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9" name="Left Brace 78"/>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0" name="Left Brace 79"/>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1" name="Left Brace 80"/>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2" name="Left Brace 81"/>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3" name="Left Brace 82"/>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4" name="Left Brace 83"/>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5" name="Left Brace 84"/>
          <p:cNvSpPr/>
          <p:nvPr/>
        </p:nvSpPr>
        <p:spPr>
          <a:xfrm flipH="1">
            <a:off x="5814654" y="2645442"/>
            <a:ext cx="221673" cy="1808315"/>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 name="Rectangle 3"/>
          <p:cNvSpPr/>
          <p:nvPr/>
        </p:nvSpPr>
        <p:spPr>
          <a:xfrm>
            <a:off x="86663" y="1564151"/>
            <a:ext cx="415498" cy="646331"/>
          </a:xfrm>
          <a:prstGeom prst="rect">
            <a:avLst/>
          </a:prstGeom>
        </p:spPr>
        <p:txBody>
          <a:bodyPr wrap="none">
            <a:spAutoFit/>
          </a:bodyPr>
          <a:lstStyle/>
          <a:p>
            <a:r>
              <a:rPr lang="en-US" sz="3600" b="1" dirty="0">
                <a:solidFill>
                  <a:srgbClr val="31859C"/>
                </a:solidFill>
                <a:latin typeface="Times New Roman"/>
                <a:ea typeface="ＭＳ 明朝"/>
              </a:rPr>
              <a:t>4</a:t>
            </a:r>
            <a:endParaRPr lang="en-US" sz="3600" b="1" dirty="0">
              <a:solidFill>
                <a:srgbClr val="31859C"/>
              </a:solidFill>
            </a:endParaRPr>
          </a:p>
        </p:txBody>
      </p:sp>
      <p:sp>
        <p:nvSpPr>
          <p:cNvPr id="105" name="Rectangle 104"/>
          <p:cNvSpPr/>
          <p:nvPr/>
        </p:nvSpPr>
        <p:spPr>
          <a:xfrm>
            <a:off x="6173718" y="1564151"/>
            <a:ext cx="415498" cy="646331"/>
          </a:xfrm>
          <a:prstGeom prst="rect">
            <a:avLst/>
          </a:prstGeom>
        </p:spPr>
        <p:txBody>
          <a:bodyPr wrap="none">
            <a:spAutoFit/>
          </a:bodyPr>
          <a:lstStyle/>
          <a:p>
            <a:r>
              <a:rPr lang="en-US" sz="3600" b="1" dirty="0">
                <a:solidFill>
                  <a:srgbClr val="31859C"/>
                </a:solidFill>
                <a:latin typeface="Times New Roman"/>
                <a:ea typeface="ＭＳ 明朝"/>
              </a:rPr>
              <a:t>5</a:t>
            </a:r>
            <a:endParaRPr lang="en-US" sz="3600" b="1" dirty="0">
              <a:solidFill>
                <a:srgbClr val="31859C"/>
              </a:solidFill>
            </a:endParaRPr>
          </a:p>
        </p:txBody>
      </p:sp>
      <p:sp>
        <p:nvSpPr>
          <p:cNvPr id="106" name="Rectangle 105"/>
          <p:cNvSpPr/>
          <p:nvPr/>
        </p:nvSpPr>
        <p:spPr>
          <a:xfrm>
            <a:off x="3275489" y="1564151"/>
            <a:ext cx="415498" cy="646331"/>
          </a:xfrm>
          <a:prstGeom prst="rect">
            <a:avLst/>
          </a:prstGeom>
        </p:spPr>
        <p:txBody>
          <a:bodyPr wrap="none">
            <a:spAutoFit/>
          </a:bodyPr>
          <a:lstStyle/>
          <a:p>
            <a:r>
              <a:rPr lang="en-US" sz="3600" b="1" dirty="0">
                <a:solidFill>
                  <a:schemeClr val="accent5">
                    <a:lumMod val="75000"/>
                  </a:schemeClr>
                </a:solidFill>
                <a:latin typeface="Times New Roman"/>
                <a:ea typeface="ＭＳ 明朝"/>
              </a:rPr>
              <a:t>3</a:t>
            </a:r>
            <a:endParaRPr lang="en-US" sz="3600" b="1" dirty="0">
              <a:solidFill>
                <a:schemeClr val="accent5">
                  <a:lumMod val="75000"/>
                </a:schemeClr>
              </a:solidFill>
            </a:endParaRPr>
          </a:p>
        </p:txBody>
      </p:sp>
      <p:sp>
        <p:nvSpPr>
          <p:cNvPr id="107" name="Rectangle 106"/>
          <p:cNvSpPr/>
          <p:nvPr/>
        </p:nvSpPr>
        <p:spPr>
          <a:xfrm>
            <a:off x="102538" y="544348"/>
            <a:ext cx="415498" cy="646331"/>
          </a:xfrm>
          <a:prstGeom prst="rect">
            <a:avLst/>
          </a:prstGeom>
        </p:spPr>
        <p:txBody>
          <a:bodyPr wrap="none">
            <a:spAutoFit/>
          </a:bodyPr>
          <a:lstStyle/>
          <a:p>
            <a:r>
              <a:rPr lang="en-US" sz="3600" b="1" dirty="0">
                <a:solidFill>
                  <a:srgbClr val="E46C0A"/>
                </a:solidFill>
                <a:latin typeface="Times New Roman"/>
                <a:ea typeface="ＭＳ 明朝"/>
              </a:rPr>
              <a:t>1</a:t>
            </a:r>
            <a:endParaRPr lang="en-US" sz="3600" b="1" dirty="0">
              <a:solidFill>
                <a:srgbClr val="E46C0A"/>
              </a:solidFill>
            </a:endParaRPr>
          </a:p>
        </p:txBody>
      </p:sp>
      <p:sp>
        <p:nvSpPr>
          <p:cNvPr id="108" name="Rectangle 107"/>
          <p:cNvSpPr/>
          <p:nvPr/>
        </p:nvSpPr>
        <p:spPr>
          <a:xfrm>
            <a:off x="4638854" y="544348"/>
            <a:ext cx="415498" cy="646331"/>
          </a:xfrm>
          <a:prstGeom prst="rect">
            <a:avLst/>
          </a:prstGeom>
        </p:spPr>
        <p:txBody>
          <a:bodyPr wrap="none">
            <a:spAutoFit/>
          </a:bodyPr>
          <a:lstStyle/>
          <a:p>
            <a:r>
              <a:rPr lang="en-US" sz="3600" b="1" dirty="0">
                <a:solidFill>
                  <a:schemeClr val="accent3">
                    <a:lumMod val="75000"/>
                  </a:schemeClr>
                </a:solidFill>
                <a:latin typeface="Times New Roman"/>
                <a:ea typeface="ＭＳ 明朝"/>
              </a:rPr>
              <a:t>2</a:t>
            </a:r>
            <a:endParaRPr lang="en-US" sz="3600" b="1" dirty="0">
              <a:solidFill>
                <a:schemeClr val="accent3">
                  <a:lumMod val="75000"/>
                </a:schemeClr>
              </a:solidFill>
            </a:endParaRPr>
          </a:p>
        </p:txBody>
      </p:sp>
      <p:sp>
        <p:nvSpPr>
          <p:cNvPr id="112" name="Rectangle 111"/>
          <p:cNvSpPr/>
          <p:nvPr/>
        </p:nvSpPr>
        <p:spPr>
          <a:xfrm>
            <a:off x="110158" y="5466301"/>
            <a:ext cx="415498" cy="646331"/>
          </a:xfrm>
          <a:prstGeom prst="rect">
            <a:avLst/>
          </a:prstGeom>
        </p:spPr>
        <p:txBody>
          <a:bodyPr wrap="none">
            <a:spAutoFit/>
          </a:bodyPr>
          <a:lstStyle/>
          <a:p>
            <a:r>
              <a:rPr lang="en-US" sz="3600" b="1" dirty="0">
                <a:solidFill>
                  <a:srgbClr val="E46C0A"/>
                </a:solidFill>
                <a:latin typeface="Times New Roman"/>
                <a:ea typeface="ＭＳ 明朝"/>
              </a:rPr>
              <a:t>6</a:t>
            </a:r>
            <a:endParaRPr lang="en-US" sz="3600" b="1" dirty="0">
              <a:solidFill>
                <a:srgbClr val="E46C0A"/>
              </a:solidFill>
            </a:endParaRPr>
          </a:p>
        </p:txBody>
      </p:sp>
      <p:sp>
        <p:nvSpPr>
          <p:cNvPr id="102" name="TextBox 101"/>
          <p:cNvSpPr txBox="1"/>
          <p:nvPr/>
        </p:nvSpPr>
        <p:spPr>
          <a:xfrm>
            <a:off x="7956766" y="6446707"/>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sp>
        <p:nvSpPr>
          <p:cNvPr id="308" name="TextBox 307"/>
          <p:cNvSpPr txBox="1"/>
          <p:nvPr/>
        </p:nvSpPr>
        <p:spPr>
          <a:xfrm>
            <a:off x="7956766" y="6442196"/>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sp>
        <p:nvSpPr>
          <p:cNvPr id="309" name="TextBox 308"/>
          <p:cNvSpPr txBox="1"/>
          <p:nvPr/>
        </p:nvSpPr>
        <p:spPr>
          <a:xfrm>
            <a:off x="7956766" y="6442196"/>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sp>
        <p:nvSpPr>
          <p:cNvPr id="310" name="TextBox 309"/>
          <p:cNvSpPr txBox="1"/>
          <p:nvPr/>
        </p:nvSpPr>
        <p:spPr>
          <a:xfrm>
            <a:off x="7956766" y="6442196"/>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sp>
        <p:nvSpPr>
          <p:cNvPr id="311" name="TextBox 310"/>
          <p:cNvSpPr txBox="1"/>
          <p:nvPr/>
        </p:nvSpPr>
        <p:spPr>
          <a:xfrm>
            <a:off x="7956766" y="6446707"/>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sp>
        <p:nvSpPr>
          <p:cNvPr id="312" name="TextBox 311"/>
          <p:cNvSpPr txBox="1"/>
          <p:nvPr/>
        </p:nvSpPr>
        <p:spPr>
          <a:xfrm>
            <a:off x="7956766" y="6442196"/>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sp>
        <p:nvSpPr>
          <p:cNvPr id="313" name="TextBox 312"/>
          <p:cNvSpPr txBox="1"/>
          <p:nvPr/>
        </p:nvSpPr>
        <p:spPr>
          <a:xfrm>
            <a:off x="7956766" y="6442196"/>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sp>
        <p:nvSpPr>
          <p:cNvPr id="314" name="TextBox 313"/>
          <p:cNvSpPr txBox="1"/>
          <p:nvPr/>
        </p:nvSpPr>
        <p:spPr>
          <a:xfrm>
            <a:off x="7956766" y="6446707"/>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cxnSp>
        <p:nvCxnSpPr>
          <p:cNvPr id="318" name="Straight Connector 317"/>
          <p:cNvCxnSpPr/>
          <p:nvPr/>
        </p:nvCxnSpPr>
        <p:spPr>
          <a:xfrm>
            <a:off x="2227049" y="2081027"/>
            <a:ext cx="0" cy="3320712"/>
          </a:xfrm>
          <a:prstGeom prst="line">
            <a:avLst/>
          </a:prstGeom>
          <a:ln w="12700" cmpd="sng">
            <a:solidFill>
              <a:schemeClr val="tx1">
                <a:lumMod val="65000"/>
                <a:lumOff val="35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19" name="Straight Connector 318"/>
          <p:cNvCxnSpPr/>
          <p:nvPr/>
        </p:nvCxnSpPr>
        <p:spPr>
          <a:xfrm>
            <a:off x="6766009" y="2081027"/>
            <a:ext cx="0" cy="3320712"/>
          </a:xfrm>
          <a:prstGeom prst="line">
            <a:avLst/>
          </a:prstGeom>
          <a:ln w="12700" cmpd="sng">
            <a:solidFill>
              <a:schemeClr val="tx1">
                <a:lumMod val="65000"/>
                <a:lumOff val="35000"/>
              </a:schemeClr>
            </a:solidFill>
            <a:prstDash val="dash"/>
          </a:ln>
          <a:effectLst/>
        </p:spPr>
        <p:style>
          <a:lnRef idx="2">
            <a:schemeClr val="accent1"/>
          </a:lnRef>
          <a:fillRef idx="0">
            <a:schemeClr val="accent1"/>
          </a:fillRef>
          <a:effectRef idx="1">
            <a:schemeClr val="accent1"/>
          </a:effectRef>
          <a:fontRef idx="minor">
            <a:schemeClr val="tx1"/>
          </a:fontRef>
        </p:style>
      </p:cxnSp>
      <p:sp>
        <p:nvSpPr>
          <p:cNvPr id="72" name="TextBox 71"/>
          <p:cNvSpPr txBox="1"/>
          <p:nvPr/>
        </p:nvSpPr>
        <p:spPr>
          <a:xfrm>
            <a:off x="3275492" y="2081027"/>
            <a:ext cx="2625777" cy="523220"/>
          </a:xfrm>
          <a:prstGeom prst="rect">
            <a:avLst/>
          </a:prstGeom>
          <a:solidFill>
            <a:srgbClr val="A4DFF3"/>
          </a:solidFill>
        </p:spPr>
        <p:txBody>
          <a:bodyPr wrap="square" rtlCol="0">
            <a:spAutoFit/>
          </a:bodyPr>
          <a:lstStyle/>
          <a:p>
            <a:pPr algn="ctr"/>
            <a:r>
              <a:rPr lang="en-US" sz="1400" b="1" dirty="0">
                <a:cs typeface="Times"/>
              </a:rPr>
              <a:t>Slashing and burning </a:t>
            </a:r>
          </a:p>
          <a:p>
            <a:pPr algn="ctr"/>
            <a:r>
              <a:rPr lang="en-US" sz="1400" b="1" dirty="0">
                <a:cs typeface="Times"/>
              </a:rPr>
              <a:t>the tropical rain forest</a:t>
            </a:r>
          </a:p>
        </p:txBody>
      </p:sp>
      <p:sp>
        <p:nvSpPr>
          <p:cNvPr id="73" name="TextBox 72"/>
          <p:cNvSpPr txBox="1"/>
          <p:nvPr/>
        </p:nvSpPr>
        <p:spPr>
          <a:xfrm>
            <a:off x="3189241" y="2555306"/>
            <a:ext cx="2712027" cy="2148399"/>
          </a:xfrm>
          <a:prstGeom prst="rect">
            <a:avLst/>
          </a:prstGeom>
          <a:solidFill>
            <a:srgbClr val="A4DFF3"/>
          </a:solidFill>
        </p:spPr>
        <p:txBody>
          <a:bodyPr wrap="square" bIns="0" rtlCol="0">
            <a:normAutofit/>
          </a:bodyPr>
          <a:lstStyle/>
          <a:p>
            <a:pPr marL="182880"/>
            <a:r>
              <a:rPr lang="en-US" sz="1400" dirty="0">
                <a:cs typeface="Times"/>
              </a:rPr>
              <a:t>Forest trees are cut down   (slashed)</a:t>
            </a:r>
          </a:p>
          <a:p>
            <a:pPr marL="182880"/>
            <a:endParaRPr lang="en-US" sz="1400" dirty="0">
              <a:cs typeface="Times"/>
            </a:endParaRPr>
          </a:p>
          <a:p>
            <a:pPr marL="182880"/>
            <a:r>
              <a:rPr lang="en-US" sz="1400" dirty="0">
                <a:cs typeface="Times"/>
              </a:rPr>
              <a:t>Remaining forest foliage is burned</a:t>
            </a:r>
          </a:p>
          <a:p>
            <a:pPr marL="182880"/>
            <a:endParaRPr lang="en-US" sz="1400" dirty="0">
              <a:cs typeface="Times"/>
            </a:endParaRPr>
          </a:p>
          <a:p>
            <a:pPr marL="182880"/>
            <a:r>
              <a:rPr lang="en-US" sz="1400" dirty="0">
                <a:cs typeface="Times"/>
              </a:rPr>
              <a:t>Ashes provide short-term nutrients for growing crops and grazing cattle</a:t>
            </a:r>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p:txBody>
      </p:sp>
      <p:sp>
        <p:nvSpPr>
          <p:cNvPr id="3" name="TextBox 2"/>
          <p:cNvSpPr txBox="1"/>
          <p:nvPr/>
        </p:nvSpPr>
        <p:spPr>
          <a:xfrm>
            <a:off x="2164916" y="2563748"/>
            <a:ext cx="800629" cy="246221"/>
          </a:xfrm>
          <a:prstGeom prst="rect">
            <a:avLst/>
          </a:prstGeom>
          <a:noFill/>
        </p:spPr>
        <p:txBody>
          <a:bodyPr wrap="square" rtlCol="0">
            <a:spAutoFit/>
          </a:bodyPr>
          <a:lstStyle/>
          <a:p>
            <a:r>
              <a:rPr lang="en-US" sz="1000" dirty="0"/>
              <a:t>Leading to</a:t>
            </a:r>
          </a:p>
        </p:txBody>
      </p:sp>
      <p:sp>
        <p:nvSpPr>
          <p:cNvPr id="86" name="TextBox 85"/>
          <p:cNvSpPr txBox="1"/>
          <p:nvPr/>
        </p:nvSpPr>
        <p:spPr>
          <a:xfrm>
            <a:off x="6036327" y="3395757"/>
            <a:ext cx="800629" cy="246221"/>
          </a:xfrm>
          <a:prstGeom prst="rect">
            <a:avLst/>
          </a:prstGeom>
          <a:noFill/>
        </p:spPr>
        <p:txBody>
          <a:bodyPr wrap="square" rtlCol="0">
            <a:spAutoFit/>
          </a:bodyPr>
          <a:lstStyle/>
          <a:p>
            <a:r>
              <a:rPr lang="en-US" sz="1000" dirty="0"/>
              <a:t>Resulting in</a:t>
            </a:r>
          </a:p>
        </p:txBody>
      </p:sp>
      <p:sp>
        <p:nvSpPr>
          <p:cNvPr id="5" name="Date Placeholder 4">
            <a:extLst>
              <a:ext uri="{FF2B5EF4-FFF2-40B4-BE49-F238E27FC236}">
                <a16:creationId xmlns:a16="http://schemas.microsoft.com/office/drawing/2014/main" id="{55DFDBAB-1813-154D-8C7D-ED2717749E21}"/>
              </a:ext>
            </a:extLst>
          </p:cNvPr>
          <p:cNvSpPr>
            <a:spLocks noGrp="1"/>
          </p:cNvSpPr>
          <p:nvPr>
            <p:ph type="dt" sz="half" idx="10"/>
          </p:nvPr>
        </p:nvSpPr>
        <p:spPr/>
        <p:txBody>
          <a:bodyPr/>
          <a:lstStyle/>
          <a:p>
            <a:r>
              <a:rPr lang="en-US"/>
              <a:t>2019</a:t>
            </a:r>
          </a:p>
        </p:txBody>
      </p:sp>
    </p:spTree>
    <p:extLst>
      <p:ext uri="{BB962C8B-B14F-4D97-AF65-F5344CB8AC3E}">
        <p14:creationId xmlns:p14="http://schemas.microsoft.com/office/powerpoint/2010/main" val="1668639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1: Introduction</a:t>
            </a:r>
          </a:p>
        </p:txBody>
      </p:sp>
      <p:sp>
        <p:nvSpPr>
          <p:cNvPr id="5" name="Subtitle 4"/>
          <p:cNvSpPr>
            <a:spLocks noGrp="1"/>
          </p:cNvSpPr>
          <p:nvPr>
            <p:ph idx="1"/>
          </p:nvPr>
        </p:nvSpPr>
        <p:spPr>
          <a:xfrm>
            <a:off x="780757" y="1789365"/>
            <a:ext cx="7772400" cy="3962400"/>
          </a:xfrm>
          <a:ln>
            <a:noFill/>
          </a:ln>
        </p:spPr>
        <p:style>
          <a:lnRef idx="2">
            <a:schemeClr val="dk1"/>
          </a:lnRef>
          <a:fillRef idx="1">
            <a:schemeClr val="lt1"/>
          </a:fillRef>
          <a:effectRef idx="0">
            <a:schemeClr val="dk1"/>
          </a:effectRef>
          <a:fontRef idx="minor">
            <a:schemeClr val="dk1"/>
          </a:fontRef>
        </p:style>
        <p:txBody>
          <a:bodyPr>
            <a:noAutofit/>
          </a:bodyPr>
          <a:lstStyle/>
          <a:p>
            <a:r>
              <a:rPr lang="en-US" sz="3600" dirty="0"/>
              <a:t>Pages 1 &amp; 2</a:t>
            </a:r>
          </a:p>
          <a:p>
            <a:r>
              <a:rPr lang="en-US" sz="3600" dirty="0"/>
              <a:t>Purpose</a:t>
            </a:r>
          </a:p>
          <a:p>
            <a:r>
              <a:rPr lang="en-US" sz="3600" dirty="0"/>
              <a:t>Supporting Research</a:t>
            </a:r>
          </a:p>
          <a:p>
            <a:r>
              <a:rPr lang="en-US" sz="3600" dirty="0"/>
              <a:t>Overview of Examples</a:t>
            </a:r>
          </a:p>
          <a:p>
            <a:r>
              <a:rPr lang="en-US" sz="3600" dirty="0"/>
              <a:t>Further Information </a:t>
            </a:r>
          </a:p>
        </p:txBody>
      </p:sp>
      <p:sp>
        <p:nvSpPr>
          <p:cNvPr id="3" name="Date Placeholder 2">
            <a:extLst>
              <a:ext uri="{FF2B5EF4-FFF2-40B4-BE49-F238E27FC236}">
                <a16:creationId xmlns:a16="http://schemas.microsoft.com/office/drawing/2014/main" id="{3927458C-6B4D-924A-9576-FD9F4C7813EA}"/>
              </a:ext>
            </a:extLst>
          </p:cNvPr>
          <p:cNvSpPr>
            <a:spLocks noGrp="1"/>
          </p:cNvSpPr>
          <p:nvPr>
            <p:ph type="dt" sz="half" idx="10"/>
          </p:nvPr>
        </p:nvSpPr>
        <p:spPr/>
        <p:txBody>
          <a:bodyPr/>
          <a:lstStyle/>
          <a:p>
            <a:r>
              <a:rPr lang="en-US"/>
              <a:t>2019</a:t>
            </a:r>
          </a:p>
        </p:txBody>
      </p:sp>
    </p:spTree>
    <p:extLst>
      <p:ext uri="{BB962C8B-B14F-4D97-AF65-F5344CB8AC3E}">
        <p14:creationId xmlns:p14="http://schemas.microsoft.com/office/powerpoint/2010/main" val="697377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Higher Order Reasoning Defined</a:t>
            </a:r>
          </a:p>
        </p:txBody>
      </p:sp>
      <p:sp>
        <p:nvSpPr>
          <p:cNvPr id="5" name="Subtitle 4"/>
          <p:cNvSpPr>
            <a:spLocks noGrp="1"/>
          </p:cNvSpPr>
          <p:nvPr>
            <p:ph idx="1"/>
          </p:nvPr>
        </p:nvSpPr>
        <p:spPr>
          <a:xfrm>
            <a:off x="685800" y="1706274"/>
            <a:ext cx="7772400" cy="3962400"/>
          </a:xfrm>
          <a:ln>
            <a:noFill/>
          </a:ln>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en-US" dirty="0"/>
              <a:t>The Cause-and-Effect Routine is a package of instructional methods that teachers can use to help students engage in higher order reasoning. Although “reasoning” has many definitions, it is used here to describe </a:t>
            </a:r>
            <a:r>
              <a:rPr lang="en-US" i="1" u="sng" dirty="0"/>
              <a:t>thinking about a relationship in which one thing either leads to another or results from another</a:t>
            </a:r>
            <a:r>
              <a:rPr lang="en-US" sz="2400" u="sng" dirty="0"/>
              <a:t>. </a:t>
            </a:r>
            <a:endParaRPr lang="en-US" sz="4400" u="sng" dirty="0"/>
          </a:p>
        </p:txBody>
      </p:sp>
      <p:sp>
        <p:nvSpPr>
          <p:cNvPr id="3" name="Date Placeholder 2">
            <a:extLst>
              <a:ext uri="{FF2B5EF4-FFF2-40B4-BE49-F238E27FC236}">
                <a16:creationId xmlns:a16="http://schemas.microsoft.com/office/drawing/2014/main" id="{1012B34E-ED42-E742-B8B9-841ECF032AEB}"/>
              </a:ext>
            </a:extLst>
          </p:cNvPr>
          <p:cNvSpPr>
            <a:spLocks noGrp="1"/>
          </p:cNvSpPr>
          <p:nvPr>
            <p:ph type="dt" sz="half" idx="10"/>
          </p:nvPr>
        </p:nvSpPr>
        <p:spPr/>
        <p:txBody>
          <a:bodyPr/>
          <a:lstStyle/>
          <a:p>
            <a:r>
              <a:rPr lang="en-US"/>
              <a:t>2019</a:t>
            </a:r>
          </a:p>
        </p:txBody>
      </p:sp>
    </p:spTree>
    <p:extLst>
      <p:ext uri="{BB962C8B-B14F-4D97-AF65-F5344CB8AC3E}">
        <p14:creationId xmlns:p14="http://schemas.microsoft.com/office/powerpoint/2010/main" val="2346899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 Process</a:t>
            </a:r>
          </a:p>
        </p:txBody>
      </p:sp>
      <p:sp>
        <p:nvSpPr>
          <p:cNvPr id="5" name="Subtitle 4"/>
          <p:cNvSpPr>
            <a:spLocks noGrp="1"/>
          </p:cNvSpPr>
          <p:nvPr>
            <p:ph idx="1"/>
          </p:nvPr>
        </p:nvSpPr>
        <p:spPr>
          <a:xfrm>
            <a:off x="685800" y="1611320"/>
            <a:ext cx="7772400" cy="4332280"/>
          </a:xfrm>
          <a:ln>
            <a:noFill/>
          </a:ln>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en-US" sz="3000" dirty="0"/>
              <a:t>Guide Students: </a:t>
            </a:r>
          </a:p>
          <a:p>
            <a:pPr marL="514350" indent="-514350">
              <a:buFont typeface="+mj-lt"/>
              <a:buAutoNum type="arabicPeriod"/>
            </a:pPr>
            <a:r>
              <a:rPr lang="en-US" sz="3000" dirty="0"/>
              <a:t>Begin with an event, action, idea, topic, or procedure. </a:t>
            </a:r>
          </a:p>
          <a:p>
            <a:pPr marL="514350" indent="-514350">
              <a:buFont typeface="+mj-lt"/>
              <a:buAutoNum type="arabicPeriod"/>
            </a:pPr>
            <a:r>
              <a:rPr lang="en-US" sz="3000" dirty="0"/>
              <a:t>Then think about its causes and effects. </a:t>
            </a:r>
          </a:p>
          <a:p>
            <a:pPr marL="0" indent="0">
              <a:buNone/>
            </a:pPr>
            <a:r>
              <a:rPr lang="en-US" sz="3000" dirty="0"/>
              <a:t>The process enables students to acquire content knowledge and explore, analyze, and evaluate causal relationships within the content area. </a:t>
            </a:r>
          </a:p>
          <a:p>
            <a:endParaRPr lang="en-US" sz="3000" dirty="0"/>
          </a:p>
        </p:txBody>
      </p:sp>
      <p:sp>
        <p:nvSpPr>
          <p:cNvPr id="3" name="Date Placeholder 2">
            <a:extLst>
              <a:ext uri="{FF2B5EF4-FFF2-40B4-BE49-F238E27FC236}">
                <a16:creationId xmlns:a16="http://schemas.microsoft.com/office/drawing/2014/main" id="{B0DA10E7-DA7C-4549-962E-6CA064504B1A}"/>
              </a:ext>
            </a:extLst>
          </p:cNvPr>
          <p:cNvSpPr>
            <a:spLocks noGrp="1"/>
          </p:cNvSpPr>
          <p:nvPr>
            <p:ph type="dt" sz="half" idx="10"/>
          </p:nvPr>
        </p:nvSpPr>
        <p:spPr/>
        <p:txBody>
          <a:bodyPr/>
          <a:lstStyle/>
          <a:p>
            <a:r>
              <a:rPr lang="en-US"/>
              <a:t>2019</a:t>
            </a:r>
          </a:p>
        </p:txBody>
      </p:sp>
    </p:spTree>
    <p:extLst>
      <p:ext uri="{BB962C8B-B14F-4D97-AF65-F5344CB8AC3E}">
        <p14:creationId xmlns:p14="http://schemas.microsoft.com/office/powerpoint/2010/main" val="2689430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How the Cause-and-Effect Routine Responds to Standards</a:t>
            </a:r>
          </a:p>
        </p:txBody>
      </p:sp>
      <p:sp>
        <p:nvSpPr>
          <p:cNvPr id="5" name="Subtitle 4"/>
          <p:cNvSpPr>
            <a:spLocks noGrp="1"/>
          </p:cNvSpPr>
          <p:nvPr>
            <p:ph idx="1"/>
          </p:nvPr>
        </p:nvSpPr>
        <p:spPr>
          <a:xfrm>
            <a:off x="685799" y="1682570"/>
            <a:ext cx="7916333" cy="3962400"/>
          </a:xfrm>
          <a:ln>
            <a:noFill/>
          </a:ln>
        </p:spPr>
        <p:style>
          <a:lnRef idx="2">
            <a:schemeClr val="dk1"/>
          </a:lnRef>
          <a:fillRef idx="1">
            <a:schemeClr val="lt1"/>
          </a:fillRef>
          <a:effectRef idx="0">
            <a:schemeClr val="dk1"/>
          </a:effectRef>
          <a:fontRef idx="minor">
            <a:schemeClr val="dk1"/>
          </a:fontRef>
        </p:style>
        <p:txBody>
          <a:bodyPr>
            <a:noAutofit/>
          </a:bodyPr>
          <a:lstStyle/>
          <a:p>
            <a:r>
              <a:rPr lang="en-US" sz="2800" dirty="0"/>
              <a:t>Standards (including CCSS) challenge students as early as 3rd grade to </a:t>
            </a:r>
            <a:r>
              <a:rPr lang="en-US" sz="2800" i="1" dirty="0"/>
              <a:t>describe the relationship between events, ideas, concepts or steps in terms of time, sequence and cause/effect</a:t>
            </a:r>
            <a:r>
              <a:rPr lang="en-US" sz="2800" dirty="0"/>
              <a:t>.</a:t>
            </a:r>
          </a:p>
          <a:p>
            <a:endParaRPr lang="en-US" sz="1800" dirty="0"/>
          </a:p>
          <a:p>
            <a:r>
              <a:rPr lang="en-US" sz="2800" dirty="0"/>
              <a:t>This challenge is incorporated throughout Standards – sometimes with specific references to </a:t>
            </a:r>
            <a:r>
              <a:rPr lang="en-US" sz="2800" i="1" dirty="0"/>
              <a:t>causes and effects</a:t>
            </a:r>
            <a:r>
              <a:rPr lang="en-US" sz="2800" dirty="0"/>
              <a:t> and sometimes embedded within other terms. </a:t>
            </a:r>
          </a:p>
        </p:txBody>
      </p:sp>
      <p:sp>
        <p:nvSpPr>
          <p:cNvPr id="3" name="Date Placeholder 2">
            <a:extLst>
              <a:ext uri="{FF2B5EF4-FFF2-40B4-BE49-F238E27FC236}">
                <a16:creationId xmlns:a16="http://schemas.microsoft.com/office/drawing/2014/main" id="{8BEFC9FC-B417-C947-B3AC-A3707A4C244B}"/>
              </a:ext>
            </a:extLst>
          </p:cNvPr>
          <p:cNvSpPr>
            <a:spLocks noGrp="1"/>
          </p:cNvSpPr>
          <p:nvPr>
            <p:ph type="dt" sz="half" idx="10"/>
          </p:nvPr>
        </p:nvSpPr>
        <p:spPr/>
        <p:txBody>
          <a:bodyPr/>
          <a:lstStyle/>
          <a:p>
            <a:r>
              <a:rPr lang="en-US"/>
              <a:t>2019</a:t>
            </a:r>
          </a:p>
        </p:txBody>
      </p:sp>
    </p:spTree>
    <p:extLst>
      <p:ext uri="{BB962C8B-B14F-4D97-AF65-F5344CB8AC3E}">
        <p14:creationId xmlns:p14="http://schemas.microsoft.com/office/powerpoint/2010/main" val="2146475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81710"/>
            <a:ext cx="7772400" cy="1143000"/>
          </a:xfrm>
        </p:spPr>
        <p:txBody>
          <a:bodyPr/>
          <a:lstStyle/>
          <a:p>
            <a:r>
              <a:rPr lang="en-US" sz="3200" dirty="0"/>
              <a:t>How the Cause-and-Effect Routine Responds to Next Generation Science Standards</a:t>
            </a:r>
          </a:p>
        </p:txBody>
      </p:sp>
      <p:sp>
        <p:nvSpPr>
          <p:cNvPr id="5" name="Subtitle 4"/>
          <p:cNvSpPr>
            <a:spLocks noGrp="1"/>
          </p:cNvSpPr>
          <p:nvPr>
            <p:ph idx="1"/>
          </p:nvPr>
        </p:nvSpPr>
        <p:spPr>
          <a:xfrm>
            <a:off x="685800" y="1729509"/>
            <a:ext cx="7772400" cy="3962400"/>
          </a:xfrm>
          <a:ln>
            <a:noFill/>
          </a:ln>
        </p:spPr>
        <p:style>
          <a:lnRef idx="2">
            <a:schemeClr val="dk1"/>
          </a:lnRef>
          <a:fillRef idx="1">
            <a:schemeClr val="lt1"/>
          </a:fillRef>
          <a:effectRef idx="0">
            <a:schemeClr val="dk1"/>
          </a:effectRef>
          <a:fontRef idx="minor">
            <a:schemeClr val="dk1"/>
          </a:fontRef>
        </p:style>
        <p:txBody>
          <a:bodyPr>
            <a:noAutofit/>
          </a:bodyPr>
          <a:lstStyle/>
          <a:p>
            <a:r>
              <a:rPr lang="en-US" sz="2400" dirty="0"/>
              <a:t>The Next Generation Science Standards (NGSS) emphasize the importance of understanding </a:t>
            </a:r>
            <a:r>
              <a:rPr lang="en-US" sz="2400" i="1" dirty="0"/>
              <a:t>causes and effects </a:t>
            </a:r>
            <a:r>
              <a:rPr lang="en-US" sz="2400" dirty="0"/>
              <a:t>as a one of the seven Crosscutting Concepts of science.</a:t>
            </a:r>
          </a:p>
          <a:p>
            <a:endParaRPr lang="en-US" sz="2400" dirty="0"/>
          </a:p>
          <a:p>
            <a:r>
              <a:rPr lang="en-US" sz="2400" dirty="0"/>
              <a:t>Among the NGSS Dimensions of Science Framework, Cause and Effect is the second component of the </a:t>
            </a:r>
            <a:r>
              <a:rPr lang="en-US" sz="2400" b="1" i="1" dirty="0"/>
              <a:t>Crosscutting Concept</a:t>
            </a:r>
            <a:r>
              <a:rPr lang="en-US" sz="2400" dirty="0"/>
              <a:t>s and integrated into Science &amp; Engineering </a:t>
            </a:r>
            <a:r>
              <a:rPr lang="en-US" sz="2400" b="1" i="1" dirty="0"/>
              <a:t>Practices</a:t>
            </a:r>
            <a:r>
              <a:rPr lang="en-US" sz="2400" dirty="0"/>
              <a:t> and the </a:t>
            </a:r>
            <a:r>
              <a:rPr lang="en-US" sz="2400" b="1" i="1" dirty="0"/>
              <a:t>Core Ideas</a:t>
            </a:r>
            <a:r>
              <a:rPr lang="en-US" sz="2400" dirty="0"/>
              <a:t>. </a:t>
            </a:r>
            <a:r>
              <a:rPr lang="en-US" sz="2400" dirty="0">
                <a:hlinkClick r:id="rId2"/>
              </a:rPr>
              <a:t>https://</a:t>
            </a:r>
            <a:r>
              <a:rPr lang="en-US" sz="2400" dirty="0" err="1">
                <a:hlinkClick r:id="rId2"/>
              </a:rPr>
              <a:t>www.nextgenscience.org</a:t>
            </a:r>
            <a:r>
              <a:rPr lang="en-US" sz="2400" dirty="0">
                <a:hlinkClick r:id="rId2"/>
              </a:rPr>
              <a:t>/</a:t>
            </a:r>
            <a:endParaRPr lang="en-US" sz="2400" dirty="0"/>
          </a:p>
          <a:p>
            <a:endParaRPr lang="en-US" dirty="0"/>
          </a:p>
        </p:txBody>
      </p:sp>
      <p:sp>
        <p:nvSpPr>
          <p:cNvPr id="3" name="Date Placeholder 2">
            <a:extLst>
              <a:ext uri="{FF2B5EF4-FFF2-40B4-BE49-F238E27FC236}">
                <a16:creationId xmlns:a16="http://schemas.microsoft.com/office/drawing/2014/main" id="{8D380E2B-D361-704B-BF18-15DAA1345C77}"/>
              </a:ext>
            </a:extLst>
          </p:cNvPr>
          <p:cNvSpPr>
            <a:spLocks noGrp="1"/>
          </p:cNvSpPr>
          <p:nvPr>
            <p:ph type="dt" sz="half" idx="10"/>
          </p:nvPr>
        </p:nvSpPr>
        <p:spPr/>
        <p:txBody>
          <a:bodyPr/>
          <a:lstStyle/>
          <a:p>
            <a:r>
              <a:rPr lang="en-US"/>
              <a:t>2019</a:t>
            </a:r>
          </a:p>
        </p:txBody>
      </p:sp>
    </p:spTree>
    <p:extLst>
      <p:ext uri="{BB962C8B-B14F-4D97-AF65-F5344CB8AC3E}">
        <p14:creationId xmlns:p14="http://schemas.microsoft.com/office/powerpoint/2010/main" val="1276733425"/>
      </p:ext>
    </p:extLst>
  </p:cSld>
  <p:clrMapOvr>
    <a:masterClrMapping/>
  </p:clrMapOvr>
</p:sld>
</file>

<file path=ppt/theme/theme1.xml><?xml version="1.0" encoding="utf-8"?>
<a:theme xmlns:a="http://schemas.openxmlformats.org/drawingml/2006/main" name="SIM_temp">
  <a:themeElements>
    <a:clrScheme name="">
      <a:dk1>
        <a:srgbClr val="000000"/>
      </a:dk1>
      <a:lt1>
        <a:srgbClr val="FFFFFF"/>
      </a:lt1>
      <a:dk2>
        <a:srgbClr val="601314"/>
      </a:dk2>
      <a:lt2>
        <a:srgbClr val="808080"/>
      </a:lt2>
      <a:accent1>
        <a:srgbClr val="DC5A21"/>
      </a:accent1>
      <a:accent2>
        <a:srgbClr val="FFFFFF"/>
      </a:accent2>
      <a:accent3>
        <a:srgbClr val="FFFFFF"/>
      </a:accent3>
      <a:accent4>
        <a:srgbClr val="000000"/>
      </a:accent4>
      <a:accent5>
        <a:srgbClr val="EBB5AB"/>
      </a:accent5>
      <a:accent6>
        <a:srgbClr val="E7E7E7"/>
      </a:accent6>
      <a:hlink>
        <a:srgbClr val="495B60"/>
      </a:hlink>
      <a:folHlink>
        <a:srgbClr val="5FB3D9"/>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tx2"/>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SIM_temp.thmx</Template>
  <TotalTime>13272</TotalTime>
  <Words>2058</Words>
  <Application>Microsoft Macintosh PowerPoint</Application>
  <PresentationFormat>On-screen Show (4:3)</PresentationFormat>
  <Paragraphs>321</Paragraphs>
  <Slides>28</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Century Gothic</vt:lpstr>
      <vt:lpstr>Times</vt:lpstr>
      <vt:lpstr>Times New Roman</vt:lpstr>
      <vt:lpstr>Wingdings</vt:lpstr>
      <vt:lpstr>SIM_temp</vt:lpstr>
      <vt:lpstr>PowerPoint Presentation</vt:lpstr>
      <vt:lpstr>Thinking about Higher Order Reasoning</vt:lpstr>
      <vt:lpstr>Table of Contents</vt:lpstr>
      <vt:lpstr>PowerPoint Presentation</vt:lpstr>
      <vt:lpstr>Chapter 1: Introduction</vt:lpstr>
      <vt:lpstr>Higher Order Reasoning Defined</vt:lpstr>
      <vt:lpstr>Reasoning Process</vt:lpstr>
      <vt:lpstr>How the Cause-and-Effect Routine Responds to Standards</vt:lpstr>
      <vt:lpstr>How the Cause-and-Effect Routine Responds to Next Generation Science Standards</vt:lpstr>
      <vt:lpstr>  Supporting Research   </vt:lpstr>
      <vt:lpstr>  Supporting Research   </vt:lpstr>
      <vt:lpstr>Chapter 2 – A Better Tool</vt:lpstr>
      <vt:lpstr>Chapter 2: Six Sections</vt:lpstr>
      <vt:lpstr>Chapter 2: Overview of Examples</vt:lpstr>
      <vt:lpstr>PowerPoint Presentation</vt:lpstr>
      <vt:lpstr> Chapter 2:  The Cause-and-Effect Guide   </vt:lpstr>
      <vt:lpstr>Original and Restated Questions</vt:lpstr>
      <vt:lpstr>Words that can Signal Cause-and Effect</vt:lpstr>
      <vt:lpstr>Chapter 2: An Activity</vt:lpstr>
      <vt:lpstr>Chapter 2: Before Using Guide</vt:lpstr>
      <vt:lpstr>Chapter 3:  Using the Routine with Students</vt:lpstr>
      <vt:lpstr> Chapter 4: Extend Student Learning   </vt:lpstr>
      <vt:lpstr>Embedded Strategic Steps: Cause-and-Effect Guide</vt:lpstr>
      <vt:lpstr>Chapter 4: Extend Student Learning</vt:lpstr>
      <vt:lpstr>Support for Writing</vt:lpstr>
      <vt:lpstr>PowerPoint Presentation</vt:lpstr>
      <vt:lpstr>Content Enhancement Routines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Joel</dc:creator>
  <cp:lastModifiedBy>Tipton, Mona D</cp:lastModifiedBy>
  <cp:revision>114</cp:revision>
  <cp:lastPrinted>2018-01-22T17:39:20Z</cp:lastPrinted>
  <dcterms:created xsi:type="dcterms:W3CDTF">2013-06-05T17:16:30Z</dcterms:created>
  <dcterms:modified xsi:type="dcterms:W3CDTF">2021-10-05T16:57:19Z</dcterms:modified>
</cp:coreProperties>
</file>