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2" r:id="rId3"/>
    <p:sldId id="257"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7" autoAdjust="0"/>
    <p:restoredTop sz="94660"/>
  </p:normalViewPr>
  <p:slideViewPr>
    <p:cSldViewPr snapToGrid="0">
      <p:cViewPr varScale="1">
        <p:scale>
          <a:sx n="67" d="100"/>
          <a:sy n="67" d="100"/>
        </p:scale>
        <p:origin x="109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A9CB1F-7A14-48E9-A670-BC6E9A261F2B}"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65484-3686-4612-9174-39013843943C}" type="slidenum">
              <a:rPr lang="en-US" smtClean="0"/>
              <a:t>‹#›</a:t>
            </a:fld>
            <a:endParaRPr lang="en-US"/>
          </a:p>
        </p:txBody>
      </p:sp>
    </p:spTree>
    <p:extLst>
      <p:ext uri="{BB962C8B-B14F-4D97-AF65-F5344CB8AC3E}">
        <p14:creationId xmlns:p14="http://schemas.microsoft.com/office/powerpoint/2010/main" val="1554017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A9CB1F-7A14-48E9-A670-BC6E9A261F2B}"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65484-3686-4612-9174-39013843943C}" type="slidenum">
              <a:rPr lang="en-US" smtClean="0"/>
              <a:t>‹#›</a:t>
            </a:fld>
            <a:endParaRPr lang="en-US"/>
          </a:p>
        </p:txBody>
      </p:sp>
    </p:spTree>
    <p:extLst>
      <p:ext uri="{BB962C8B-B14F-4D97-AF65-F5344CB8AC3E}">
        <p14:creationId xmlns:p14="http://schemas.microsoft.com/office/powerpoint/2010/main" val="690887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A9CB1F-7A14-48E9-A670-BC6E9A261F2B}"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65484-3686-4612-9174-39013843943C}" type="slidenum">
              <a:rPr lang="en-US" smtClean="0"/>
              <a:t>‹#›</a:t>
            </a:fld>
            <a:endParaRPr lang="en-US"/>
          </a:p>
        </p:txBody>
      </p:sp>
    </p:spTree>
    <p:extLst>
      <p:ext uri="{BB962C8B-B14F-4D97-AF65-F5344CB8AC3E}">
        <p14:creationId xmlns:p14="http://schemas.microsoft.com/office/powerpoint/2010/main" val="88998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A9CB1F-7A14-48E9-A670-BC6E9A261F2B}"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65484-3686-4612-9174-39013843943C}" type="slidenum">
              <a:rPr lang="en-US" smtClean="0"/>
              <a:t>‹#›</a:t>
            </a:fld>
            <a:endParaRPr lang="en-US"/>
          </a:p>
        </p:txBody>
      </p:sp>
    </p:spTree>
    <p:extLst>
      <p:ext uri="{BB962C8B-B14F-4D97-AF65-F5344CB8AC3E}">
        <p14:creationId xmlns:p14="http://schemas.microsoft.com/office/powerpoint/2010/main" val="2827848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A9CB1F-7A14-48E9-A670-BC6E9A261F2B}"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65484-3686-4612-9174-39013843943C}" type="slidenum">
              <a:rPr lang="en-US" smtClean="0"/>
              <a:t>‹#›</a:t>
            </a:fld>
            <a:endParaRPr lang="en-US"/>
          </a:p>
        </p:txBody>
      </p:sp>
    </p:spTree>
    <p:extLst>
      <p:ext uri="{BB962C8B-B14F-4D97-AF65-F5344CB8AC3E}">
        <p14:creationId xmlns:p14="http://schemas.microsoft.com/office/powerpoint/2010/main" val="2403902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A9CB1F-7A14-48E9-A670-BC6E9A261F2B}"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65484-3686-4612-9174-39013843943C}" type="slidenum">
              <a:rPr lang="en-US" smtClean="0"/>
              <a:t>‹#›</a:t>
            </a:fld>
            <a:endParaRPr lang="en-US"/>
          </a:p>
        </p:txBody>
      </p:sp>
    </p:spTree>
    <p:extLst>
      <p:ext uri="{BB962C8B-B14F-4D97-AF65-F5344CB8AC3E}">
        <p14:creationId xmlns:p14="http://schemas.microsoft.com/office/powerpoint/2010/main" val="3165912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A9CB1F-7A14-48E9-A670-BC6E9A261F2B}"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E65484-3686-4612-9174-39013843943C}" type="slidenum">
              <a:rPr lang="en-US" smtClean="0"/>
              <a:t>‹#›</a:t>
            </a:fld>
            <a:endParaRPr lang="en-US"/>
          </a:p>
        </p:txBody>
      </p:sp>
    </p:spTree>
    <p:extLst>
      <p:ext uri="{BB962C8B-B14F-4D97-AF65-F5344CB8AC3E}">
        <p14:creationId xmlns:p14="http://schemas.microsoft.com/office/powerpoint/2010/main" val="317499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A9CB1F-7A14-48E9-A670-BC6E9A261F2B}"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E65484-3686-4612-9174-39013843943C}" type="slidenum">
              <a:rPr lang="en-US" smtClean="0"/>
              <a:t>‹#›</a:t>
            </a:fld>
            <a:endParaRPr lang="en-US"/>
          </a:p>
        </p:txBody>
      </p:sp>
    </p:spTree>
    <p:extLst>
      <p:ext uri="{BB962C8B-B14F-4D97-AF65-F5344CB8AC3E}">
        <p14:creationId xmlns:p14="http://schemas.microsoft.com/office/powerpoint/2010/main" val="2595686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A9CB1F-7A14-48E9-A670-BC6E9A261F2B}"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E65484-3686-4612-9174-39013843943C}" type="slidenum">
              <a:rPr lang="en-US" smtClean="0"/>
              <a:t>‹#›</a:t>
            </a:fld>
            <a:endParaRPr lang="en-US"/>
          </a:p>
        </p:txBody>
      </p:sp>
    </p:spTree>
    <p:extLst>
      <p:ext uri="{BB962C8B-B14F-4D97-AF65-F5344CB8AC3E}">
        <p14:creationId xmlns:p14="http://schemas.microsoft.com/office/powerpoint/2010/main" val="2220093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A9CB1F-7A14-48E9-A670-BC6E9A261F2B}"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65484-3686-4612-9174-39013843943C}" type="slidenum">
              <a:rPr lang="en-US" smtClean="0"/>
              <a:t>‹#›</a:t>
            </a:fld>
            <a:endParaRPr lang="en-US"/>
          </a:p>
        </p:txBody>
      </p:sp>
    </p:spTree>
    <p:extLst>
      <p:ext uri="{BB962C8B-B14F-4D97-AF65-F5344CB8AC3E}">
        <p14:creationId xmlns:p14="http://schemas.microsoft.com/office/powerpoint/2010/main" val="88838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A9CB1F-7A14-48E9-A670-BC6E9A261F2B}"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65484-3686-4612-9174-39013843943C}" type="slidenum">
              <a:rPr lang="en-US" smtClean="0"/>
              <a:t>‹#›</a:t>
            </a:fld>
            <a:endParaRPr lang="en-US"/>
          </a:p>
        </p:txBody>
      </p:sp>
    </p:spTree>
    <p:extLst>
      <p:ext uri="{BB962C8B-B14F-4D97-AF65-F5344CB8AC3E}">
        <p14:creationId xmlns:p14="http://schemas.microsoft.com/office/powerpoint/2010/main" val="3247605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A9CB1F-7A14-48E9-A670-BC6E9A261F2B}" type="datetimeFigureOut">
              <a:rPr lang="en-US" smtClean="0"/>
              <a:t>1/25/2021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E65484-3686-4612-9174-39013843943C}" type="slidenum">
              <a:rPr lang="en-US" smtClean="0"/>
              <a:t>‹#›</a:t>
            </a:fld>
            <a:endParaRPr lang="en-US"/>
          </a:p>
        </p:txBody>
      </p:sp>
    </p:spTree>
    <p:extLst>
      <p:ext uri="{BB962C8B-B14F-4D97-AF65-F5344CB8AC3E}">
        <p14:creationId xmlns:p14="http://schemas.microsoft.com/office/powerpoint/2010/main" val="7026779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F4DC0-39E1-4CB9-9CB8-E629B17F26F3}"/>
              </a:ext>
            </a:extLst>
          </p:cNvPr>
          <p:cNvSpPr>
            <a:spLocks noGrp="1"/>
          </p:cNvSpPr>
          <p:nvPr>
            <p:ph type="title"/>
          </p:nvPr>
        </p:nvSpPr>
        <p:spPr/>
        <p:txBody>
          <a:bodyPr/>
          <a:lstStyle/>
          <a:p>
            <a:r>
              <a:rPr lang="en-US" dirty="0"/>
              <a:t>SC.912.L.14.3</a:t>
            </a:r>
            <a:br>
              <a:rPr lang="en-US" dirty="0"/>
            </a:br>
            <a:endParaRPr lang="en-US" dirty="0"/>
          </a:p>
        </p:txBody>
      </p:sp>
      <p:sp>
        <p:nvSpPr>
          <p:cNvPr id="3" name="Content Placeholder 2">
            <a:extLst>
              <a:ext uri="{FF2B5EF4-FFF2-40B4-BE49-F238E27FC236}">
                <a16:creationId xmlns:a16="http://schemas.microsoft.com/office/drawing/2014/main" id="{D93412A4-A016-48AB-BEF2-8E098D870C89}"/>
              </a:ext>
            </a:extLst>
          </p:cNvPr>
          <p:cNvSpPr>
            <a:spLocks noGrp="1"/>
          </p:cNvSpPr>
          <p:nvPr>
            <p:ph idx="1"/>
          </p:nvPr>
        </p:nvSpPr>
        <p:spPr/>
        <p:txBody>
          <a:bodyPr>
            <a:normAutofit fontScale="85000" lnSpcReduction="20000"/>
          </a:bodyPr>
          <a:lstStyle/>
          <a:p>
            <a:pPr marL="0" indent="0">
              <a:buNone/>
            </a:pPr>
            <a:r>
              <a:rPr lang="en-US" dirty="0"/>
              <a:t>Compare and contrast the general structures of prokaryotic and eukaryotic cells.</a:t>
            </a:r>
          </a:p>
          <a:p>
            <a:pPr marL="0" indent="0">
              <a:buNone/>
            </a:pPr>
            <a:endParaRPr lang="en-US" dirty="0"/>
          </a:p>
          <a:p>
            <a:pPr marL="0" indent="0">
              <a:buNone/>
            </a:pPr>
            <a:r>
              <a:rPr lang="en-US" dirty="0"/>
              <a:t>Content Limits:</a:t>
            </a:r>
          </a:p>
          <a:p>
            <a:r>
              <a:rPr lang="en-US" dirty="0"/>
              <a:t>Items referring to prokaryotic structures are limited to the cell wall, cell membrane (plasma membrane), cytoplasm, plasmid, ribosomes, and flagella.</a:t>
            </a:r>
          </a:p>
          <a:p>
            <a:r>
              <a:rPr lang="en-US" dirty="0"/>
              <a:t>Items referring to eukaryotic structures are limited to the cell wall, cell membrane (plasma membrane), cytoplasm, nucleus, nuclear envelope, nucleolus, chromatin, ribosomes, endoplasmic reticulum, microtubules, microfilaments, vacuoles, mitochondria, Golgi apparatus, chloroplasts, lysosomes, cilia, and flagella.</a:t>
            </a:r>
          </a:p>
          <a:p>
            <a:pPr marL="0" indent="0">
              <a:buNone/>
            </a:pPr>
            <a:endParaRPr lang="en-US" dirty="0"/>
          </a:p>
        </p:txBody>
      </p:sp>
    </p:spTree>
    <p:extLst>
      <p:ext uri="{BB962C8B-B14F-4D97-AF65-F5344CB8AC3E}">
        <p14:creationId xmlns:p14="http://schemas.microsoft.com/office/powerpoint/2010/main" val="2234717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77886A7C-1E6D-42A4-9BD9-01315914B782}"/>
              </a:ext>
            </a:extLst>
          </p:cNvPr>
          <p:cNvGrpSpPr>
            <a:grpSpLocks/>
          </p:cNvGrpSpPr>
          <p:nvPr/>
        </p:nvGrpSpPr>
        <p:grpSpPr bwMode="auto">
          <a:xfrm>
            <a:off x="228600" y="146050"/>
            <a:ext cx="8763000" cy="6483350"/>
            <a:chOff x="520" y="92"/>
            <a:chExt cx="4776" cy="3652"/>
          </a:xfrm>
        </p:grpSpPr>
        <p:sp>
          <p:nvSpPr>
            <p:cNvPr id="5123" name="Rectangle 3">
              <a:extLst>
                <a:ext uri="{FF2B5EF4-FFF2-40B4-BE49-F238E27FC236}">
                  <a16:creationId xmlns:a16="http://schemas.microsoft.com/office/drawing/2014/main" id="{F9321C53-8AED-4BBF-B5D9-65539964A79C}"/>
                </a:ext>
              </a:extLst>
            </p:cNvPr>
            <p:cNvSpPr>
              <a:spLocks noChangeArrowheads="1"/>
            </p:cNvSpPr>
            <p:nvPr/>
          </p:nvSpPr>
          <p:spPr bwMode="auto">
            <a:xfrm>
              <a:off x="1562" y="319"/>
              <a:ext cx="2668" cy="28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5124" name="AutoShape 4">
              <a:extLst>
                <a:ext uri="{FF2B5EF4-FFF2-40B4-BE49-F238E27FC236}">
                  <a16:creationId xmlns:a16="http://schemas.microsoft.com/office/drawing/2014/main" id="{5A4716A5-95D1-454B-A11E-0D9AF92A21D2}"/>
                </a:ext>
              </a:extLst>
            </p:cNvPr>
            <p:cNvSpPr>
              <a:spLocks noChangeArrowheads="1"/>
            </p:cNvSpPr>
            <p:nvPr/>
          </p:nvSpPr>
          <p:spPr bwMode="auto">
            <a:xfrm>
              <a:off x="520" y="637"/>
              <a:ext cx="2296" cy="320"/>
            </a:xfrm>
            <a:prstGeom prst="roundRect">
              <a:avLst>
                <a:gd name="adj"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5125" name="Rectangle 5">
              <a:extLst>
                <a:ext uri="{FF2B5EF4-FFF2-40B4-BE49-F238E27FC236}">
                  <a16:creationId xmlns:a16="http://schemas.microsoft.com/office/drawing/2014/main" id="{FE546B6B-7114-45B4-8A19-F9954C66FDDB}"/>
                </a:ext>
              </a:extLst>
            </p:cNvPr>
            <p:cNvSpPr>
              <a:spLocks noChangeArrowheads="1"/>
            </p:cNvSpPr>
            <p:nvPr/>
          </p:nvSpPr>
          <p:spPr bwMode="auto">
            <a:xfrm>
              <a:off x="540" y="1011"/>
              <a:ext cx="4624" cy="74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5126" name="Line 6">
              <a:extLst>
                <a:ext uri="{FF2B5EF4-FFF2-40B4-BE49-F238E27FC236}">
                  <a16:creationId xmlns:a16="http://schemas.microsoft.com/office/drawing/2014/main" id="{4FDE0125-71A7-423A-A64D-F1DF51A641F0}"/>
                </a:ext>
              </a:extLst>
            </p:cNvPr>
            <p:cNvSpPr>
              <a:spLocks noChangeShapeType="1"/>
            </p:cNvSpPr>
            <p:nvPr/>
          </p:nvSpPr>
          <p:spPr bwMode="auto">
            <a:xfrm>
              <a:off x="2836" y="1015"/>
              <a:ext cx="0" cy="73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7" name="Rectangle 7">
              <a:extLst>
                <a:ext uri="{FF2B5EF4-FFF2-40B4-BE49-F238E27FC236}">
                  <a16:creationId xmlns:a16="http://schemas.microsoft.com/office/drawing/2014/main" id="{8F13E8C7-10DA-4324-82A3-ED328B6CA2C0}"/>
                </a:ext>
              </a:extLst>
            </p:cNvPr>
            <p:cNvSpPr>
              <a:spLocks noChangeArrowheads="1"/>
            </p:cNvSpPr>
            <p:nvPr/>
          </p:nvSpPr>
          <p:spPr bwMode="auto">
            <a:xfrm>
              <a:off x="541" y="1830"/>
              <a:ext cx="1132" cy="1352"/>
            </a:xfrm>
            <a:prstGeom prst="rect">
              <a:avLst/>
            </a:prstGeom>
            <a:noFill/>
            <a:ln w="12700">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5128" name="Rectangle 8">
              <a:extLst>
                <a:ext uri="{FF2B5EF4-FFF2-40B4-BE49-F238E27FC236}">
                  <a16:creationId xmlns:a16="http://schemas.microsoft.com/office/drawing/2014/main" id="{96CE707E-1309-4066-AE7F-F6FD15D41034}"/>
                </a:ext>
              </a:extLst>
            </p:cNvPr>
            <p:cNvSpPr>
              <a:spLocks noChangeArrowheads="1"/>
            </p:cNvSpPr>
            <p:nvPr/>
          </p:nvSpPr>
          <p:spPr bwMode="auto">
            <a:xfrm>
              <a:off x="1785" y="1838"/>
              <a:ext cx="2148" cy="65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5129" name="AutoShape 9">
              <a:extLst>
                <a:ext uri="{FF2B5EF4-FFF2-40B4-BE49-F238E27FC236}">
                  <a16:creationId xmlns:a16="http://schemas.microsoft.com/office/drawing/2014/main" id="{5AF8A9D8-6004-4029-821E-659C2057BD6F}"/>
                </a:ext>
              </a:extLst>
            </p:cNvPr>
            <p:cNvSpPr>
              <a:spLocks noChangeArrowheads="1"/>
            </p:cNvSpPr>
            <p:nvPr/>
          </p:nvSpPr>
          <p:spPr bwMode="auto">
            <a:xfrm flipH="1" flipV="1">
              <a:off x="2774" y="1751"/>
              <a:ext cx="116" cy="100"/>
            </a:xfrm>
            <a:prstGeom prst="triangle">
              <a:avLst>
                <a:gd name="adj" fmla="val 5000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5130" name="Rectangle 10">
              <a:extLst>
                <a:ext uri="{FF2B5EF4-FFF2-40B4-BE49-F238E27FC236}">
                  <a16:creationId xmlns:a16="http://schemas.microsoft.com/office/drawing/2014/main" id="{3A831DEB-E13E-4A27-9CF4-5EC4CFA2552E}"/>
                </a:ext>
              </a:extLst>
            </p:cNvPr>
            <p:cNvSpPr>
              <a:spLocks noChangeArrowheads="1"/>
            </p:cNvSpPr>
            <p:nvPr/>
          </p:nvSpPr>
          <p:spPr bwMode="auto">
            <a:xfrm>
              <a:off x="4024" y="1848"/>
              <a:ext cx="1138" cy="631"/>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5131" name="Rectangle 11">
              <a:extLst>
                <a:ext uri="{FF2B5EF4-FFF2-40B4-BE49-F238E27FC236}">
                  <a16:creationId xmlns:a16="http://schemas.microsoft.com/office/drawing/2014/main" id="{4CAD8A32-7F02-48D4-99AA-FDB26D359485}"/>
                </a:ext>
              </a:extLst>
            </p:cNvPr>
            <p:cNvSpPr>
              <a:spLocks noChangeArrowheads="1"/>
            </p:cNvSpPr>
            <p:nvPr/>
          </p:nvSpPr>
          <p:spPr bwMode="auto">
            <a:xfrm>
              <a:off x="4028" y="2548"/>
              <a:ext cx="1131" cy="62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5132" name="Rectangle 12">
              <a:extLst>
                <a:ext uri="{FF2B5EF4-FFF2-40B4-BE49-F238E27FC236}">
                  <a16:creationId xmlns:a16="http://schemas.microsoft.com/office/drawing/2014/main" id="{9DC5AEB7-0912-46AD-931C-0BFFBA23026C}"/>
                </a:ext>
              </a:extLst>
            </p:cNvPr>
            <p:cNvSpPr>
              <a:spLocks noChangeArrowheads="1"/>
            </p:cNvSpPr>
            <p:nvPr/>
          </p:nvSpPr>
          <p:spPr bwMode="auto">
            <a:xfrm>
              <a:off x="1785" y="2549"/>
              <a:ext cx="2145" cy="62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5133" name="Rectangle 13">
              <a:extLst>
                <a:ext uri="{FF2B5EF4-FFF2-40B4-BE49-F238E27FC236}">
                  <a16:creationId xmlns:a16="http://schemas.microsoft.com/office/drawing/2014/main" id="{E40E080D-23BE-4A8F-84B3-F4C71C4F99EB}"/>
                </a:ext>
              </a:extLst>
            </p:cNvPr>
            <p:cNvSpPr>
              <a:spLocks noChangeArrowheads="1"/>
            </p:cNvSpPr>
            <p:nvPr/>
          </p:nvSpPr>
          <p:spPr bwMode="auto">
            <a:xfrm>
              <a:off x="534" y="3239"/>
              <a:ext cx="4688" cy="50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5134" name="Text Box 14">
              <a:extLst>
                <a:ext uri="{FF2B5EF4-FFF2-40B4-BE49-F238E27FC236}">
                  <a16:creationId xmlns:a16="http://schemas.microsoft.com/office/drawing/2014/main" id="{3C483543-1061-48A7-AE2B-8BFE1D1BA610}"/>
                </a:ext>
              </a:extLst>
            </p:cNvPr>
            <p:cNvSpPr txBox="1">
              <a:spLocks noChangeArrowheads="1"/>
            </p:cNvSpPr>
            <p:nvPr/>
          </p:nvSpPr>
          <p:spPr bwMode="auto">
            <a:xfrm>
              <a:off x="2153" y="92"/>
              <a:ext cx="1310"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2000" b="1">
                  <a:latin typeface="Arial" panose="020B0604020202020204" pitchFamily="34" charset="0"/>
                </a:rPr>
                <a:t>Comparison Table</a:t>
              </a:r>
            </a:p>
          </p:txBody>
        </p:sp>
        <p:sp>
          <p:nvSpPr>
            <p:cNvPr id="5135" name="Text Box 15">
              <a:extLst>
                <a:ext uri="{FF2B5EF4-FFF2-40B4-BE49-F238E27FC236}">
                  <a16:creationId xmlns:a16="http://schemas.microsoft.com/office/drawing/2014/main" id="{43F392A5-D2CD-4D17-97E9-F64CD03F9116}"/>
                </a:ext>
              </a:extLst>
            </p:cNvPr>
            <p:cNvSpPr txBox="1">
              <a:spLocks noChangeArrowheads="1"/>
            </p:cNvSpPr>
            <p:nvPr/>
          </p:nvSpPr>
          <p:spPr bwMode="auto">
            <a:xfrm>
              <a:off x="1746" y="702"/>
              <a:ext cx="101"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800"/>
            </a:p>
          </p:txBody>
        </p:sp>
        <p:grpSp>
          <p:nvGrpSpPr>
            <p:cNvPr id="5136" name="Group 16">
              <a:extLst>
                <a:ext uri="{FF2B5EF4-FFF2-40B4-BE49-F238E27FC236}">
                  <a16:creationId xmlns:a16="http://schemas.microsoft.com/office/drawing/2014/main" id="{F3258B57-A763-40D0-B6D8-993262146D55}"/>
                </a:ext>
              </a:extLst>
            </p:cNvPr>
            <p:cNvGrpSpPr>
              <a:grpSpLocks/>
            </p:cNvGrpSpPr>
            <p:nvPr/>
          </p:nvGrpSpPr>
          <p:grpSpPr bwMode="auto">
            <a:xfrm>
              <a:off x="2628" y="349"/>
              <a:ext cx="55" cy="56"/>
              <a:chOff x="2616" y="421"/>
              <a:chExt cx="55" cy="56"/>
            </a:xfrm>
          </p:grpSpPr>
          <p:sp>
            <p:nvSpPr>
              <p:cNvPr id="5183" name="Rectangle 17">
                <a:extLst>
                  <a:ext uri="{FF2B5EF4-FFF2-40B4-BE49-F238E27FC236}">
                    <a16:creationId xmlns:a16="http://schemas.microsoft.com/office/drawing/2014/main" id="{0D9BC916-4703-45BD-A1C5-9CFC50A00193}"/>
                  </a:ext>
                </a:extLst>
              </p:cNvPr>
              <p:cNvSpPr>
                <a:spLocks noChangeArrowheads="1"/>
              </p:cNvSpPr>
              <p:nvPr/>
            </p:nvSpPr>
            <p:spPr bwMode="auto">
              <a:xfrm>
                <a:off x="2633" y="421"/>
                <a:ext cx="21"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2</a:t>
                </a:r>
                <a:endParaRPr lang="en-US" altLang="en-US" sz="600"/>
              </a:p>
            </p:txBody>
          </p:sp>
          <p:sp>
            <p:nvSpPr>
              <p:cNvPr id="5184" name="Oval 18">
                <a:extLst>
                  <a:ext uri="{FF2B5EF4-FFF2-40B4-BE49-F238E27FC236}">
                    <a16:creationId xmlns:a16="http://schemas.microsoft.com/office/drawing/2014/main" id="{1856741E-3E78-44E5-8CD4-762E2041829B}"/>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5137" name="Text Box 19">
              <a:extLst>
                <a:ext uri="{FF2B5EF4-FFF2-40B4-BE49-F238E27FC236}">
                  <a16:creationId xmlns:a16="http://schemas.microsoft.com/office/drawing/2014/main" id="{4315CB43-84B3-4289-B785-88DF2DA5D723}"/>
                </a:ext>
              </a:extLst>
            </p:cNvPr>
            <p:cNvSpPr txBox="1">
              <a:spLocks noChangeArrowheads="1"/>
            </p:cNvSpPr>
            <p:nvPr/>
          </p:nvSpPr>
          <p:spPr bwMode="auto">
            <a:xfrm>
              <a:off x="2649" y="314"/>
              <a:ext cx="49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Overall Concept</a:t>
              </a:r>
            </a:p>
          </p:txBody>
        </p:sp>
        <p:grpSp>
          <p:nvGrpSpPr>
            <p:cNvPr id="5138" name="Group 20">
              <a:extLst>
                <a:ext uri="{FF2B5EF4-FFF2-40B4-BE49-F238E27FC236}">
                  <a16:creationId xmlns:a16="http://schemas.microsoft.com/office/drawing/2014/main" id="{6D4621DB-9996-40CA-826C-7D5A4D044310}"/>
                </a:ext>
              </a:extLst>
            </p:cNvPr>
            <p:cNvGrpSpPr>
              <a:grpSpLocks/>
            </p:cNvGrpSpPr>
            <p:nvPr/>
          </p:nvGrpSpPr>
          <p:grpSpPr bwMode="auto">
            <a:xfrm>
              <a:off x="1480" y="677"/>
              <a:ext cx="55" cy="56"/>
              <a:chOff x="2616" y="421"/>
              <a:chExt cx="55" cy="56"/>
            </a:xfrm>
          </p:grpSpPr>
          <p:sp>
            <p:nvSpPr>
              <p:cNvPr id="5181" name="Rectangle 21">
                <a:extLst>
                  <a:ext uri="{FF2B5EF4-FFF2-40B4-BE49-F238E27FC236}">
                    <a16:creationId xmlns:a16="http://schemas.microsoft.com/office/drawing/2014/main" id="{9A8CB13C-BF1E-4C6F-A53F-D2107104B388}"/>
                  </a:ext>
                </a:extLst>
              </p:cNvPr>
              <p:cNvSpPr>
                <a:spLocks noChangeArrowheads="1"/>
              </p:cNvSpPr>
              <p:nvPr/>
            </p:nvSpPr>
            <p:spPr bwMode="auto">
              <a:xfrm>
                <a:off x="2633" y="421"/>
                <a:ext cx="21"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2</a:t>
                </a:r>
                <a:endParaRPr lang="en-US" altLang="en-US" sz="600"/>
              </a:p>
            </p:txBody>
          </p:sp>
          <p:sp>
            <p:nvSpPr>
              <p:cNvPr id="5182" name="Oval 22">
                <a:extLst>
                  <a:ext uri="{FF2B5EF4-FFF2-40B4-BE49-F238E27FC236}">
                    <a16:creationId xmlns:a16="http://schemas.microsoft.com/office/drawing/2014/main" id="{435F6973-4474-46AF-A348-8EA30146D170}"/>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5139" name="Text Box 23">
              <a:extLst>
                <a:ext uri="{FF2B5EF4-FFF2-40B4-BE49-F238E27FC236}">
                  <a16:creationId xmlns:a16="http://schemas.microsoft.com/office/drawing/2014/main" id="{B13C71E3-16E8-4F06-A337-8CD9DEE8C6E1}"/>
                </a:ext>
              </a:extLst>
            </p:cNvPr>
            <p:cNvSpPr txBox="1">
              <a:spLocks noChangeArrowheads="1"/>
            </p:cNvSpPr>
            <p:nvPr/>
          </p:nvSpPr>
          <p:spPr bwMode="auto">
            <a:xfrm>
              <a:off x="1501" y="642"/>
              <a:ext cx="29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Concept</a:t>
              </a:r>
            </a:p>
          </p:txBody>
        </p:sp>
        <p:grpSp>
          <p:nvGrpSpPr>
            <p:cNvPr id="5140" name="Group 24">
              <a:extLst>
                <a:ext uri="{FF2B5EF4-FFF2-40B4-BE49-F238E27FC236}">
                  <a16:creationId xmlns:a16="http://schemas.microsoft.com/office/drawing/2014/main" id="{B1F8191F-6AA3-4CAB-8A93-693C78587410}"/>
                </a:ext>
              </a:extLst>
            </p:cNvPr>
            <p:cNvGrpSpPr>
              <a:grpSpLocks/>
            </p:cNvGrpSpPr>
            <p:nvPr/>
          </p:nvGrpSpPr>
          <p:grpSpPr bwMode="auto">
            <a:xfrm>
              <a:off x="3816" y="1025"/>
              <a:ext cx="55" cy="56"/>
              <a:chOff x="2616" y="421"/>
              <a:chExt cx="55" cy="56"/>
            </a:xfrm>
          </p:grpSpPr>
          <p:sp>
            <p:nvSpPr>
              <p:cNvPr id="5179" name="Rectangle 25">
                <a:extLst>
                  <a:ext uri="{FF2B5EF4-FFF2-40B4-BE49-F238E27FC236}">
                    <a16:creationId xmlns:a16="http://schemas.microsoft.com/office/drawing/2014/main" id="{6C177246-0A69-426D-86B5-B90454C9D8AE}"/>
                  </a:ext>
                </a:extLst>
              </p:cNvPr>
              <p:cNvSpPr>
                <a:spLocks noChangeArrowheads="1"/>
              </p:cNvSpPr>
              <p:nvPr/>
            </p:nvSpPr>
            <p:spPr bwMode="auto">
              <a:xfrm>
                <a:off x="2633" y="421"/>
                <a:ext cx="21"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3</a:t>
                </a:r>
                <a:endParaRPr lang="en-US" altLang="en-US" sz="600"/>
              </a:p>
            </p:txBody>
          </p:sp>
          <p:sp>
            <p:nvSpPr>
              <p:cNvPr id="5180" name="Oval 26">
                <a:extLst>
                  <a:ext uri="{FF2B5EF4-FFF2-40B4-BE49-F238E27FC236}">
                    <a16:creationId xmlns:a16="http://schemas.microsoft.com/office/drawing/2014/main" id="{8C11A1CC-C3AE-4C44-9B0B-463219019495}"/>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5141" name="Text Box 27">
              <a:extLst>
                <a:ext uri="{FF2B5EF4-FFF2-40B4-BE49-F238E27FC236}">
                  <a16:creationId xmlns:a16="http://schemas.microsoft.com/office/drawing/2014/main" id="{91DFA329-1B10-4F82-ABD5-B0C36154434C}"/>
                </a:ext>
              </a:extLst>
            </p:cNvPr>
            <p:cNvSpPr txBox="1">
              <a:spLocks noChangeArrowheads="1"/>
            </p:cNvSpPr>
            <p:nvPr/>
          </p:nvSpPr>
          <p:spPr bwMode="auto">
            <a:xfrm>
              <a:off x="3837" y="990"/>
              <a:ext cx="462"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Characteristics</a:t>
              </a:r>
            </a:p>
          </p:txBody>
        </p:sp>
        <p:grpSp>
          <p:nvGrpSpPr>
            <p:cNvPr id="5142" name="Group 28">
              <a:extLst>
                <a:ext uri="{FF2B5EF4-FFF2-40B4-BE49-F238E27FC236}">
                  <a16:creationId xmlns:a16="http://schemas.microsoft.com/office/drawing/2014/main" id="{B793D0F2-9EA0-4597-BFB9-68DF87FFED4D}"/>
                </a:ext>
              </a:extLst>
            </p:cNvPr>
            <p:cNvGrpSpPr>
              <a:grpSpLocks/>
            </p:cNvGrpSpPr>
            <p:nvPr/>
          </p:nvGrpSpPr>
          <p:grpSpPr bwMode="auto">
            <a:xfrm>
              <a:off x="1432" y="1025"/>
              <a:ext cx="55" cy="56"/>
              <a:chOff x="2616" y="421"/>
              <a:chExt cx="55" cy="56"/>
            </a:xfrm>
          </p:grpSpPr>
          <p:sp>
            <p:nvSpPr>
              <p:cNvPr id="5177" name="Rectangle 29">
                <a:extLst>
                  <a:ext uri="{FF2B5EF4-FFF2-40B4-BE49-F238E27FC236}">
                    <a16:creationId xmlns:a16="http://schemas.microsoft.com/office/drawing/2014/main" id="{816A5125-4468-4EC9-A225-787002A2D06F}"/>
                  </a:ext>
                </a:extLst>
              </p:cNvPr>
              <p:cNvSpPr>
                <a:spLocks noChangeArrowheads="1"/>
              </p:cNvSpPr>
              <p:nvPr/>
            </p:nvSpPr>
            <p:spPr bwMode="auto">
              <a:xfrm>
                <a:off x="2633" y="421"/>
                <a:ext cx="21"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3</a:t>
                </a:r>
                <a:endParaRPr lang="en-US" altLang="en-US" sz="600"/>
              </a:p>
            </p:txBody>
          </p:sp>
          <p:sp>
            <p:nvSpPr>
              <p:cNvPr id="5178" name="Oval 30">
                <a:extLst>
                  <a:ext uri="{FF2B5EF4-FFF2-40B4-BE49-F238E27FC236}">
                    <a16:creationId xmlns:a16="http://schemas.microsoft.com/office/drawing/2014/main" id="{0CA14050-ACBC-4A73-BE60-0FD276E4EC13}"/>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5143" name="Text Box 31">
              <a:extLst>
                <a:ext uri="{FF2B5EF4-FFF2-40B4-BE49-F238E27FC236}">
                  <a16:creationId xmlns:a16="http://schemas.microsoft.com/office/drawing/2014/main" id="{33A95D04-38D0-4299-AABB-EB629CA2CF95}"/>
                </a:ext>
              </a:extLst>
            </p:cNvPr>
            <p:cNvSpPr txBox="1">
              <a:spLocks noChangeArrowheads="1"/>
            </p:cNvSpPr>
            <p:nvPr/>
          </p:nvSpPr>
          <p:spPr bwMode="auto">
            <a:xfrm>
              <a:off x="1453" y="990"/>
              <a:ext cx="462"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Characteristics</a:t>
              </a:r>
            </a:p>
          </p:txBody>
        </p:sp>
        <p:grpSp>
          <p:nvGrpSpPr>
            <p:cNvPr id="5144" name="Group 32">
              <a:extLst>
                <a:ext uri="{FF2B5EF4-FFF2-40B4-BE49-F238E27FC236}">
                  <a16:creationId xmlns:a16="http://schemas.microsoft.com/office/drawing/2014/main" id="{AFEFD746-2231-43A9-9D51-691B63BCCD70}"/>
                </a:ext>
              </a:extLst>
            </p:cNvPr>
            <p:cNvGrpSpPr>
              <a:grpSpLocks/>
            </p:cNvGrpSpPr>
            <p:nvPr/>
          </p:nvGrpSpPr>
          <p:grpSpPr bwMode="auto">
            <a:xfrm>
              <a:off x="896" y="1857"/>
              <a:ext cx="55" cy="56"/>
              <a:chOff x="2616" y="421"/>
              <a:chExt cx="55" cy="56"/>
            </a:xfrm>
          </p:grpSpPr>
          <p:sp>
            <p:nvSpPr>
              <p:cNvPr id="5175" name="Rectangle 33">
                <a:extLst>
                  <a:ext uri="{FF2B5EF4-FFF2-40B4-BE49-F238E27FC236}">
                    <a16:creationId xmlns:a16="http://schemas.microsoft.com/office/drawing/2014/main" id="{C9A2C36B-8D08-4392-BF51-BE1350AFA3BF}"/>
                  </a:ext>
                </a:extLst>
              </p:cNvPr>
              <p:cNvSpPr>
                <a:spLocks noChangeArrowheads="1"/>
              </p:cNvSpPr>
              <p:nvPr/>
            </p:nvSpPr>
            <p:spPr bwMode="auto">
              <a:xfrm>
                <a:off x="2633" y="421"/>
                <a:ext cx="21"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8</a:t>
                </a:r>
                <a:endParaRPr lang="en-US" altLang="en-US" sz="600"/>
              </a:p>
            </p:txBody>
          </p:sp>
          <p:sp>
            <p:nvSpPr>
              <p:cNvPr id="5176" name="Oval 34">
                <a:extLst>
                  <a:ext uri="{FF2B5EF4-FFF2-40B4-BE49-F238E27FC236}">
                    <a16:creationId xmlns:a16="http://schemas.microsoft.com/office/drawing/2014/main" id="{CF41CCFB-7C56-48A8-B3F4-C2524203142C}"/>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5145" name="Text Box 35">
              <a:extLst>
                <a:ext uri="{FF2B5EF4-FFF2-40B4-BE49-F238E27FC236}">
                  <a16:creationId xmlns:a16="http://schemas.microsoft.com/office/drawing/2014/main" id="{E4DB148F-0D50-4118-AF8A-4CF8B604BD4D}"/>
                </a:ext>
              </a:extLst>
            </p:cNvPr>
            <p:cNvSpPr txBox="1">
              <a:spLocks noChangeArrowheads="1"/>
            </p:cNvSpPr>
            <p:nvPr/>
          </p:nvSpPr>
          <p:spPr bwMode="auto">
            <a:xfrm>
              <a:off x="917" y="1822"/>
              <a:ext cx="35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Extensions</a:t>
              </a:r>
            </a:p>
          </p:txBody>
        </p:sp>
        <p:grpSp>
          <p:nvGrpSpPr>
            <p:cNvPr id="5146" name="Group 36">
              <a:extLst>
                <a:ext uri="{FF2B5EF4-FFF2-40B4-BE49-F238E27FC236}">
                  <a16:creationId xmlns:a16="http://schemas.microsoft.com/office/drawing/2014/main" id="{5AAD2647-022C-4349-BD0D-9314E580CE47}"/>
                </a:ext>
              </a:extLst>
            </p:cNvPr>
            <p:cNvGrpSpPr>
              <a:grpSpLocks/>
            </p:cNvGrpSpPr>
            <p:nvPr/>
          </p:nvGrpSpPr>
          <p:grpSpPr bwMode="auto">
            <a:xfrm>
              <a:off x="2560" y="1861"/>
              <a:ext cx="55" cy="56"/>
              <a:chOff x="2616" y="421"/>
              <a:chExt cx="55" cy="56"/>
            </a:xfrm>
          </p:grpSpPr>
          <p:sp>
            <p:nvSpPr>
              <p:cNvPr id="5173" name="Rectangle 37">
                <a:extLst>
                  <a:ext uri="{FF2B5EF4-FFF2-40B4-BE49-F238E27FC236}">
                    <a16:creationId xmlns:a16="http://schemas.microsoft.com/office/drawing/2014/main" id="{12B12E19-4088-43B1-8EB4-E02A15C0D115}"/>
                  </a:ext>
                </a:extLst>
              </p:cNvPr>
              <p:cNvSpPr>
                <a:spLocks noChangeArrowheads="1"/>
              </p:cNvSpPr>
              <p:nvPr/>
            </p:nvSpPr>
            <p:spPr bwMode="auto">
              <a:xfrm>
                <a:off x="2633" y="421"/>
                <a:ext cx="21"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4</a:t>
                </a:r>
                <a:endParaRPr lang="en-US" altLang="en-US" sz="600"/>
              </a:p>
            </p:txBody>
          </p:sp>
          <p:sp>
            <p:nvSpPr>
              <p:cNvPr id="5174" name="Oval 38">
                <a:extLst>
                  <a:ext uri="{FF2B5EF4-FFF2-40B4-BE49-F238E27FC236}">
                    <a16:creationId xmlns:a16="http://schemas.microsoft.com/office/drawing/2014/main" id="{DAE747A8-F8CB-47ED-AFF8-2A8F1B001103}"/>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5147" name="Text Box 39">
              <a:extLst>
                <a:ext uri="{FF2B5EF4-FFF2-40B4-BE49-F238E27FC236}">
                  <a16:creationId xmlns:a16="http://schemas.microsoft.com/office/drawing/2014/main" id="{28DC7514-3D64-4D34-8F69-A73BA94D651C}"/>
                </a:ext>
              </a:extLst>
            </p:cNvPr>
            <p:cNvSpPr txBox="1">
              <a:spLocks noChangeArrowheads="1"/>
            </p:cNvSpPr>
            <p:nvPr/>
          </p:nvSpPr>
          <p:spPr bwMode="auto">
            <a:xfrm>
              <a:off x="2581" y="1826"/>
              <a:ext cx="586"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Like Characteristics</a:t>
              </a:r>
            </a:p>
          </p:txBody>
        </p:sp>
        <p:grpSp>
          <p:nvGrpSpPr>
            <p:cNvPr id="5148" name="Group 40">
              <a:extLst>
                <a:ext uri="{FF2B5EF4-FFF2-40B4-BE49-F238E27FC236}">
                  <a16:creationId xmlns:a16="http://schemas.microsoft.com/office/drawing/2014/main" id="{0BF5867E-0872-47E6-8C7C-644130EBAB2D}"/>
                </a:ext>
              </a:extLst>
            </p:cNvPr>
            <p:cNvGrpSpPr>
              <a:grpSpLocks/>
            </p:cNvGrpSpPr>
            <p:nvPr/>
          </p:nvGrpSpPr>
          <p:grpSpPr bwMode="auto">
            <a:xfrm>
              <a:off x="2517" y="2578"/>
              <a:ext cx="55" cy="56"/>
              <a:chOff x="2616" y="421"/>
              <a:chExt cx="55" cy="56"/>
            </a:xfrm>
          </p:grpSpPr>
          <p:sp>
            <p:nvSpPr>
              <p:cNvPr id="5171" name="Rectangle 41">
                <a:extLst>
                  <a:ext uri="{FF2B5EF4-FFF2-40B4-BE49-F238E27FC236}">
                    <a16:creationId xmlns:a16="http://schemas.microsoft.com/office/drawing/2014/main" id="{252A04B4-6157-4491-8918-75E8741ACFC5}"/>
                  </a:ext>
                </a:extLst>
              </p:cNvPr>
              <p:cNvSpPr>
                <a:spLocks noChangeArrowheads="1"/>
              </p:cNvSpPr>
              <p:nvPr/>
            </p:nvSpPr>
            <p:spPr bwMode="auto">
              <a:xfrm>
                <a:off x="2633" y="421"/>
                <a:ext cx="21"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6</a:t>
                </a:r>
                <a:endParaRPr lang="en-US" altLang="en-US" sz="600"/>
              </a:p>
            </p:txBody>
          </p:sp>
          <p:sp>
            <p:nvSpPr>
              <p:cNvPr id="5172" name="Oval 42">
                <a:extLst>
                  <a:ext uri="{FF2B5EF4-FFF2-40B4-BE49-F238E27FC236}">
                    <a16:creationId xmlns:a16="http://schemas.microsoft.com/office/drawing/2014/main" id="{E2E0A3A3-48E2-4D7F-B637-E89E612BE3F5}"/>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5149" name="Text Box 43">
              <a:extLst>
                <a:ext uri="{FF2B5EF4-FFF2-40B4-BE49-F238E27FC236}">
                  <a16:creationId xmlns:a16="http://schemas.microsoft.com/office/drawing/2014/main" id="{13F46D06-14F0-497D-922D-2BCF185D51D0}"/>
                </a:ext>
              </a:extLst>
            </p:cNvPr>
            <p:cNvSpPr txBox="1">
              <a:spLocks noChangeArrowheads="1"/>
            </p:cNvSpPr>
            <p:nvPr/>
          </p:nvSpPr>
          <p:spPr bwMode="auto">
            <a:xfrm>
              <a:off x="2538" y="2543"/>
              <a:ext cx="63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Unlike Characteristics</a:t>
              </a:r>
            </a:p>
          </p:txBody>
        </p:sp>
        <p:grpSp>
          <p:nvGrpSpPr>
            <p:cNvPr id="5150" name="Group 44">
              <a:extLst>
                <a:ext uri="{FF2B5EF4-FFF2-40B4-BE49-F238E27FC236}">
                  <a16:creationId xmlns:a16="http://schemas.microsoft.com/office/drawing/2014/main" id="{9773293B-BB32-4CBE-9257-465106E3ADF9}"/>
                </a:ext>
              </a:extLst>
            </p:cNvPr>
            <p:cNvGrpSpPr>
              <a:grpSpLocks/>
            </p:cNvGrpSpPr>
            <p:nvPr/>
          </p:nvGrpSpPr>
          <p:grpSpPr bwMode="auto">
            <a:xfrm>
              <a:off x="2803" y="3272"/>
              <a:ext cx="55" cy="56"/>
              <a:chOff x="2616" y="421"/>
              <a:chExt cx="55" cy="56"/>
            </a:xfrm>
          </p:grpSpPr>
          <p:sp>
            <p:nvSpPr>
              <p:cNvPr id="5169" name="Rectangle 45">
                <a:extLst>
                  <a:ext uri="{FF2B5EF4-FFF2-40B4-BE49-F238E27FC236}">
                    <a16:creationId xmlns:a16="http://schemas.microsoft.com/office/drawing/2014/main" id="{ACB77AAD-AB73-48C2-A600-DF1EA504AA6D}"/>
                  </a:ext>
                </a:extLst>
              </p:cNvPr>
              <p:cNvSpPr>
                <a:spLocks noChangeArrowheads="1"/>
              </p:cNvSpPr>
              <p:nvPr/>
            </p:nvSpPr>
            <p:spPr bwMode="auto">
              <a:xfrm>
                <a:off x="2633" y="421"/>
                <a:ext cx="21"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8</a:t>
                </a:r>
                <a:endParaRPr lang="en-US" altLang="en-US" sz="600"/>
              </a:p>
            </p:txBody>
          </p:sp>
          <p:sp>
            <p:nvSpPr>
              <p:cNvPr id="5170" name="Oval 46">
                <a:extLst>
                  <a:ext uri="{FF2B5EF4-FFF2-40B4-BE49-F238E27FC236}">
                    <a16:creationId xmlns:a16="http://schemas.microsoft.com/office/drawing/2014/main" id="{CEDB14A9-549F-4185-BD53-FAAD1D3A39A9}"/>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5151" name="Text Box 47">
              <a:extLst>
                <a:ext uri="{FF2B5EF4-FFF2-40B4-BE49-F238E27FC236}">
                  <a16:creationId xmlns:a16="http://schemas.microsoft.com/office/drawing/2014/main" id="{32655CB7-CC7B-4A17-B09D-AA8DB62C4404}"/>
                </a:ext>
              </a:extLst>
            </p:cNvPr>
            <p:cNvSpPr txBox="1">
              <a:spLocks noChangeArrowheads="1"/>
            </p:cNvSpPr>
            <p:nvPr/>
          </p:nvSpPr>
          <p:spPr bwMode="auto">
            <a:xfrm>
              <a:off x="2824" y="3237"/>
              <a:ext cx="337"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Summary</a:t>
              </a:r>
            </a:p>
          </p:txBody>
        </p:sp>
        <p:grpSp>
          <p:nvGrpSpPr>
            <p:cNvPr id="5152" name="Group 48">
              <a:extLst>
                <a:ext uri="{FF2B5EF4-FFF2-40B4-BE49-F238E27FC236}">
                  <a16:creationId xmlns:a16="http://schemas.microsoft.com/office/drawing/2014/main" id="{2597E117-00C2-48AE-A80C-601E8433DFA6}"/>
                </a:ext>
              </a:extLst>
            </p:cNvPr>
            <p:cNvGrpSpPr>
              <a:grpSpLocks/>
            </p:cNvGrpSpPr>
            <p:nvPr/>
          </p:nvGrpSpPr>
          <p:grpSpPr bwMode="auto">
            <a:xfrm>
              <a:off x="4344" y="1885"/>
              <a:ext cx="55" cy="56"/>
              <a:chOff x="2616" y="421"/>
              <a:chExt cx="55" cy="56"/>
            </a:xfrm>
          </p:grpSpPr>
          <p:sp>
            <p:nvSpPr>
              <p:cNvPr id="5167" name="Rectangle 49">
                <a:extLst>
                  <a:ext uri="{FF2B5EF4-FFF2-40B4-BE49-F238E27FC236}">
                    <a16:creationId xmlns:a16="http://schemas.microsoft.com/office/drawing/2014/main" id="{4422FAC2-1E24-4854-B7D4-7D4B13210055}"/>
                  </a:ext>
                </a:extLst>
              </p:cNvPr>
              <p:cNvSpPr>
                <a:spLocks noChangeArrowheads="1"/>
              </p:cNvSpPr>
              <p:nvPr/>
            </p:nvSpPr>
            <p:spPr bwMode="auto">
              <a:xfrm>
                <a:off x="2633" y="421"/>
                <a:ext cx="21"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5</a:t>
                </a:r>
                <a:endParaRPr lang="en-US" altLang="en-US" sz="600"/>
              </a:p>
            </p:txBody>
          </p:sp>
          <p:sp>
            <p:nvSpPr>
              <p:cNvPr id="5168" name="Oval 50">
                <a:extLst>
                  <a:ext uri="{FF2B5EF4-FFF2-40B4-BE49-F238E27FC236}">
                    <a16:creationId xmlns:a16="http://schemas.microsoft.com/office/drawing/2014/main" id="{5C59BF7C-D47B-430B-8382-23CC385DBC14}"/>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5153" name="Text Box 51">
              <a:extLst>
                <a:ext uri="{FF2B5EF4-FFF2-40B4-BE49-F238E27FC236}">
                  <a16:creationId xmlns:a16="http://schemas.microsoft.com/office/drawing/2014/main" id="{BF04E1DA-4F26-4147-9890-954958F3C985}"/>
                </a:ext>
              </a:extLst>
            </p:cNvPr>
            <p:cNvSpPr txBox="1">
              <a:spLocks noChangeArrowheads="1"/>
            </p:cNvSpPr>
            <p:nvPr/>
          </p:nvSpPr>
          <p:spPr bwMode="auto">
            <a:xfrm>
              <a:off x="4365" y="1850"/>
              <a:ext cx="477"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Like Categories</a:t>
              </a:r>
            </a:p>
          </p:txBody>
        </p:sp>
        <p:grpSp>
          <p:nvGrpSpPr>
            <p:cNvPr id="5154" name="Group 52">
              <a:extLst>
                <a:ext uri="{FF2B5EF4-FFF2-40B4-BE49-F238E27FC236}">
                  <a16:creationId xmlns:a16="http://schemas.microsoft.com/office/drawing/2014/main" id="{4203E9BB-18B4-43B7-8E86-3711B062F94C}"/>
                </a:ext>
              </a:extLst>
            </p:cNvPr>
            <p:cNvGrpSpPr>
              <a:grpSpLocks/>
            </p:cNvGrpSpPr>
            <p:nvPr/>
          </p:nvGrpSpPr>
          <p:grpSpPr bwMode="auto">
            <a:xfrm>
              <a:off x="4325" y="2583"/>
              <a:ext cx="55" cy="56"/>
              <a:chOff x="2616" y="421"/>
              <a:chExt cx="55" cy="56"/>
            </a:xfrm>
          </p:grpSpPr>
          <p:sp>
            <p:nvSpPr>
              <p:cNvPr id="5165" name="Rectangle 53">
                <a:extLst>
                  <a:ext uri="{FF2B5EF4-FFF2-40B4-BE49-F238E27FC236}">
                    <a16:creationId xmlns:a16="http://schemas.microsoft.com/office/drawing/2014/main" id="{477ED24C-32BC-4479-8AFF-9FB068157CB6}"/>
                  </a:ext>
                </a:extLst>
              </p:cNvPr>
              <p:cNvSpPr>
                <a:spLocks noChangeArrowheads="1"/>
              </p:cNvSpPr>
              <p:nvPr/>
            </p:nvSpPr>
            <p:spPr bwMode="auto">
              <a:xfrm>
                <a:off x="2633" y="421"/>
                <a:ext cx="21"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7</a:t>
                </a:r>
                <a:endParaRPr lang="en-US" altLang="en-US" sz="600"/>
              </a:p>
            </p:txBody>
          </p:sp>
          <p:sp>
            <p:nvSpPr>
              <p:cNvPr id="5166" name="Oval 54">
                <a:extLst>
                  <a:ext uri="{FF2B5EF4-FFF2-40B4-BE49-F238E27FC236}">
                    <a16:creationId xmlns:a16="http://schemas.microsoft.com/office/drawing/2014/main" id="{B9387092-D8CB-4A05-B8E1-EC256A8EB847}"/>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5155" name="Text Box 55">
              <a:extLst>
                <a:ext uri="{FF2B5EF4-FFF2-40B4-BE49-F238E27FC236}">
                  <a16:creationId xmlns:a16="http://schemas.microsoft.com/office/drawing/2014/main" id="{B1C2B048-1120-4106-97E3-48A2662E5077}"/>
                </a:ext>
              </a:extLst>
            </p:cNvPr>
            <p:cNvSpPr txBox="1">
              <a:spLocks noChangeArrowheads="1"/>
            </p:cNvSpPr>
            <p:nvPr/>
          </p:nvSpPr>
          <p:spPr bwMode="auto">
            <a:xfrm>
              <a:off x="4346" y="2548"/>
              <a:ext cx="527"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Unlike Categories</a:t>
              </a:r>
            </a:p>
          </p:txBody>
        </p:sp>
        <p:sp>
          <p:nvSpPr>
            <p:cNvPr id="5156" name="Line 56">
              <a:extLst>
                <a:ext uri="{FF2B5EF4-FFF2-40B4-BE49-F238E27FC236}">
                  <a16:creationId xmlns:a16="http://schemas.microsoft.com/office/drawing/2014/main" id="{0F97B063-CE1C-461F-A7FB-93B61BE7170B}"/>
                </a:ext>
              </a:extLst>
            </p:cNvPr>
            <p:cNvSpPr>
              <a:spLocks noChangeShapeType="1"/>
            </p:cNvSpPr>
            <p:nvPr/>
          </p:nvSpPr>
          <p:spPr bwMode="auto">
            <a:xfrm>
              <a:off x="5238" y="2131"/>
              <a:ext cx="0" cy="105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57" name="AutoShape 57">
              <a:extLst>
                <a:ext uri="{FF2B5EF4-FFF2-40B4-BE49-F238E27FC236}">
                  <a16:creationId xmlns:a16="http://schemas.microsoft.com/office/drawing/2014/main" id="{C7C66A37-CC29-4FBB-8300-5BF800DAAF23}"/>
                </a:ext>
              </a:extLst>
            </p:cNvPr>
            <p:cNvSpPr>
              <a:spLocks noChangeArrowheads="1"/>
            </p:cNvSpPr>
            <p:nvPr/>
          </p:nvSpPr>
          <p:spPr bwMode="auto">
            <a:xfrm flipH="1" flipV="1">
              <a:off x="5180" y="3169"/>
              <a:ext cx="116" cy="100"/>
            </a:xfrm>
            <a:prstGeom prst="triangle">
              <a:avLst>
                <a:gd name="adj" fmla="val 5000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5158" name="Line 58">
              <a:extLst>
                <a:ext uri="{FF2B5EF4-FFF2-40B4-BE49-F238E27FC236}">
                  <a16:creationId xmlns:a16="http://schemas.microsoft.com/office/drawing/2014/main" id="{80D288FD-6F3C-4F58-8585-9D2AF8738FD6}"/>
                </a:ext>
              </a:extLst>
            </p:cNvPr>
            <p:cNvSpPr>
              <a:spLocks noChangeShapeType="1"/>
            </p:cNvSpPr>
            <p:nvPr/>
          </p:nvSpPr>
          <p:spPr bwMode="auto">
            <a:xfrm>
              <a:off x="5164" y="2139"/>
              <a:ext cx="7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59" name="AutoShape 59">
              <a:extLst>
                <a:ext uri="{FF2B5EF4-FFF2-40B4-BE49-F238E27FC236}">
                  <a16:creationId xmlns:a16="http://schemas.microsoft.com/office/drawing/2014/main" id="{0D291E92-EC58-4401-920F-29F252974910}"/>
                </a:ext>
              </a:extLst>
            </p:cNvPr>
            <p:cNvSpPr>
              <a:spLocks noChangeArrowheads="1"/>
            </p:cNvSpPr>
            <p:nvPr/>
          </p:nvSpPr>
          <p:spPr bwMode="auto">
            <a:xfrm>
              <a:off x="2872" y="637"/>
              <a:ext cx="2296" cy="320"/>
            </a:xfrm>
            <a:prstGeom prst="roundRect">
              <a:avLst>
                <a:gd name="adj"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nvGrpSpPr>
            <p:cNvPr id="5160" name="Group 60">
              <a:extLst>
                <a:ext uri="{FF2B5EF4-FFF2-40B4-BE49-F238E27FC236}">
                  <a16:creationId xmlns:a16="http://schemas.microsoft.com/office/drawing/2014/main" id="{9D3C756E-3F87-430D-93B2-3F5EE2249AA2}"/>
                </a:ext>
              </a:extLst>
            </p:cNvPr>
            <p:cNvGrpSpPr>
              <a:grpSpLocks/>
            </p:cNvGrpSpPr>
            <p:nvPr/>
          </p:nvGrpSpPr>
          <p:grpSpPr bwMode="auto">
            <a:xfrm>
              <a:off x="3832" y="677"/>
              <a:ext cx="55" cy="56"/>
              <a:chOff x="2616" y="421"/>
              <a:chExt cx="55" cy="56"/>
            </a:xfrm>
          </p:grpSpPr>
          <p:sp>
            <p:nvSpPr>
              <p:cNvPr id="5163" name="Rectangle 61">
                <a:extLst>
                  <a:ext uri="{FF2B5EF4-FFF2-40B4-BE49-F238E27FC236}">
                    <a16:creationId xmlns:a16="http://schemas.microsoft.com/office/drawing/2014/main" id="{17D3F754-728C-401D-AA5F-EFAF8A1F5B40}"/>
                  </a:ext>
                </a:extLst>
              </p:cNvPr>
              <p:cNvSpPr>
                <a:spLocks noChangeArrowheads="1"/>
              </p:cNvSpPr>
              <p:nvPr/>
            </p:nvSpPr>
            <p:spPr bwMode="auto">
              <a:xfrm>
                <a:off x="2633" y="421"/>
                <a:ext cx="21"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2</a:t>
                </a:r>
                <a:endParaRPr lang="en-US" altLang="en-US" sz="600"/>
              </a:p>
            </p:txBody>
          </p:sp>
          <p:sp>
            <p:nvSpPr>
              <p:cNvPr id="5164" name="Oval 62">
                <a:extLst>
                  <a:ext uri="{FF2B5EF4-FFF2-40B4-BE49-F238E27FC236}">
                    <a16:creationId xmlns:a16="http://schemas.microsoft.com/office/drawing/2014/main" id="{A5B8B915-882B-4C5B-80EA-4B95B54099F2}"/>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5161" name="Text Box 63">
              <a:extLst>
                <a:ext uri="{FF2B5EF4-FFF2-40B4-BE49-F238E27FC236}">
                  <a16:creationId xmlns:a16="http://schemas.microsoft.com/office/drawing/2014/main" id="{F87B71C0-5946-44D2-9365-F8B3716CDAD3}"/>
                </a:ext>
              </a:extLst>
            </p:cNvPr>
            <p:cNvSpPr txBox="1">
              <a:spLocks noChangeArrowheads="1"/>
            </p:cNvSpPr>
            <p:nvPr/>
          </p:nvSpPr>
          <p:spPr bwMode="auto">
            <a:xfrm>
              <a:off x="3853" y="642"/>
              <a:ext cx="29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Concept</a:t>
              </a:r>
            </a:p>
          </p:txBody>
        </p:sp>
        <p:sp>
          <p:nvSpPr>
            <p:cNvPr id="5162" name="Line 64">
              <a:extLst>
                <a:ext uri="{FF2B5EF4-FFF2-40B4-BE49-F238E27FC236}">
                  <a16:creationId xmlns:a16="http://schemas.microsoft.com/office/drawing/2014/main" id="{E8BE7D14-94C9-4CEF-BF47-62F4080149AE}"/>
                </a:ext>
              </a:extLst>
            </p:cNvPr>
            <p:cNvSpPr>
              <a:spLocks noChangeShapeType="1"/>
            </p:cNvSpPr>
            <p:nvPr/>
          </p:nvSpPr>
          <p:spPr bwMode="auto">
            <a:xfrm>
              <a:off x="5160" y="2795"/>
              <a:ext cx="7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a:grpSpLocks/>
          </p:cNvGrpSpPr>
          <p:nvPr/>
        </p:nvGrpSpPr>
        <p:grpSpPr bwMode="auto">
          <a:xfrm>
            <a:off x="228600" y="146050"/>
            <a:ext cx="8763000" cy="6483350"/>
            <a:chOff x="520" y="92"/>
            <a:chExt cx="4776" cy="3652"/>
          </a:xfrm>
        </p:grpSpPr>
        <p:sp>
          <p:nvSpPr>
            <p:cNvPr id="2066" name="Rectangle 3"/>
            <p:cNvSpPr>
              <a:spLocks noChangeArrowheads="1"/>
            </p:cNvSpPr>
            <p:nvPr/>
          </p:nvSpPr>
          <p:spPr bwMode="auto">
            <a:xfrm>
              <a:off x="1562" y="319"/>
              <a:ext cx="2668" cy="28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2067" name="AutoShape 4"/>
            <p:cNvSpPr>
              <a:spLocks noChangeArrowheads="1"/>
            </p:cNvSpPr>
            <p:nvPr/>
          </p:nvSpPr>
          <p:spPr bwMode="auto">
            <a:xfrm>
              <a:off x="520" y="637"/>
              <a:ext cx="2296" cy="320"/>
            </a:xfrm>
            <a:prstGeom prst="roundRect">
              <a:avLst>
                <a:gd name="adj"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2068" name="Rectangle 5"/>
            <p:cNvSpPr>
              <a:spLocks noChangeArrowheads="1"/>
            </p:cNvSpPr>
            <p:nvPr/>
          </p:nvSpPr>
          <p:spPr bwMode="auto">
            <a:xfrm>
              <a:off x="540" y="1011"/>
              <a:ext cx="4624" cy="74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2069" name="Line 6"/>
            <p:cNvSpPr>
              <a:spLocks noChangeShapeType="1"/>
            </p:cNvSpPr>
            <p:nvPr/>
          </p:nvSpPr>
          <p:spPr bwMode="auto">
            <a:xfrm>
              <a:off x="2836" y="1015"/>
              <a:ext cx="0" cy="73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0" name="Rectangle 7"/>
            <p:cNvSpPr>
              <a:spLocks noChangeArrowheads="1"/>
            </p:cNvSpPr>
            <p:nvPr/>
          </p:nvSpPr>
          <p:spPr bwMode="auto">
            <a:xfrm>
              <a:off x="541" y="1830"/>
              <a:ext cx="1132" cy="1352"/>
            </a:xfrm>
            <a:prstGeom prst="rect">
              <a:avLst/>
            </a:prstGeom>
            <a:noFill/>
            <a:ln w="12700">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2071" name="Rectangle 8"/>
            <p:cNvSpPr>
              <a:spLocks noChangeArrowheads="1"/>
            </p:cNvSpPr>
            <p:nvPr/>
          </p:nvSpPr>
          <p:spPr bwMode="auto">
            <a:xfrm>
              <a:off x="1785" y="1838"/>
              <a:ext cx="2148" cy="65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2072" name="AutoShape 9"/>
            <p:cNvSpPr>
              <a:spLocks noChangeArrowheads="1"/>
            </p:cNvSpPr>
            <p:nvPr/>
          </p:nvSpPr>
          <p:spPr bwMode="auto">
            <a:xfrm flipH="1" flipV="1">
              <a:off x="2774" y="1751"/>
              <a:ext cx="116" cy="100"/>
            </a:xfrm>
            <a:prstGeom prst="triangle">
              <a:avLst>
                <a:gd name="adj" fmla="val 5000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2073" name="Rectangle 10"/>
            <p:cNvSpPr>
              <a:spLocks noChangeArrowheads="1"/>
            </p:cNvSpPr>
            <p:nvPr/>
          </p:nvSpPr>
          <p:spPr bwMode="auto">
            <a:xfrm>
              <a:off x="4024" y="1848"/>
              <a:ext cx="1138" cy="631"/>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2074" name="Rectangle 11"/>
            <p:cNvSpPr>
              <a:spLocks noChangeArrowheads="1"/>
            </p:cNvSpPr>
            <p:nvPr/>
          </p:nvSpPr>
          <p:spPr bwMode="auto">
            <a:xfrm>
              <a:off x="4028" y="2548"/>
              <a:ext cx="1131" cy="62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2075" name="Rectangle 12"/>
            <p:cNvSpPr>
              <a:spLocks noChangeArrowheads="1"/>
            </p:cNvSpPr>
            <p:nvPr/>
          </p:nvSpPr>
          <p:spPr bwMode="auto">
            <a:xfrm>
              <a:off x="1785" y="2549"/>
              <a:ext cx="2145" cy="62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2076" name="Rectangle 13"/>
            <p:cNvSpPr>
              <a:spLocks noChangeArrowheads="1"/>
            </p:cNvSpPr>
            <p:nvPr/>
          </p:nvSpPr>
          <p:spPr bwMode="auto">
            <a:xfrm>
              <a:off x="534" y="3239"/>
              <a:ext cx="4688" cy="50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2077" name="Text Box 14"/>
            <p:cNvSpPr txBox="1">
              <a:spLocks noChangeArrowheads="1"/>
            </p:cNvSpPr>
            <p:nvPr/>
          </p:nvSpPr>
          <p:spPr bwMode="auto">
            <a:xfrm>
              <a:off x="2153" y="92"/>
              <a:ext cx="1310"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2000" b="1">
                  <a:latin typeface="Arial" panose="020B0604020202020204" pitchFamily="34" charset="0"/>
                </a:rPr>
                <a:t>Comparison Table</a:t>
              </a:r>
            </a:p>
          </p:txBody>
        </p:sp>
        <p:sp>
          <p:nvSpPr>
            <p:cNvPr id="2078" name="Text Box 15"/>
            <p:cNvSpPr txBox="1">
              <a:spLocks noChangeArrowheads="1"/>
            </p:cNvSpPr>
            <p:nvPr/>
          </p:nvSpPr>
          <p:spPr bwMode="auto">
            <a:xfrm>
              <a:off x="1746" y="702"/>
              <a:ext cx="101"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800"/>
            </a:p>
          </p:txBody>
        </p:sp>
        <p:grpSp>
          <p:nvGrpSpPr>
            <p:cNvPr id="2079" name="Group 16"/>
            <p:cNvGrpSpPr>
              <a:grpSpLocks/>
            </p:cNvGrpSpPr>
            <p:nvPr/>
          </p:nvGrpSpPr>
          <p:grpSpPr bwMode="auto">
            <a:xfrm>
              <a:off x="2628" y="349"/>
              <a:ext cx="55" cy="56"/>
              <a:chOff x="2616" y="421"/>
              <a:chExt cx="55" cy="56"/>
            </a:xfrm>
          </p:grpSpPr>
          <p:sp>
            <p:nvSpPr>
              <p:cNvPr id="2126" name="Rectangle 17"/>
              <p:cNvSpPr>
                <a:spLocks noChangeArrowheads="1"/>
              </p:cNvSpPr>
              <p:nvPr/>
            </p:nvSpPr>
            <p:spPr bwMode="auto">
              <a:xfrm>
                <a:off x="2633" y="421"/>
                <a:ext cx="21"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2</a:t>
                </a:r>
                <a:endParaRPr lang="en-US" altLang="en-US" sz="600"/>
              </a:p>
            </p:txBody>
          </p:sp>
          <p:sp>
            <p:nvSpPr>
              <p:cNvPr id="2127" name="Oval 18"/>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2080" name="Text Box 19"/>
            <p:cNvSpPr txBox="1">
              <a:spLocks noChangeArrowheads="1"/>
            </p:cNvSpPr>
            <p:nvPr/>
          </p:nvSpPr>
          <p:spPr bwMode="auto">
            <a:xfrm>
              <a:off x="2649" y="314"/>
              <a:ext cx="49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Overall Concept</a:t>
              </a:r>
            </a:p>
          </p:txBody>
        </p:sp>
        <p:grpSp>
          <p:nvGrpSpPr>
            <p:cNvPr id="2081" name="Group 20"/>
            <p:cNvGrpSpPr>
              <a:grpSpLocks/>
            </p:cNvGrpSpPr>
            <p:nvPr/>
          </p:nvGrpSpPr>
          <p:grpSpPr bwMode="auto">
            <a:xfrm>
              <a:off x="1480" y="677"/>
              <a:ext cx="55" cy="56"/>
              <a:chOff x="2616" y="421"/>
              <a:chExt cx="55" cy="56"/>
            </a:xfrm>
          </p:grpSpPr>
          <p:sp>
            <p:nvSpPr>
              <p:cNvPr id="2124" name="Rectangle 21"/>
              <p:cNvSpPr>
                <a:spLocks noChangeArrowheads="1"/>
              </p:cNvSpPr>
              <p:nvPr/>
            </p:nvSpPr>
            <p:spPr bwMode="auto">
              <a:xfrm>
                <a:off x="2633" y="421"/>
                <a:ext cx="21"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2</a:t>
                </a:r>
                <a:endParaRPr lang="en-US" altLang="en-US" sz="600"/>
              </a:p>
            </p:txBody>
          </p:sp>
          <p:sp>
            <p:nvSpPr>
              <p:cNvPr id="2125" name="Oval 22"/>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2082" name="Text Box 23"/>
            <p:cNvSpPr txBox="1">
              <a:spLocks noChangeArrowheads="1"/>
            </p:cNvSpPr>
            <p:nvPr/>
          </p:nvSpPr>
          <p:spPr bwMode="auto">
            <a:xfrm>
              <a:off x="1501" y="642"/>
              <a:ext cx="29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Concept</a:t>
              </a:r>
            </a:p>
          </p:txBody>
        </p:sp>
        <p:grpSp>
          <p:nvGrpSpPr>
            <p:cNvPr id="2083" name="Group 24"/>
            <p:cNvGrpSpPr>
              <a:grpSpLocks/>
            </p:cNvGrpSpPr>
            <p:nvPr/>
          </p:nvGrpSpPr>
          <p:grpSpPr bwMode="auto">
            <a:xfrm>
              <a:off x="3816" y="1025"/>
              <a:ext cx="55" cy="56"/>
              <a:chOff x="2616" y="421"/>
              <a:chExt cx="55" cy="56"/>
            </a:xfrm>
          </p:grpSpPr>
          <p:sp>
            <p:nvSpPr>
              <p:cNvPr id="2122" name="Rectangle 25"/>
              <p:cNvSpPr>
                <a:spLocks noChangeArrowheads="1"/>
              </p:cNvSpPr>
              <p:nvPr/>
            </p:nvSpPr>
            <p:spPr bwMode="auto">
              <a:xfrm>
                <a:off x="2633" y="421"/>
                <a:ext cx="21"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3</a:t>
                </a:r>
                <a:endParaRPr lang="en-US" altLang="en-US" sz="600"/>
              </a:p>
            </p:txBody>
          </p:sp>
          <p:sp>
            <p:nvSpPr>
              <p:cNvPr id="2123" name="Oval 26"/>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2084" name="Text Box 27"/>
            <p:cNvSpPr txBox="1">
              <a:spLocks noChangeArrowheads="1"/>
            </p:cNvSpPr>
            <p:nvPr/>
          </p:nvSpPr>
          <p:spPr bwMode="auto">
            <a:xfrm>
              <a:off x="3837" y="990"/>
              <a:ext cx="462"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Characteristics</a:t>
              </a:r>
            </a:p>
          </p:txBody>
        </p:sp>
        <p:grpSp>
          <p:nvGrpSpPr>
            <p:cNvPr id="2085" name="Group 28"/>
            <p:cNvGrpSpPr>
              <a:grpSpLocks/>
            </p:cNvGrpSpPr>
            <p:nvPr/>
          </p:nvGrpSpPr>
          <p:grpSpPr bwMode="auto">
            <a:xfrm>
              <a:off x="1432" y="1025"/>
              <a:ext cx="55" cy="56"/>
              <a:chOff x="2616" y="421"/>
              <a:chExt cx="55" cy="56"/>
            </a:xfrm>
          </p:grpSpPr>
          <p:sp>
            <p:nvSpPr>
              <p:cNvPr id="2120" name="Rectangle 29"/>
              <p:cNvSpPr>
                <a:spLocks noChangeArrowheads="1"/>
              </p:cNvSpPr>
              <p:nvPr/>
            </p:nvSpPr>
            <p:spPr bwMode="auto">
              <a:xfrm>
                <a:off x="2633" y="421"/>
                <a:ext cx="21"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3</a:t>
                </a:r>
                <a:endParaRPr lang="en-US" altLang="en-US" sz="600"/>
              </a:p>
            </p:txBody>
          </p:sp>
          <p:sp>
            <p:nvSpPr>
              <p:cNvPr id="2121" name="Oval 30"/>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2086" name="Text Box 31"/>
            <p:cNvSpPr txBox="1">
              <a:spLocks noChangeArrowheads="1"/>
            </p:cNvSpPr>
            <p:nvPr/>
          </p:nvSpPr>
          <p:spPr bwMode="auto">
            <a:xfrm>
              <a:off x="1453" y="990"/>
              <a:ext cx="462"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Characteristics</a:t>
              </a:r>
            </a:p>
          </p:txBody>
        </p:sp>
        <p:grpSp>
          <p:nvGrpSpPr>
            <p:cNvPr id="2087" name="Group 32"/>
            <p:cNvGrpSpPr>
              <a:grpSpLocks/>
            </p:cNvGrpSpPr>
            <p:nvPr/>
          </p:nvGrpSpPr>
          <p:grpSpPr bwMode="auto">
            <a:xfrm>
              <a:off x="896" y="1857"/>
              <a:ext cx="55" cy="56"/>
              <a:chOff x="2616" y="421"/>
              <a:chExt cx="55" cy="56"/>
            </a:xfrm>
          </p:grpSpPr>
          <p:sp>
            <p:nvSpPr>
              <p:cNvPr id="2118" name="Rectangle 33"/>
              <p:cNvSpPr>
                <a:spLocks noChangeArrowheads="1"/>
              </p:cNvSpPr>
              <p:nvPr/>
            </p:nvSpPr>
            <p:spPr bwMode="auto">
              <a:xfrm>
                <a:off x="2633" y="421"/>
                <a:ext cx="21"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8</a:t>
                </a:r>
                <a:endParaRPr lang="en-US" altLang="en-US" sz="600"/>
              </a:p>
            </p:txBody>
          </p:sp>
          <p:sp>
            <p:nvSpPr>
              <p:cNvPr id="2119" name="Oval 34"/>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2088" name="Text Box 35"/>
            <p:cNvSpPr txBox="1">
              <a:spLocks noChangeArrowheads="1"/>
            </p:cNvSpPr>
            <p:nvPr/>
          </p:nvSpPr>
          <p:spPr bwMode="auto">
            <a:xfrm>
              <a:off x="917" y="1822"/>
              <a:ext cx="35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Extensions</a:t>
              </a:r>
            </a:p>
          </p:txBody>
        </p:sp>
        <p:grpSp>
          <p:nvGrpSpPr>
            <p:cNvPr id="2089" name="Group 36"/>
            <p:cNvGrpSpPr>
              <a:grpSpLocks/>
            </p:cNvGrpSpPr>
            <p:nvPr/>
          </p:nvGrpSpPr>
          <p:grpSpPr bwMode="auto">
            <a:xfrm>
              <a:off x="2560" y="1861"/>
              <a:ext cx="55" cy="56"/>
              <a:chOff x="2616" y="421"/>
              <a:chExt cx="55" cy="56"/>
            </a:xfrm>
          </p:grpSpPr>
          <p:sp>
            <p:nvSpPr>
              <p:cNvPr id="2116" name="Rectangle 37"/>
              <p:cNvSpPr>
                <a:spLocks noChangeArrowheads="1"/>
              </p:cNvSpPr>
              <p:nvPr/>
            </p:nvSpPr>
            <p:spPr bwMode="auto">
              <a:xfrm>
                <a:off x="2633" y="421"/>
                <a:ext cx="21"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4</a:t>
                </a:r>
                <a:endParaRPr lang="en-US" altLang="en-US" sz="600"/>
              </a:p>
            </p:txBody>
          </p:sp>
          <p:sp>
            <p:nvSpPr>
              <p:cNvPr id="2117" name="Oval 38"/>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2090" name="Text Box 39"/>
            <p:cNvSpPr txBox="1">
              <a:spLocks noChangeArrowheads="1"/>
            </p:cNvSpPr>
            <p:nvPr/>
          </p:nvSpPr>
          <p:spPr bwMode="auto">
            <a:xfrm>
              <a:off x="2581" y="1826"/>
              <a:ext cx="586"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Like Characteristics</a:t>
              </a:r>
            </a:p>
          </p:txBody>
        </p:sp>
        <p:grpSp>
          <p:nvGrpSpPr>
            <p:cNvPr id="2091" name="Group 40"/>
            <p:cNvGrpSpPr>
              <a:grpSpLocks/>
            </p:cNvGrpSpPr>
            <p:nvPr/>
          </p:nvGrpSpPr>
          <p:grpSpPr bwMode="auto">
            <a:xfrm>
              <a:off x="2517" y="2578"/>
              <a:ext cx="55" cy="56"/>
              <a:chOff x="2616" y="421"/>
              <a:chExt cx="55" cy="56"/>
            </a:xfrm>
          </p:grpSpPr>
          <p:sp>
            <p:nvSpPr>
              <p:cNvPr id="2114" name="Rectangle 41"/>
              <p:cNvSpPr>
                <a:spLocks noChangeArrowheads="1"/>
              </p:cNvSpPr>
              <p:nvPr/>
            </p:nvSpPr>
            <p:spPr bwMode="auto">
              <a:xfrm>
                <a:off x="2633" y="421"/>
                <a:ext cx="21"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6</a:t>
                </a:r>
                <a:endParaRPr lang="en-US" altLang="en-US" sz="600"/>
              </a:p>
            </p:txBody>
          </p:sp>
          <p:sp>
            <p:nvSpPr>
              <p:cNvPr id="2115" name="Oval 42"/>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2092" name="Text Box 43"/>
            <p:cNvSpPr txBox="1">
              <a:spLocks noChangeArrowheads="1"/>
            </p:cNvSpPr>
            <p:nvPr/>
          </p:nvSpPr>
          <p:spPr bwMode="auto">
            <a:xfrm>
              <a:off x="2538" y="2543"/>
              <a:ext cx="63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Unlike Characteristics</a:t>
              </a:r>
            </a:p>
          </p:txBody>
        </p:sp>
        <p:grpSp>
          <p:nvGrpSpPr>
            <p:cNvPr id="2093" name="Group 44"/>
            <p:cNvGrpSpPr>
              <a:grpSpLocks/>
            </p:cNvGrpSpPr>
            <p:nvPr/>
          </p:nvGrpSpPr>
          <p:grpSpPr bwMode="auto">
            <a:xfrm>
              <a:off x="2803" y="3272"/>
              <a:ext cx="55" cy="56"/>
              <a:chOff x="2616" y="421"/>
              <a:chExt cx="55" cy="56"/>
            </a:xfrm>
          </p:grpSpPr>
          <p:sp>
            <p:nvSpPr>
              <p:cNvPr id="2112" name="Rectangle 45"/>
              <p:cNvSpPr>
                <a:spLocks noChangeArrowheads="1"/>
              </p:cNvSpPr>
              <p:nvPr/>
            </p:nvSpPr>
            <p:spPr bwMode="auto">
              <a:xfrm>
                <a:off x="2633" y="421"/>
                <a:ext cx="21"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8</a:t>
                </a:r>
                <a:endParaRPr lang="en-US" altLang="en-US" sz="600"/>
              </a:p>
            </p:txBody>
          </p:sp>
          <p:sp>
            <p:nvSpPr>
              <p:cNvPr id="2113" name="Oval 46"/>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2094" name="Text Box 47"/>
            <p:cNvSpPr txBox="1">
              <a:spLocks noChangeArrowheads="1"/>
            </p:cNvSpPr>
            <p:nvPr/>
          </p:nvSpPr>
          <p:spPr bwMode="auto">
            <a:xfrm>
              <a:off x="2824" y="3237"/>
              <a:ext cx="337"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Summary</a:t>
              </a:r>
            </a:p>
          </p:txBody>
        </p:sp>
        <p:grpSp>
          <p:nvGrpSpPr>
            <p:cNvPr id="2095" name="Group 48"/>
            <p:cNvGrpSpPr>
              <a:grpSpLocks/>
            </p:cNvGrpSpPr>
            <p:nvPr/>
          </p:nvGrpSpPr>
          <p:grpSpPr bwMode="auto">
            <a:xfrm>
              <a:off x="4344" y="1885"/>
              <a:ext cx="55" cy="56"/>
              <a:chOff x="2616" y="421"/>
              <a:chExt cx="55" cy="56"/>
            </a:xfrm>
          </p:grpSpPr>
          <p:sp>
            <p:nvSpPr>
              <p:cNvPr id="2110" name="Rectangle 49"/>
              <p:cNvSpPr>
                <a:spLocks noChangeArrowheads="1"/>
              </p:cNvSpPr>
              <p:nvPr/>
            </p:nvSpPr>
            <p:spPr bwMode="auto">
              <a:xfrm>
                <a:off x="2633" y="421"/>
                <a:ext cx="21"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5</a:t>
                </a:r>
                <a:endParaRPr lang="en-US" altLang="en-US" sz="600"/>
              </a:p>
            </p:txBody>
          </p:sp>
          <p:sp>
            <p:nvSpPr>
              <p:cNvPr id="2111" name="Oval 50"/>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2096" name="Text Box 51"/>
            <p:cNvSpPr txBox="1">
              <a:spLocks noChangeArrowheads="1"/>
            </p:cNvSpPr>
            <p:nvPr/>
          </p:nvSpPr>
          <p:spPr bwMode="auto">
            <a:xfrm>
              <a:off x="4365" y="1850"/>
              <a:ext cx="477"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Like Categories</a:t>
              </a:r>
            </a:p>
          </p:txBody>
        </p:sp>
        <p:grpSp>
          <p:nvGrpSpPr>
            <p:cNvPr id="2097" name="Group 52"/>
            <p:cNvGrpSpPr>
              <a:grpSpLocks/>
            </p:cNvGrpSpPr>
            <p:nvPr/>
          </p:nvGrpSpPr>
          <p:grpSpPr bwMode="auto">
            <a:xfrm>
              <a:off x="4325" y="2583"/>
              <a:ext cx="55" cy="56"/>
              <a:chOff x="2616" y="421"/>
              <a:chExt cx="55" cy="56"/>
            </a:xfrm>
          </p:grpSpPr>
          <p:sp>
            <p:nvSpPr>
              <p:cNvPr id="2108" name="Rectangle 53"/>
              <p:cNvSpPr>
                <a:spLocks noChangeArrowheads="1"/>
              </p:cNvSpPr>
              <p:nvPr/>
            </p:nvSpPr>
            <p:spPr bwMode="auto">
              <a:xfrm>
                <a:off x="2633" y="421"/>
                <a:ext cx="21"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7</a:t>
                </a:r>
                <a:endParaRPr lang="en-US" altLang="en-US" sz="600"/>
              </a:p>
            </p:txBody>
          </p:sp>
          <p:sp>
            <p:nvSpPr>
              <p:cNvPr id="2109" name="Oval 54"/>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2098" name="Text Box 55"/>
            <p:cNvSpPr txBox="1">
              <a:spLocks noChangeArrowheads="1"/>
            </p:cNvSpPr>
            <p:nvPr/>
          </p:nvSpPr>
          <p:spPr bwMode="auto">
            <a:xfrm>
              <a:off x="4346" y="2548"/>
              <a:ext cx="527"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Unlike Categories</a:t>
              </a:r>
            </a:p>
          </p:txBody>
        </p:sp>
        <p:sp>
          <p:nvSpPr>
            <p:cNvPr id="2099" name="Line 56"/>
            <p:cNvSpPr>
              <a:spLocks noChangeShapeType="1"/>
            </p:cNvSpPr>
            <p:nvPr/>
          </p:nvSpPr>
          <p:spPr bwMode="auto">
            <a:xfrm>
              <a:off x="5238" y="2131"/>
              <a:ext cx="0" cy="105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00" name="AutoShape 57"/>
            <p:cNvSpPr>
              <a:spLocks noChangeArrowheads="1"/>
            </p:cNvSpPr>
            <p:nvPr/>
          </p:nvSpPr>
          <p:spPr bwMode="auto">
            <a:xfrm flipH="1" flipV="1">
              <a:off x="5180" y="3169"/>
              <a:ext cx="116" cy="100"/>
            </a:xfrm>
            <a:prstGeom prst="triangle">
              <a:avLst>
                <a:gd name="adj" fmla="val 5000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2101" name="Line 58"/>
            <p:cNvSpPr>
              <a:spLocks noChangeShapeType="1"/>
            </p:cNvSpPr>
            <p:nvPr/>
          </p:nvSpPr>
          <p:spPr bwMode="auto">
            <a:xfrm>
              <a:off x="5164" y="2139"/>
              <a:ext cx="7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02" name="AutoShape 59"/>
            <p:cNvSpPr>
              <a:spLocks noChangeArrowheads="1"/>
            </p:cNvSpPr>
            <p:nvPr/>
          </p:nvSpPr>
          <p:spPr bwMode="auto">
            <a:xfrm>
              <a:off x="2872" y="637"/>
              <a:ext cx="2296" cy="320"/>
            </a:xfrm>
            <a:prstGeom prst="roundRect">
              <a:avLst>
                <a:gd name="adj"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nvGrpSpPr>
            <p:cNvPr id="2103" name="Group 60"/>
            <p:cNvGrpSpPr>
              <a:grpSpLocks/>
            </p:cNvGrpSpPr>
            <p:nvPr/>
          </p:nvGrpSpPr>
          <p:grpSpPr bwMode="auto">
            <a:xfrm>
              <a:off x="3832" y="677"/>
              <a:ext cx="55" cy="56"/>
              <a:chOff x="2616" y="421"/>
              <a:chExt cx="55" cy="56"/>
            </a:xfrm>
          </p:grpSpPr>
          <p:sp>
            <p:nvSpPr>
              <p:cNvPr id="2106" name="Rectangle 61"/>
              <p:cNvSpPr>
                <a:spLocks noChangeArrowheads="1"/>
              </p:cNvSpPr>
              <p:nvPr/>
            </p:nvSpPr>
            <p:spPr bwMode="auto">
              <a:xfrm>
                <a:off x="2633" y="421"/>
                <a:ext cx="21"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2</a:t>
                </a:r>
                <a:endParaRPr lang="en-US" altLang="en-US" sz="600"/>
              </a:p>
            </p:txBody>
          </p:sp>
          <p:sp>
            <p:nvSpPr>
              <p:cNvPr id="2107" name="Oval 62"/>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2104" name="Text Box 63"/>
            <p:cNvSpPr txBox="1">
              <a:spLocks noChangeArrowheads="1"/>
            </p:cNvSpPr>
            <p:nvPr/>
          </p:nvSpPr>
          <p:spPr bwMode="auto">
            <a:xfrm>
              <a:off x="3853" y="642"/>
              <a:ext cx="29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Concept</a:t>
              </a:r>
            </a:p>
          </p:txBody>
        </p:sp>
        <p:sp>
          <p:nvSpPr>
            <p:cNvPr id="2105" name="Line 64"/>
            <p:cNvSpPr>
              <a:spLocks noChangeShapeType="1"/>
            </p:cNvSpPr>
            <p:nvPr/>
          </p:nvSpPr>
          <p:spPr bwMode="auto">
            <a:xfrm>
              <a:off x="5160" y="2795"/>
              <a:ext cx="7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51" name="TextBox 1"/>
          <p:cNvSpPr txBox="1">
            <a:spLocks noChangeArrowheads="1"/>
          </p:cNvSpPr>
          <p:nvPr/>
        </p:nvSpPr>
        <p:spPr bwMode="auto">
          <a:xfrm>
            <a:off x="2344738" y="701675"/>
            <a:ext cx="44370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2000"/>
              <a:t>Types of Cells</a:t>
            </a:r>
          </a:p>
        </p:txBody>
      </p:sp>
      <p:sp>
        <p:nvSpPr>
          <p:cNvPr id="2052" name="TextBox 65"/>
          <p:cNvSpPr txBox="1">
            <a:spLocks noChangeArrowheads="1"/>
          </p:cNvSpPr>
          <p:nvPr/>
        </p:nvSpPr>
        <p:spPr bwMode="auto">
          <a:xfrm>
            <a:off x="161927" y="1263650"/>
            <a:ext cx="4437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2000"/>
              <a:t>Prokaryotic</a:t>
            </a:r>
          </a:p>
        </p:txBody>
      </p:sp>
      <p:sp>
        <p:nvSpPr>
          <p:cNvPr id="2053" name="TextBox 66"/>
          <p:cNvSpPr txBox="1">
            <a:spLocks noChangeArrowheads="1"/>
          </p:cNvSpPr>
          <p:nvPr/>
        </p:nvSpPr>
        <p:spPr bwMode="auto">
          <a:xfrm>
            <a:off x="4446588" y="1276350"/>
            <a:ext cx="44370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2000"/>
              <a:t>Eukaryotic</a:t>
            </a:r>
          </a:p>
        </p:txBody>
      </p:sp>
      <p:sp>
        <p:nvSpPr>
          <p:cNvPr id="2054" name="TextBox 2"/>
          <p:cNvSpPr txBox="1">
            <a:spLocks noChangeArrowheads="1"/>
          </p:cNvSpPr>
          <p:nvPr/>
        </p:nvSpPr>
        <p:spPr bwMode="auto">
          <a:xfrm>
            <a:off x="225425" y="1898650"/>
            <a:ext cx="31940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pPr>
            <a:r>
              <a:rPr lang="en-US" altLang="en-US" sz="1200"/>
              <a:t>No nucleus</a:t>
            </a:r>
          </a:p>
          <a:p>
            <a:pPr>
              <a:spcBef>
                <a:spcPct val="0"/>
              </a:spcBef>
            </a:pPr>
            <a:r>
              <a:rPr lang="en-US" altLang="en-US" sz="1200"/>
              <a:t>No membrane bound organelles</a:t>
            </a:r>
          </a:p>
          <a:p>
            <a:pPr>
              <a:spcBef>
                <a:spcPct val="0"/>
              </a:spcBef>
            </a:pPr>
            <a:r>
              <a:rPr lang="en-US" altLang="en-US" sz="1200"/>
              <a:t>Has Ribosomes, cytoplasm, &amp; cell membrane</a:t>
            </a:r>
          </a:p>
          <a:p>
            <a:pPr>
              <a:spcBef>
                <a:spcPct val="0"/>
              </a:spcBef>
            </a:pPr>
            <a:r>
              <a:rPr lang="en-US" altLang="en-US" sz="1200"/>
              <a:t>Smaller</a:t>
            </a:r>
          </a:p>
          <a:p>
            <a:pPr>
              <a:spcBef>
                <a:spcPct val="0"/>
              </a:spcBef>
            </a:pPr>
            <a:r>
              <a:rPr lang="en-US" altLang="en-US" sz="1200"/>
              <a:t>Evolved first</a:t>
            </a:r>
          </a:p>
          <a:p>
            <a:pPr>
              <a:spcBef>
                <a:spcPct val="0"/>
              </a:spcBef>
            </a:pPr>
            <a:r>
              <a:rPr lang="en-US" altLang="en-US" sz="1200"/>
              <a:t>Single celled</a:t>
            </a:r>
          </a:p>
        </p:txBody>
      </p:sp>
      <p:sp>
        <p:nvSpPr>
          <p:cNvPr id="2055" name="TextBox 68"/>
          <p:cNvSpPr txBox="1">
            <a:spLocks noChangeArrowheads="1"/>
          </p:cNvSpPr>
          <p:nvPr/>
        </p:nvSpPr>
        <p:spPr bwMode="auto">
          <a:xfrm>
            <a:off x="2549527" y="1941513"/>
            <a:ext cx="19208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pPr>
            <a:r>
              <a:rPr lang="en-US" altLang="en-US" sz="1200"/>
              <a:t>DNA in cytoplasm</a:t>
            </a:r>
          </a:p>
          <a:p>
            <a:pPr>
              <a:spcBef>
                <a:spcPct val="0"/>
              </a:spcBef>
            </a:pPr>
            <a:r>
              <a:rPr lang="en-US" altLang="en-US" sz="1200"/>
              <a:t>Ex:  Bacteria &amp; Archaea </a:t>
            </a:r>
          </a:p>
        </p:txBody>
      </p:sp>
      <p:sp>
        <p:nvSpPr>
          <p:cNvPr id="2056" name="TextBox 69"/>
          <p:cNvSpPr txBox="1">
            <a:spLocks noChangeArrowheads="1"/>
          </p:cNvSpPr>
          <p:nvPr/>
        </p:nvSpPr>
        <p:spPr bwMode="auto">
          <a:xfrm>
            <a:off x="4438652" y="1785938"/>
            <a:ext cx="2532063"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pPr>
            <a:r>
              <a:rPr lang="en-US" altLang="en-US" sz="1200"/>
              <a:t>Have a nucleus</a:t>
            </a:r>
          </a:p>
          <a:p>
            <a:pPr>
              <a:spcBef>
                <a:spcPct val="0"/>
              </a:spcBef>
            </a:pPr>
            <a:r>
              <a:rPr lang="en-US" altLang="en-US" sz="1200"/>
              <a:t>Have membrane bound organelles</a:t>
            </a:r>
          </a:p>
          <a:p>
            <a:pPr>
              <a:spcBef>
                <a:spcPct val="0"/>
              </a:spcBef>
            </a:pPr>
            <a:r>
              <a:rPr lang="en-US" altLang="en-US" sz="1200"/>
              <a:t>Has Ribosomes, cytoplasm, &amp; cell membrane</a:t>
            </a:r>
          </a:p>
          <a:p>
            <a:pPr>
              <a:spcBef>
                <a:spcPct val="0"/>
              </a:spcBef>
            </a:pPr>
            <a:r>
              <a:rPr lang="en-US" altLang="en-US" sz="1200"/>
              <a:t>Larger</a:t>
            </a:r>
          </a:p>
          <a:p>
            <a:pPr>
              <a:spcBef>
                <a:spcPct val="0"/>
              </a:spcBef>
            </a:pPr>
            <a:r>
              <a:rPr lang="en-US" altLang="en-US" sz="1200"/>
              <a:t>Evolved from prokaryotes</a:t>
            </a:r>
          </a:p>
          <a:p>
            <a:pPr>
              <a:spcBef>
                <a:spcPct val="0"/>
              </a:spcBef>
            </a:pPr>
            <a:r>
              <a:rPr lang="en-US" altLang="en-US" sz="1200"/>
              <a:t>Single and multicellular </a:t>
            </a:r>
          </a:p>
        </p:txBody>
      </p:sp>
      <p:sp>
        <p:nvSpPr>
          <p:cNvPr id="2057" name="TextBox 70"/>
          <p:cNvSpPr txBox="1">
            <a:spLocks noChangeArrowheads="1"/>
          </p:cNvSpPr>
          <p:nvPr/>
        </p:nvSpPr>
        <p:spPr bwMode="auto">
          <a:xfrm>
            <a:off x="6767515" y="1927227"/>
            <a:ext cx="19208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pPr>
            <a:r>
              <a:rPr lang="en-US" altLang="en-US" sz="1200"/>
              <a:t>DNA in nucleus</a:t>
            </a:r>
          </a:p>
          <a:p>
            <a:pPr>
              <a:spcBef>
                <a:spcPct val="0"/>
              </a:spcBef>
            </a:pPr>
            <a:r>
              <a:rPr lang="en-US" altLang="en-US" sz="1200"/>
              <a:t>Ex:  Plants, animals, fungi, protists </a:t>
            </a:r>
          </a:p>
        </p:txBody>
      </p:sp>
      <p:sp>
        <p:nvSpPr>
          <p:cNvPr id="2058" name="TextBox 3"/>
          <p:cNvSpPr txBox="1">
            <a:spLocks noChangeArrowheads="1"/>
          </p:cNvSpPr>
          <p:nvPr/>
        </p:nvSpPr>
        <p:spPr bwMode="auto">
          <a:xfrm>
            <a:off x="2655888" y="3457577"/>
            <a:ext cx="1706562"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1100"/>
              <a:t>DNA</a:t>
            </a:r>
          </a:p>
          <a:p>
            <a:pPr>
              <a:spcBef>
                <a:spcPct val="0"/>
              </a:spcBef>
              <a:buFontTx/>
              <a:buNone/>
            </a:pPr>
            <a:r>
              <a:rPr lang="en-US" altLang="en-US" sz="1100"/>
              <a:t>Cytoplasm</a:t>
            </a:r>
          </a:p>
          <a:p>
            <a:pPr>
              <a:spcBef>
                <a:spcPct val="0"/>
              </a:spcBef>
              <a:buFontTx/>
              <a:buNone/>
            </a:pPr>
            <a:r>
              <a:rPr lang="en-US" altLang="en-US" sz="1100"/>
              <a:t>Ribosomes</a:t>
            </a:r>
          </a:p>
          <a:p>
            <a:pPr>
              <a:spcBef>
                <a:spcPct val="0"/>
              </a:spcBef>
              <a:buFontTx/>
              <a:buNone/>
            </a:pPr>
            <a:r>
              <a:rPr lang="en-US" altLang="en-US" sz="1100"/>
              <a:t>Cell membrane</a:t>
            </a:r>
          </a:p>
          <a:p>
            <a:pPr>
              <a:spcBef>
                <a:spcPct val="0"/>
              </a:spcBef>
              <a:buFontTx/>
              <a:buNone/>
            </a:pPr>
            <a:r>
              <a:rPr lang="en-US" altLang="en-US" sz="1100"/>
              <a:t>Can be singled celled</a:t>
            </a:r>
          </a:p>
        </p:txBody>
      </p:sp>
      <p:sp>
        <p:nvSpPr>
          <p:cNvPr id="2059" name="TextBox 72"/>
          <p:cNvSpPr txBox="1">
            <a:spLocks noChangeArrowheads="1"/>
          </p:cNvSpPr>
          <p:nvPr/>
        </p:nvSpPr>
        <p:spPr bwMode="auto">
          <a:xfrm>
            <a:off x="6650038" y="3473452"/>
            <a:ext cx="1706562"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1100"/>
              <a:t>Genetic Material</a:t>
            </a:r>
          </a:p>
          <a:p>
            <a:pPr>
              <a:spcBef>
                <a:spcPct val="0"/>
              </a:spcBef>
              <a:buFontTx/>
              <a:buNone/>
            </a:pPr>
            <a:r>
              <a:rPr lang="en-US" altLang="en-US" sz="1100"/>
              <a:t>Interior</a:t>
            </a:r>
          </a:p>
          <a:p>
            <a:pPr>
              <a:spcBef>
                <a:spcPct val="0"/>
              </a:spcBef>
              <a:buFontTx/>
              <a:buNone/>
            </a:pPr>
            <a:r>
              <a:rPr lang="en-US" altLang="en-US" sz="1100"/>
              <a:t>Protein Synthesis</a:t>
            </a:r>
          </a:p>
          <a:p>
            <a:pPr>
              <a:spcBef>
                <a:spcPct val="0"/>
              </a:spcBef>
              <a:buFontTx/>
              <a:buNone/>
            </a:pPr>
            <a:r>
              <a:rPr lang="en-US" altLang="en-US" sz="1100"/>
              <a:t>Cell exterior</a:t>
            </a:r>
          </a:p>
          <a:p>
            <a:pPr>
              <a:spcBef>
                <a:spcPct val="0"/>
              </a:spcBef>
              <a:buFontTx/>
              <a:buNone/>
            </a:pPr>
            <a:r>
              <a:rPr lang="en-US" altLang="en-US" sz="1100"/>
              <a:t>Cell Number</a:t>
            </a:r>
          </a:p>
        </p:txBody>
      </p:sp>
      <p:sp>
        <p:nvSpPr>
          <p:cNvPr id="2060" name="TextBox 73"/>
          <p:cNvSpPr txBox="1">
            <a:spLocks noChangeArrowheads="1"/>
          </p:cNvSpPr>
          <p:nvPr/>
        </p:nvSpPr>
        <p:spPr bwMode="auto">
          <a:xfrm>
            <a:off x="2638427" y="4637088"/>
            <a:ext cx="1704975"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1100"/>
              <a:t>No Nucleus</a:t>
            </a:r>
          </a:p>
          <a:p>
            <a:pPr>
              <a:spcBef>
                <a:spcPct val="0"/>
              </a:spcBef>
              <a:buFontTx/>
              <a:buNone/>
            </a:pPr>
            <a:r>
              <a:rPr lang="en-US" altLang="en-US" sz="1100"/>
              <a:t>No Organelles</a:t>
            </a:r>
          </a:p>
          <a:p>
            <a:pPr>
              <a:spcBef>
                <a:spcPct val="0"/>
              </a:spcBef>
              <a:buFontTx/>
              <a:buNone/>
            </a:pPr>
            <a:r>
              <a:rPr lang="en-US" altLang="en-US" sz="1100"/>
              <a:t>Smaller</a:t>
            </a:r>
          </a:p>
          <a:p>
            <a:pPr>
              <a:spcBef>
                <a:spcPct val="0"/>
              </a:spcBef>
              <a:buFontTx/>
              <a:buNone/>
            </a:pPr>
            <a:r>
              <a:rPr lang="en-US" altLang="en-US" sz="1100"/>
              <a:t>Evolved first</a:t>
            </a:r>
          </a:p>
          <a:p>
            <a:pPr>
              <a:spcBef>
                <a:spcPct val="0"/>
              </a:spcBef>
              <a:buFontTx/>
              <a:buNone/>
            </a:pPr>
            <a:r>
              <a:rPr lang="en-US" altLang="en-US" sz="1100"/>
              <a:t>Ex:  Bacteria and Archaea</a:t>
            </a:r>
          </a:p>
        </p:txBody>
      </p:sp>
      <p:cxnSp>
        <p:nvCxnSpPr>
          <p:cNvPr id="2061" name="Straight Connector 5"/>
          <p:cNvCxnSpPr>
            <a:cxnSpLocks noChangeShapeType="1"/>
            <a:stCxn id="2092" idx="2"/>
          </p:cNvCxnSpPr>
          <p:nvPr/>
        </p:nvCxnSpPr>
        <p:spPr bwMode="auto">
          <a:xfrm>
            <a:off x="4513774" y="4712090"/>
            <a:ext cx="4587" cy="86321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062" name="TextBox 76"/>
          <p:cNvSpPr txBox="1">
            <a:spLocks noChangeArrowheads="1"/>
          </p:cNvSpPr>
          <p:nvPr/>
        </p:nvSpPr>
        <p:spPr bwMode="auto">
          <a:xfrm>
            <a:off x="4594227" y="4619627"/>
            <a:ext cx="170497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1100"/>
              <a:t>Nucleus</a:t>
            </a:r>
          </a:p>
          <a:p>
            <a:pPr>
              <a:spcBef>
                <a:spcPct val="0"/>
              </a:spcBef>
              <a:buFontTx/>
              <a:buNone/>
            </a:pPr>
            <a:r>
              <a:rPr lang="en-US" altLang="en-US" sz="1100"/>
              <a:t>Organelles</a:t>
            </a:r>
          </a:p>
          <a:p>
            <a:pPr>
              <a:spcBef>
                <a:spcPct val="0"/>
              </a:spcBef>
              <a:buFontTx/>
              <a:buNone/>
            </a:pPr>
            <a:r>
              <a:rPr lang="en-US" altLang="en-US" sz="1100"/>
              <a:t>Larger</a:t>
            </a:r>
          </a:p>
          <a:p>
            <a:pPr>
              <a:spcBef>
                <a:spcPct val="0"/>
              </a:spcBef>
              <a:buFontTx/>
              <a:buNone/>
            </a:pPr>
            <a:r>
              <a:rPr lang="en-US" altLang="en-US" sz="1100"/>
              <a:t>Evolved Later</a:t>
            </a:r>
          </a:p>
          <a:p>
            <a:pPr>
              <a:spcBef>
                <a:spcPct val="0"/>
              </a:spcBef>
              <a:buFontTx/>
              <a:buNone/>
            </a:pPr>
            <a:r>
              <a:rPr lang="en-US" altLang="en-US" sz="1100"/>
              <a:t>Ex:  Plants, animals, fungi, protists</a:t>
            </a:r>
          </a:p>
        </p:txBody>
      </p:sp>
      <p:sp>
        <p:nvSpPr>
          <p:cNvPr id="2063" name="TextBox 77"/>
          <p:cNvSpPr txBox="1">
            <a:spLocks noChangeArrowheads="1"/>
          </p:cNvSpPr>
          <p:nvPr/>
        </p:nvSpPr>
        <p:spPr bwMode="auto">
          <a:xfrm>
            <a:off x="6691313" y="4692652"/>
            <a:ext cx="1706562"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1100"/>
              <a:t>Control Center</a:t>
            </a:r>
          </a:p>
          <a:p>
            <a:pPr>
              <a:spcBef>
                <a:spcPct val="0"/>
              </a:spcBef>
              <a:buFontTx/>
              <a:buNone/>
            </a:pPr>
            <a:r>
              <a:rPr lang="en-US" altLang="en-US" sz="1100"/>
              <a:t>Subunits of Cell</a:t>
            </a:r>
          </a:p>
          <a:p>
            <a:pPr>
              <a:spcBef>
                <a:spcPct val="0"/>
              </a:spcBef>
              <a:buFontTx/>
              <a:buNone/>
            </a:pPr>
            <a:r>
              <a:rPr lang="en-US" altLang="en-US" sz="1100"/>
              <a:t>Size</a:t>
            </a:r>
          </a:p>
          <a:p>
            <a:pPr>
              <a:spcBef>
                <a:spcPct val="0"/>
              </a:spcBef>
              <a:buFontTx/>
              <a:buNone/>
            </a:pPr>
            <a:r>
              <a:rPr lang="en-US" altLang="en-US" sz="1100"/>
              <a:t>Origin</a:t>
            </a:r>
          </a:p>
          <a:p>
            <a:pPr>
              <a:spcBef>
                <a:spcPct val="0"/>
              </a:spcBef>
              <a:buFontTx/>
              <a:buNone/>
            </a:pPr>
            <a:r>
              <a:rPr lang="en-US" altLang="en-US" sz="1100"/>
              <a:t>Examples of Organisms </a:t>
            </a:r>
          </a:p>
        </p:txBody>
      </p:sp>
      <p:sp>
        <p:nvSpPr>
          <p:cNvPr id="2064" name="TextBox 6"/>
          <p:cNvSpPr txBox="1">
            <a:spLocks noChangeArrowheads="1"/>
          </p:cNvSpPr>
          <p:nvPr/>
        </p:nvSpPr>
        <p:spPr bwMode="auto">
          <a:xfrm>
            <a:off x="381000" y="5891215"/>
            <a:ext cx="83756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1100"/>
              <a:t>Prokaryotic and eukaryotic are types of cells.  These types of cells are alike in terms of genetic material, the interior of the cell, protein synthesis, the cells exterior, and the number of cells in some organisms.  They are unalike in terms of the control center of the cell, subunits within the cell, size, origin, and examples of organisms.  </a:t>
            </a:r>
          </a:p>
        </p:txBody>
      </p:sp>
      <p:sp>
        <p:nvSpPr>
          <p:cNvPr id="2065" name="TextBox 7"/>
          <p:cNvSpPr txBox="1">
            <a:spLocks noChangeArrowheads="1"/>
          </p:cNvSpPr>
          <p:nvPr/>
        </p:nvSpPr>
        <p:spPr bwMode="auto">
          <a:xfrm>
            <a:off x="381000" y="3659188"/>
            <a:ext cx="1758950"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1100"/>
              <a:t>Research a specific example of an organisms that has prokaryotic cells and an organism that has eukaryotic cells.  Sketch both organisms and one cell that makes-up that organism. </a:t>
            </a:r>
          </a:p>
        </p:txBody>
      </p:sp>
    </p:spTree>
    <p:extLst>
      <p:ext uri="{BB962C8B-B14F-4D97-AF65-F5344CB8AC3E}">
        <p14:creationId xmlns:p14="http://schemas.microsoft.com/office/powerpoint/2010/main" val="40605783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380</Words>
  <Application>Microsoft Office PowerPoint</Application>
  <PresentationFormat>On-screen Show (4:3)</PresentationFormat>
  <Paragraphs>98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vt:lpstr>
      <vt:lpstr>Office Theme</vt:lpstr>
      <vt:lpstr>SC.912.L.14.3 </vt:lpstr>
      <vt:lpstr>PowerPoint Presentation</vt:lpstr>
      <vt:lpstr>PowerPoint Presentation</vt:lpstr>
    </vt:vector>
  </TitlesOfParts>
  <Company>PCSB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Schultz Fawnia</dc:creator>
  <cp:lastModifiedBy>Schultz Fawnia</cp:lastModifiedBy>
  <cp:revision>2</cp:revision>
  <dcterms:created xsi:type="dcterms:W3CDTF">2017-06-15T14:57:54Z</dcterms:created>
  <dcterms:modified xsi:type="dcterms:W3CDTF">2021-01-25T21:17:13Z</dcterms:modified>
</cp:coreProperties>
</file>