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62" r:id="rId3"/>
    <p:sldId id="260"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128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EBA3342-C8B4-4752-9D6D-F16EB2A48A55}"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B40098-08C7-409E-8023-B28D6DF2562C}" type="slidenum">
              <a:rPr lang="en-US" smtClean="0"/>
              <a:t>‹#›</a:t>
            </a:fld>
            <a:endParaRPr lang="en-US"/>
          </a:p>
        </p:txBody>
      </p:sp>
    </p:spTree>
    <p:extLst>
      <p:ext uri="{BB962C8B-B14F-4D97-AF65-F5344CB8AC3E}">
        <p14:creationId xmlns:p14="http://schemas.microsoft.com/office/powerpoint/2010/main" val="2997360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BA3342-C8B4-4752-9D6D-F16EB2A48A55}"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B40098-08C7-409E-8023-B28D6DF2562C}" type="slidenum">
              <a:rPr lang="en-US" smtClean="0"/>
              <a:t>‹#›</a:t>
            </a:fld>
            <a:endParaRPr lang="en-US"/>
          </a:p>
        </p:txBody>
      </p:sp>
    </p:spTree>
    <p:extLst>
      <p:ext uri="{BB962C8B-B14F-4D97-AF65-F5344CB8AC3E}">
        <p14:creationId xmlns:p14="http://schemas.microsoft.com/office/powerpoint/2010/main" val="1684317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BA3342-C8B4-4752-9D6D-F16EB2A48A55}"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B40098-08C7-409E-8023-B28D6DF2562C}" type="slidenum">
              <a:rPr lang="en-US" smtClean="0"/>
              <a:t>‹#›</a:t>
            </a:fld>
            <a:endParaRPr lang="en-US"/>
          </a:p>
        </p:txBody>
      </p:sp>
    </p:spTree>
    <p:extLst>
      <p:ext uri="{BB962C8B-B14F-4D97-AF65-F5344CB8AC3E}">
        <p14:creationId xmlns:p14="http://schemas.microsoft.com/office/powerpoint/2010/main" val="1302969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BA3342-C8B4-4752-9D6D-F16EB2A48A55}"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B40098-08C7-409E-8023-B28D6DF2562C}" type="slidenum">
              <a:rPr lang="en-US" smtClean="0"/>
              <a:t>‹#›</a:t>
            </a:fld>
            <a:endParaRPr lang="en-US"/>
          </a:p>
        </p:txBody>
      </p:sp>
    </p:spTree>
    <p:extLst>
      <p:ext uri="{BB962C8B-B14F-4D97-AF65-F5344CB8AC3E}">
        <p14:creationId xmlns:p14="http://schemas.microsoft.com/office/powerpoint/2010/main" val="1795512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BA3342-C8B4-4752-9D6D-F16EB2A48A55}"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B40098-08C7-409E-8023-B28D6DF2562C}" type="slidenum">
              <a:rPr lang="en-US" smtClean="0"/>
              <a:t>‹#›</a:t>
            </a:fld>
            <a:endParaRPr lang="en-US"/>
          </a:p>
        </p:txBody>
      </p:sp>
    </p:spTree>
    <p:extLst>
      <p:ext uri="{BB962C8B-B14F-4D97-AF65-F5344CB8AC3E}">
        <p14:creationId xmlns:p14="http://schemas.microsoft.com/office/powerpoint/2010/main" val="2629732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EBA3342-C8B4-4752-9D6D-F16EB2A48A55}"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B40098-08C7-409E-8023-B28D6DF2562C}" type="slidenum">
              <a:rPr lang="en-US" smtClean="0"/>
              <a:t>‹#›</a:t>
            </a:fld>
            <a:endParaRPr lang="en-US"/>
          </a:p>
        </p:txBody>
      </p:sp>
    </p:spTree>
    <p:extLst>
      <p:ext uri="{BB962C8B-B14F-4D97-AF65-F5344CB8AC3E}">
        <p14:creationId xmlns:p14="http://schemas.microsoft.com/office/powerpoint/2010/main" val="2787194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EBA3342-C8B4-4752-9D6D-F16EB2A48A55}"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B40098-08C7-409E-8023-B28D6DF2562C}" type="slidenum">
              <a:rPr lang="en-US" smtClean="0"/>
              <a:t>‹#›</a:t>
            </a:fld>
            <a:endParaRPr lang="en-US"/>
          </a:p>
        </p:txBody>
      </p:sp>
    </p:spTree>
    <p:extLst>
      <p:ext uri="{BB962C8B-B14F-4D97-AF65-F5344CB8AC3E}">
        <p14:creationId xmlns:p14="http://schemas.microsoft.com/office/powerpoint/2010/main" val="1715598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EBA3342-C8B4-4752-9D6D-F16EB2A48A55}"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B40098-08C7-409E-8023-B28D6DF2562C}" type="slidenum">
              <a:rPr lang="en-US" smtClean="0"/>
              <a:t>‹#›</a:t>
            </a:fld>
            <a:endParaRPr lang="en-US"/>
          </a:p>
        </p:txBody>
      </p:sp>
    </p:spTree>
    <p:extLst>
      <p:ext uri="{BB962C8B-B14F-4D97-AF65-F5344CB8AC3E}">
        <p14:creationId xmlns:p14="http://schemas.microsoft.com/office/powerpoint/2010/main" val="3021975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BA3342-C8B4-4752-9D6D-F16EB2A48A55}"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B40098-08C7-409E-8023-B28D6DF2562C}" type="slidenum">
              <a:rPr lang="en-US" smtClean="0"/>
              <a:t>‹#›</a:t>
            </a:fld>
            <a:endParaRPr lang="en-US"/>
          </a:p>
        </p:txBody>
      </p:sp>
    </p:spTree>
    <p:extLst>
      <p:ext uri="{BB962C8B-B14F-4D97-AF65-F5344CB8AC3E}">
        <p14:creationId xmlns:p14="http://schemas.microsoft.com/office/powerpoint/2010/main" val="4041624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EBA3342-C8B4-4752-9D6D-F16EB2A48A55}"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B40098-08C7-409E-8023-B28D6DF2562C}" type="slidenum">
              <a:rPr lang="en-US" smtClean="0"/>
              <a:t>‹#›</a:t>
            </a:fld>
            <a:endParaRPr lang="en-US"/>
          </a:p>
        </p:txBody>
      </p:sp>
    </p:spTree>
    <p:extLst>
      <p:ext uri="{BB962C8B-B14F-4D97-AF65-F5344CB8AC3E}">
        <p14:creationId xmlns:p14="http://schemas.microsoft.com/office/powerpoint/2010/main" val="683917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EBA3342-C8B4-4752-9D6D-F16EB2A48A55}"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B40098-08C7-409E-8023-B28D6DF2562C}" type="slidenum">
              <a:rPr lang="en-US" smtClean="0"/>
              <a:t>‹#›</a:t>
            </a:fld>
            <a:endParaRPr lang="en-US"/>
          </a:p>
        </p:txBody>
      </p:sp>
    </p:spTree>
    <p:extLst>
      <p:ext uri="{BB962C8B-B14F-4D97-AF65-F5344CB8AC3E}">
        <p14:creationId xmlns:p14="http://schemas.microsoft.com/office/powerpoint/2010/main" val="466796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BA3342-C8B4-4752-9D6D-F16EB2A48A55}" type="datetimeFigureOut">
              <a:rPr lang="en-US" smtClean="0"/>
              <a:t>1/25/2021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B40098-08C7-409E-8023-B28D6DF2562C}" type="slidenum">
              <a:rPr lang="en-US" smtClean="0"/>
              <a:t>‹#›</a:t>
            </a:fld>
            <a:endParaRPr lang="en-US"/>
          </a:p>
        </p:txBody>
      </p:sp>
    </p:spTree>
    <p:extLst>
      <p:ext uri="{BB962C8B-B14F-4D97-AF65-F5344CB8AC3E}">
        <p14:creationId xmlns:p14="http://schemas.microsoft.com/office/powerpoint/2010/main" val="4485727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F4DC0-39E1-4CB9-9CB8-E629B17F26F3}"/>
              </a:ext>
            </a:extLst>
          </p:cNvPr>
          <p:cNvSpPr>
            <a:spLocks noGrp="1"/>
          </p:cNvSpPr>
          <p:nvPr>
            <p:ph type="title"/>
          </p:nvPr>
        </p:nvSpPr>
        <p:spPr/>
        <p:txBody>
          <a:bodyPr/>
          <a:lstStyle/>
          <a:p>
            <a:r>
              <a:rPr lang="en-US" dirty="0"/>
              <a:t>SC.912.L.14.3</a:t>
            </a:r>
            <a:br>
              <a:rPr lang="en-US" dirty="0"/>
            </a:br>
            <a:endParaRPr lang="en-US" dirty="0"/>
          </a:p>
        </p:txBody>
      </p:sp>
      <p:sp>
        <p:nvSpPr>
          <p:cNvPr id="3" name="Content Placeholder 2">
            <a:extLst>
              <a:ext uri="{FF2B5EF4-FFF2-40B4-BE49-F238E27FC236}">
                <a16:creationId xmlns:a16="http://schemas.microsoft.com/office/drawing/2014/main" id="{D93412A4-A016-48AB-BEF2-8E098D870C89}"/>
              </a:ext>
            </a:extLst>
          </p:cNvPr>
          <p:cNvSpPr>
            <a:spLocks noGrp="1"/>
          </p:cNvSpPr>
          <p:nvPr>
            <p:ph idx="1"/>
          </p:nvPr>
        </p:nvSpPr>
        <p:spPr/>
        <p:txBody>
          <a:bodyPr>
            <a:normAutofit/>
          </a:bodyPr>
          <a:lstStyle/>
          <a:p>
            <a:pPr marL="0" indent="0">
              <a:buNone/>
            </a:pPr>
            <a:r>
              <a:rPr lang="en-US" dirty="0"/>
              <a:t>Compare and contrast the general structures of plant and animal cells.</a:t>
            </a:r>
          </a:p>
          <a:p>
            <a:pPr marL="0" indent="0">
              <a:buNone/>
            </a:pPr>
            <a:endParaRPr lang="en-US" dirty="0"/>
          </a:p>
        </p:txBody>
      </p:sp>
    </p:spTree>
    <p:extLst>
      <p:ext uri="{BB962C8B-B14F-4D97-AF65-F5344CB8AC3E}">
        <p14:creationId xmlns:p14="http://schemas.microsoft.com/office/powerpoint/2010/main" val="2234717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2">
            <a:extLst>
              <a:ext uri="{FF2B5EF4-FFF2-40B4-BE49-F238E27FC236}">
                <a16:creationId xmlns:a16="http://schemas.microsoft.com/office/drawing/2014/main" id="{77886A7C-1E6D-42A4-9BD9-01315914B782}"/>
              </a:ext>
            </a:extLst>
          </p:cNvPr>
          <p:cNvGrpSpPr>
            <a:grpSpLocks/>
          </p:cNvGrpSpPr>
          <p:nvPr/>
        </p:nvGrpSpPr>
        <p:grpSpPr bwMode="auto">
          <a:xfrm>
            <a:off x="228600" y="146050"/>
            <a:ext cx="8763000" cy="6483350"/>
            <a:chOff x="520" y="92"/>
            <a:chExt cx="4776" cy="3652"/>
          </a:xfrm>
        </p:grpSpPr>
        <p:sp>
          <p:nvSpPr>
            <p:cNvPr id="5123" name="Rectangle 3">
              <a:extLst>
                <a:ext uri="{FF2B5EF4-FFF2-40B4-BE49-F238E27FC236}">
                  <a16:creationId xmlns:a16="http://schemas.microsoft.com/office/drawing/2014/main" id="{F9321C53-8AED-4BBF-B5D9-65539964A79C}"/>
                </a:ext>
              </a:extLst>
            </p:cNvPr>
            <p:cNvSpPr>
              <a:spLocks noChangeArrowheads="1"/>
            </p:cNvSpPr>
            <p:nvPr/>
          </p:nvSpPr>
          <p:spPr bwMode="auto">
            <a:xfrm>
              <a:off x="1562" y="319"/>
              <a:ext cx="2668" cy="28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sp>
          <p:nvSpPr>
            <p:cNvPr id="5124" name="AutoShape 4">
              <a:extLst>
                <a:ext uri="{FF2B5EF4-FFF2-40B4-BE49-F238E27FC236}">
                  <a16:creationId xmlns:a16="http://schemas.microsoft.com/office/drawing/2014/main" id="{5A4716A5-95D1-454B-A11E-0D9AF92A21D2}"/>
                </a:ext>
              </a:extLst>
            </p:cNvPr>
            <p:cNvSpPr>
              <a:spLocks noChangeArrowheads="1"/>
            </p:cNvSpPr>
            <p:nvPr/>
          </p:nvSpPr>
          <p:spPr bwMode="auto">
            <a:xfrm>
              <a:off x="520" y="637"/>
              <a:ext cx="2296" cy="320"/>
            </a:xfrm>
            <a:prstGeom prst="roundRect">
              <a:avLst>
                <a:gd name="adj" fmla="val 50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sp>
          <p:nvSpPr>
            <p:cNvPr id="5125" name="Rectangle 5">
              <a:extLst>
                <a:ext uri="{FF2B5EF4-FFF2-40B4-BE49-F238E27FC236}">
                  <a16:creationId xmlns:a16="http://schemas.microsoft.com/office/drawing/2014/main" id="{FE546B6B-7114-45B4-8A19-F9954C66FDDB}"/>
                </a:ext>
              </a:extLst>
            </p:cNvPr>
            <p:cNvSpPr>
              <a:spLocks noChangeArrowheads="1"/>
            </p:cNvSpPr>
            <p:nvPr/>
          </p:nvSpPr>
          <p:spPr bwMode="auto">
            <a:xfrm>
              <a:off x="540" y="1011"/>
              <a:ext cx="4624" cy="74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sp>
          <p:nvSpPr>
            <p:cNvPr id="5126" name="Line 6">
              <a:extLst>
                <a:ext uri="{FF2B5EF4-FFF2-40B4-BE49-F238E27FC236}">
                  <a16:creationId xmlns:a16="http://schemas.microsoft.com/office/drawing/2014/main" id="{4FDE0125-71A7-423A-A64D-F1DF51A641F0}"/>
                </a:ext>
              </a:extLst>
            </p:cNvPr>
            <p:cNvSpPr>
              <a:spLocks noChangeShapeType="1"/>
            </p:cNvSpPr>
            <p:nvPr/>
          </p:nvSpPr>
          <p:spPr bwMode="auto">
            <a:xfrm>
              <a:off x="2836" y="1015"/>
              <a:ext cx="0" cy="73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27" name="Rectangle 7">
              <a:extLst>
                <a:ext uri="{FF2B5EF4-FFF2-40B4-BE49-F238E27FC236}">
                  <a16:creationId xmlns:a16="http://schemas.microsoft.com/office/drawing/2014/main" id="{8F13E8C7-10DA-4324-82A3-ED328B6CA2C0}"/>
                </a:ext>
              </a:extLst>
            </p:cNvPr>
            <p:cNvSpPr>
              <a:spLocks noChangeArrowheads="1"/>
            </p:cNvSpPr>
            <p:nvPr/>
          </p:nvSpPr>
          <p:spPr bwMode="auto">
            <a:xfrm>
              <a:off x="541" y="1830"/>
              <a:ext cx="1132" cy="1352"/>
            </a:xfrm>
            <a:prstGeom prst="rect">
              <a:avLst/>
            </a:prstGeom>
            <a:noFill/>
            <a:ln w="12700">
              <a:solidFill>
                <a:schemeClr val="tx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sp>
          <p:nvSpPr>
            <p:cNvPr id="5128" name="Rectangle 8">
              <a:extLst>
                <a:ext uri="{FF2B5EF4-FFF2-40B4-BE49-F238E27FC236}">
                  <a16:creationId xmlns:a16="http://schemas.microsoft.com/office/drawing/2014/main" id="{96CE707E-1309-4066-AE7F-F6FD15D41034}"/>
                </a:ext>
              </a:extLst>
            </p:cNvPr>
            <p:cNvSpPr>
              <a:spLocks noChangeArrowheads="1"/>
            </p:cNvSpPr>
            <p:nvPr/>
          </p:nvSpPr>
          <p:spPr bwMode="auto">
            <a:xfrm>
              <a:off x="1785" y="1838"/>
              <a:ext cx="2148" cy="65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sp>
          <p:nvSpPr>
            <p:cNvPr id="5129" name="AutoShape 9">
              <a:extLst>
                <a:ext uri="{FF2B5EF4-FFF2-40B4-BE49-F238E27FC236}">
                  <a16:creationId xmlns:a16="http://schemas.microsoft.com/office/drawing/2014/main" id="{5AF8A9D8-6004-4029-821E-659C2057BD6F}"/>
                </a:ext>
              </a:extLst>
            </p:cNvPr>
            <p:cNvSpPr>
              <a:spLocks noChangeArrowheads="1"/>
            </p:cNvSpPr>
            <p:nvPr/>
          </p:nvSpPr>
          <p:spPr bwMode="auto">
            <a:xfrm flipH="1" flipV="1">
              <a:off x="2774" y="1751"/>
              <a:ext cx="116" cy="100"/>
            </a:xfrm>
            <a:prstGeom prst="triangle">
              <a:avLst>
                <a:gd name="adj" fmla="val 50000"/>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sp>
          <p:nvSpPr>
            <p:cNvPr id="5130" name="Rectangle 10">
              <a:extLst>
                <a:ext uri="{FF2B5EF4-FFF2-40B4-BE49-F238E27FC236}">
                  <a16:creationId xmlns:a16="http://schemas.microsoft.com/office/drawing/2014/main" id="{3A831DEB-E13E-4A27-9CF4-5EC4CFA2552E}"/>
                </a:ext>
              </a:extLst>
            </p:cNvPr>
            <p:cNvSpPr>
              <a:spLocks noChangeArrowheads="1"/>
            </p:cNvSpPr>
            <p:nvPr/>
          </p:nvSpPr>
          <p:spPr bwMode="auto">
            <a:xfrm>
              <a:off x="4024" y="1848"/>
              <a:ext cx="1138" cy="631"/>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sp>
          <p:nvSpPr>
            <p:cNvPr id="5131" name="Rectangle 11">
              <a:extLst>
                <a:ext uri="{FF2B5EF4-FFF2-40B4-BE49-F238E27FC236}">
                  <a16:creationId xmlns:a16="http://schemas.microsoft.com/office/drawing/2014/main" id="{4CAD8A32-7F02-48D4-99AA-FDB26D359485}"/>
                </a:ext>
              </a:extLst>
            </p:cNvPr>
            <p:cNvSpPr>
              <a:spLocks noChangeArrowheads="1"/>
            </p:cNvSpPr>
            <p:nvPr/>
          </p:nvSpPr>
          <p:spPr bwMode="auto">
            <a:xfrm>
              <a:off x="4028" y="2548"/>
              <a:ext cx="1131" cy="623"/>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sp>
          <p:nvSpPr>
            <p:cNvPr id="5132" name="Rectangle 12">
              <a:extLst>
                <a:ext uri="{FF2B5EF4-FFF2-40B4-BE49-F238E27FC236}">
                  <a16:creationId xmlns:a16="http://schemas.microsoft.com/office/drawing/2014/main" id="{9DC5AEB7-0912-46AD-931C-0BFFBA23026C}"/>
                </a:ext>
              </a:extLst>
            </p:cNvPr>
            <p:cNvSpPr>
              <a:spLocks noChangeArrowheads="1"/>
            </p:cNvSpPr>
            <p:nvPr/>
          </p:nvSpPr>
          <p:spPr bwMode="auto">
            <a:xfrm>
              <a:off x="1785" y="2549"/>
              <a:ext cx="2145" cy="62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sp>
          <p:nvSpPr>
            <p:cNvPr id="5133" name="Rectangle 13">
              <a:extLst>
                <a:ext uri="{FF2B5EF4-FFF2-40B4-BE49-F238E27FC236}">
                  <a16:creationId xmlns:a16="http://schemas.microsoft.com/office/drawing/2014/main" id="{E40E080D-23BE-4A8F-84B3-F4C71C4F99EB}"/>
                </a:ext>
              </a:extLst>
            </p:cNvPr>
            <p:cNvSpPr>
              <a:spLocks noChangeArrowheads="1"/>
            </p:cNvSpPr>
            <p:nvPr/>
          </p:nvSpPr>
          <p:spPr bwMode="auto">
            <a:xfrm>
              <a:off x="534" y="3239"/>
              <a:ext cx="4688" cy="50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sp>
          <p:nvSpPr>
            <p:cNvPr id="5134" name="Text Box 14">
              <a:extLst>
                <a:ext uri="{FF2B5EF4-FFF2-40B4-BE49-F238E27FC236}">
                  <a16:creationId xmlns:a16="http://schemas.microsoft.com/office/drawing/2014/main" id="{3C483543-1061-48A7-AE2B-8BFE1D1BA610}"/>
                </a:ext>
              </a:extLst>
            </p:cNvPr>
            <p:cNvSpPr txBox="1">
              <a:spLocks noChangeArrowheads="1"/>
            </p:cNvSpPr>
            <p:nvPr/>
          </p:nvSpPr>
          <p:spPr bwMode="auto">
            <a:xfrm>
              <a:off x="2153" y="92"/>
              <a:ext cx="151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r>
                <a:rPr lang="en-US" altLang="en-US" sz="2000" b="1">
                  <a:latin typeface="Arial" panose="020B0604020202020204" pitchFamily="34" charset="0"/>
                </a:rPr>
                <a:t>Comparison Table</a:t>
              </a:r>
            </a:p>
          </p:txBody>
        </p:sp>
        <p:sp>
          <p:nvSpPr>
            <p:cNvPr id="5135" name="Text Box 15">
              <a:extLst>
                <a:ext uri="{FF2B5EF4-FFF2-40B4-BE49-F238E27FC236}">
                  <a16:creationId xmlns:a16="http://schemas.microsoft.com/office/drawing/2014/main" id="{43F392A5-D2CD-4D17-97E9-F64CD03F9116}"/>
                </a:ext>
              </a:extLst>
            </p:cNvPr>
            <p:cNvSpPr txBox="1">
              <a:spLocks noChangeArrowheads="1"/>
            </p:cNvSpPr>
            <p:nvPr/>
          </p:nvSpPr>
          <p:spPr bwMode="auto">
            <a:xfrm>
              <a:off x="1746" y="702"/>
              <a:ext cx="116"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800"/>
            </a:p>
          </p:txBody>
        </p:sp>
        <p:grpSp>
          <p:nvGrpSpPr>
            <p:cNvPr id="5136" name="Group 16">
              <a:extLst>
                <a:ext uri="{FF2B5EF4-FFF2-40B4-BE49-F238E27FC236}">
                  <a16:creationId xmlns:a16="http://schemas.microsoft.com/office/drawing/2014/main" id="{F3258B57-A763-40D0-B6D8-993262146D55}"/>
                </a:ext>
              </a:extLst>
            </p:cNvPr>
            <p:cNvGrpSpPr>
              <a:grpSpLocks/>
            </p:cNvGrpSpPr>
            <p:nvPr/>
          </p:nvGrpSpPr>
          <p:grpSpPr bwMode="auto">
            <a:xfrm>
              <a:off x="2628" y="349"/>
              <a:ext cx="55" cy="58"/>
              <a:chOff x="2616" y="421"/>
              <a:chExt cx="55" cy="58"/>
            </a:xfrm>
          </p:grpSpPr>
          <p:sp>
            <p:nvSpPr>
              <p:cNvPr id="5183" name="Rectangle 17">
                <a:extLst>
                  <a:ext uri="{FF2B5EF4-FFF2-40B4-BE49-F238E27FC236}">
                    <a16:creationId xmlns:a16="http://schemas.microsoft.com/office/drawing/2014/main" id="{0D9BC916-4703-45BD-A1C5-9CFC50A00193}"/>
                  </a:ext>
                </a:extLst>
              </p:cNvPr>
              <p:cNvSpPr>
                <a:spLocks noChangeArrowheads="1"/>
              </p:cNvSpPr>
              <p:nvPr/>
            </p:nvSpPr>
            <p:spPr bwMode="auto">
              <a:xfrm>
                <a:off x="2631" y="421"/>
                <a:ext cx="24"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lgn="ctr">
                  <a:spcBef>
                    <a:spcPct val="0"/>
                  </a:spcBef>
                  <a:buFontTx/>
                  <a:buNone/>
                </a:pPr>
                <a:r>
                  <a:rPr lang="en-US" altLang="en-US" sz="600">
                    <a:solidFill>
                      <a:srgbClr val="000000"/>
                    </a:solidFill>
                  </a:rPr>
                  <a:t>2</a:t>
                </a:r>
                <a:endParaRPr lang="en-US" altLang="en-US" sz="600"/>
              </a:p>
            </p:txBody>
          </p:sp>
          <p:sp>
            <p:nvSpPr>
              <p:cNvPr id="5184" name="Oval 18">
                <a:extLst>
                  <a:ext uri="{FF2B5EF4-FFF2-40B4-BE49-F238E27FC236}">
                    <a16:creationId xmlns:a16="http://schemas.microsoft.com/office/drawing/2014/main" id="{1856741E-3E78-44E5-8CD4-762E2041829B}"/>
                  </a:ext>
                </a:extLst>
              </p:cNvPr>
              <p:cNvSpPr>
                <a:spLocks noChangeAspect="1" noChangeArrowheads="1"/>
              </p:cNvSpPr>
              <p:nvPr/>
            </p:nvSpPr>
            <p:spPr bwMode="auto">
              <a:xfrm>
                <a:off x="2616" y="422"/>
                <a:ext cx="55" cy="5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grpSp>
        <p:sp>
          <p:nvSpPr>
            <p:cNvPr id="5137" name="Text Box 19">
              <a:extLst>
                <a:ext uri="{FF2B5EF4-FFF2-40B4-BE49-F238E27FC236}">
                  <a16:creationId xmlns:a16="http://schemas.microsoft.com/office/drawing/2014/main" id="{4315CB43-84B3-4289-B785-88DF2DA5D723}"/>
                </a:ext>
              </a:extLst>
            </p:cNvPr>
            <p:cNvSpPr txBox="1">
              <a:spLocks noChangeArrowheads="1"/>
            </p:cNvSpPr>
            <p:nvPr/>
          </p:nvSpPr>
          <p:spPr bwMode="auto">
            <a:xfrm>
              <a:off x="2649" y="314"/>
              <a:ext cx="565"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r>
                <a:rPr lang="en-US" altLang="en-US" sz="800" b="1"/>
                <a:t>Overall Concept</a:t>
              </a:r>
            </a:p>
          </p:txBody>
        </p:sp>
        <p:grpSp>
          <p:nvGrpSpPr>
            <p:cNvPr id="5138" name="Group 20">
              <a:extLst>
                <a:ext uri="{FF2B5EF4-FFF2-40B4-BE49-F238E27FC236}">
                  <a16:creationId xmlns:a16="http://schemas.microsoft.com/office/drawing/2014/main" id="{6D4621DB-9996-40CA-826C-7D5A4D044310}"/>
                </a:ext>
              </a:extLst>
            </p:cNvPr>
            <p:cNvGrpSpPr>
              <a:grpSpLocks/>
            </p:cNvGrpSpPr>
            <p:nvPr/>
          </p:nvGrpSpPr>
          <p:grpSpPr bwMode="auto">
            <a:xfrm>
              <a:off x="1480" y="677"/>
              <a:ext cx="55" cy="58"/>
              <a:chOff x="2616" y="421"/>
              <a:chExt cx="55" cy="58"/>
            </a:xfrm>
          </p:grpSpPr>
          <p:sp>
            <p:nvSpPr>
              <p:cNvPr id="5181" name="Rectangle 21">
                <a:extLst>
                  <a:ext uri="{FF2B5EF4-FFF2-40B4-BE49-F238E27FC236}">
                    <a16:creationId xmlns:a16="http://schemas.microsoft.com/office/drawing/2014/main" id="{9A8CB13C-BF1E-4C6F-A53F-D2107104B388}"/>
                  </a:ext>
                </a:extLst>
              </p:cNvPr>
              <p:cNvSpPr>
                <a:spLocks noChangeArrowheads="1"/>
              </p:cNvSpPr>
              <p:nvPr/>
            </p:nvSpPr>
            <p:spPr bwMode="auto">
              <a:xfrm>
                <a:off x="2631" y="421"/>
                <a:ext cx="24"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lgn="ctr">
                  <a:spcBef>
                    <a:spcPct val="0"/>
                  </a:spcBef>
                  <a:buFontTx/>
                  <a:buNone/>
                </a:pPr>
                <a:r>
                  <a:rPr lang="en-US" altLang="en-US" sz="600">
                    <a:solidFill>
                      <a:srgbClr val="000000"/>
                    </a:solidFill>
                  </a:rPr>
                  <a:t>2</a:t>
                </a:r>
                <a:endParaRPr lang="en-US" altLang="en-US" sz="600"/>
              </a:p>
            </p:txBody>
          </p:sp>
          <p:sp>
            <p:nvSpPr>
              <p:cNvPr id="5182" name="Oval 22">
                <a:extLst>
                  <a:ext uri="{FF2B5EF4-FFF2-40B4-BE49-F238E27FC236}">
                    <a16:creationId xmlns:a16="http://schemas.microsoft.com/office/drawing/2014/main" id="{435F6973-4474-46AF-A348-8EA30146D170}"/>
                  </a:ext>
                </a:extLst>
              </p:cNvPr>
              <p:cNvSpPr>
                <a:spLocks noChangeAspect="1" noChangeArrowheads="1"/>
              </p:cNvSpPr>
              <p:nvPr/>
            </p:nvSpPr>
            <p:spPr bwMode="auto">
              <a:xfrm>
                <a:off x="2616" y="422"/>
                <a:ext cx="55" cy="5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grpSp>
        <p:sp>
          <p:nvSpPr>
            <p:cNvPr id="5139" name="Text Box 23">
              <a:extLst>
                <a:ext uri="{FF2B5EF4-FFF2-40B4-BE49-F238E27FC236}">
                  <a16:creationId xmlns:a16="http://schemas.microsoft.com/office/drawing/2014/main" id="{B13C71E3-16E8-4F06-A337-8CD9DEE8C6E1}"/>
                </a:ext>
              </a:extLst>
            </p:cNvPr>
            <p:cNvSpPr txBox="1">
              <a:spLocks noChangeArrowheads="1"/>
            </p:cNvSpPr>
            <p:nvPr/>
          </p:nvSpPr>
          <p:spPr bwMode="auto">
            <a:xfrm>
              <a:off x="1501" y="642"/>
              <a:ext cx="343"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r>
                <a:rPr lang="en-US" altLang="en-US" sz="800" b="1"/>
                <a:t>Concept</a:t>
              </a:r>
            </a:p>
          </p:txBody>
        </p:sp>
        <p:grpSp>
          <p:nvGrpSpPr>
            <p:cNvPr id="5140" name="Group 24">
              <a:extLst>
                <a:ext uri="{FF2B5EF4-FFF2-40B4-BE49-F238E27FC236}">
                  <a16:creationId xmlns:a16="http://schemas.microsoft.com/office/drawing/2014/main" id="{B1F8191F-6AA3-4CAB-8A93-693C78587410}"/>
                </a:ext>
              </a:extLst>
            </p:cNvPr>
            <p:cNvGrpSpPr>
              <a:grpSpLocks/>
            </p:cNvGrpSpPr>
            <p:nvPr/>
          </p:nvGrpSpPr>
          <p:grpSpPr bwMode="auto">
            <a:xfrm>
              <a:off x="3816" y="1025"/>
              <a:ext cx="55" cy="58"/>
              <a:chOff x="2616" y="421"/>
              <a:chExt cx="55" cy="58"/>
            </a:xfrm>
          </p:grpSpPr>
          <p:sp>
            <p:nvSpPr>
              <p:cNvPr id="5179" name="Rectangle 25">
                <a:extLst>
                  <a:ext uri="{FF2B5EF4-FFF2-40B4-BE49-F238E27FC236}">
                    <a16:creationId xmlns:a16="http://schemas.microsoft.com/office/drawing/2014/main" id="{6C177246-0A69-426D-86B5-B90454C9D8AE}"/>
                  </a:ext>
                </a:extLst>
              </p:cNvPr>
              <p:cNvSpPr>
                <a:spLocks noChangeArrowheads="1"/>
              </p:cNvSpPr>
              <p:nvPr/>
            </p:nvSpPr>
            <p:spPr bwMode="auto">
              <a:xfrm>
                <a:off x="2631" y="421"/>
                <a:ext cx="24"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lgn="ctr">
                  <a:spcBef>
                    <a:spcPct val="0"/>
                  </a:spcBef>
                  <a:buFontTx/>
                  <a:buNone/>
                </a:pPr>
                <a:r>
                  <a:rPr lang="en-US" altLang="en-US" sz="600">
                    <a:solidFill>
                      <a:srgbClr val="000000"/>
                    </a:solidFill>
                  </a:rPr>
                  <a:t>3</a:t>
                </a:r>
                <a:endParaRPr lang="en-US" altLang="en-US" sz="600"/>
              </a:p>
            </p:txBody>
          </p:sp>
          <p:sp>
            <p:nvSpPr>
              <p:cNvPr id="5180" name="Oval 26">
                <a:extLst>
                  <a:ext uri="{FF2B5EF4-FFF2-40B4-BE49-F238E27FC236}">
                    <a16:creationId xmlns:a16="http://schemas.microsoft.com/office/drawing/2014/main" id="{8C11A1CC-C3AE-4C44-9B0B-463219019495}"/>
                  </a:ext>
                </a:extLst>
              </p:cNvPr>
              <p:cNvSpPr>
                <a:spLocks noChangeAspect="1" noChangeArrowheads="1"/>
              </p:cNvSpPr>
              <p:nvPr/>
            </p:nvSpPr>
            <p:spPr bwMode="auto">
              <a:xfrm>
                <a:off x="2616" y="422"/>
                <a:ext cx="55" cy="5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grpSp>
        <p:sp>
          <p:nvSpPr>
            <p:cNvPr id="5141" name="Text Box 27">
              <a:extLst>
                <a:ext uri="{FF2B5EF4-FFF2-40B4-BE49-F238E27FC236}">
                  <a16:creationId xmlns:a16="http://schemas.microsoft.com/office/drawing/2014/main" id="{91DFA329-1B10-4F82-ABD5-B0C36154434C}"/>
                </a:ext>
              </a:extLst>
            </p:cNvPr>
            <p:cNvSpPr txBox="1">
              <a:spLocks noChangeArrowheads="1"/>
            </p:cNvSpPr>
            <p:nvPr/>
          </p:nvSpPr>
          <p:spPr bwMode="auto">
            <a:xfrm>
              <a:off x="3837" y="990"/>
              <a:ext cx="530"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r>
                <a:rPr lang="en-US" altLang="en-US" sz="800" b="1"/>
                <a:t>Characteristics</a:t>
              </a:r>
            </a:p>
          </p:txBody>
        </p:sp>
        <p:grpSp>
          <p:nvGrpSpPr>
            <p:cNvPr id="5142" name="Group 28">
              <a:extLst>
                <a:ext uri="{FF2B5EF4-FFF2-40B4-BE49-F238E27FC236}">
                  <a16:creationId xmlns:a16="http://schemas.microsoft.com/office/drawing/2014/main" id="{B793D0F2-9EA0-4597-BFB9-68DF87FFED4D}"/>
                </a:ext>
              </a:extLst>
            </p:cNvPr>
            <p:cNvGrpSpPr>
              <a:grpSpLocks/>
            </p:cNvGrpSpPr>
            <p:nvPr/>
          </p:nvGrpSpPr>
          <p:grpSpPr bwMode="auto">
            <a:xfrm>
              <a:off x="1432" y="1025"/>
              <a:ext cx="55" cy="58"/>
              <a:chOff x="2616" y="421"/>
              <a:chExt cx="55" cy="58"/>
            </a:xfrm>
          </p:grpSpPr>
          <p:sp>
            <p:nvSpPr>
              <p:cNvPr id="5177" name="Rectangle 29">
                <a:extLst>
                  <a:ext uri="{FF2B5EF4-FFF2-40B4-BE49-F238E27FC236}">
                    <a16:creationId xmlns:a16="http://schemas.microsoft.com/office/drawing/2014/main" id="{816A5125-4468-4EC9-A225-787002A2D06F}"/>
                  </a:ext>
                </a:extLst>
              </p:cNvPr>
              <p:cNvSpPr>
                <a:spLocks noChangeArrowheads="1"/>
              </p:cNvSpPr>
              <p:nvPr/>
            </p:nvSpPr>
            <p:spPr bwMode="auto">
              <a:xfrm>
                <a:off x="2631" y="421"/>
                <a:ext cx="24"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lgn="ctr">
                  <a:spcBef>
                    <a:spcPct val="0"/>
                  </a:spcBef>
                  <a:buFontTx/>
                  <a:buNone/>
                </a:pPr>
                <a:r>
                  <a:rPr lang="en-US" altLang="en-US" sz="600">
                    <a:solidFill>
                      <a:srgbClr val="000000"/>
                    </a:solidFill>
                  </a:rPr>
                  <a:t>3</a:t>
                </a:r>
                <a:endParaRPr lang="en-US" altLang="en-US" sz="600"/>
              </a:p>
            </p:txBody>
          </p:sp>
          <p:sp>
            <p:nvSpPr>
              <p:cNvPr id="5178" name="Oval 30">
                <a:extLst>
                  <a:ext uri="{FF2B5EF4-FFF2-40B4-BE49-F238E27FC236}">
                    <a16:creationId xmlns:a16="http://schemas.microsoft.com/office/drawing/2014/main" id="{0CA14050-ACBC-4A73-BE60-0FD276E4EC13}"/>
                  </a:ext>
                </a:extLst>
              </p:cNvPr>
              <p:cNvSpPr>
                <a:spLocks noChangeAspect="1" noChangeArrowheads="1"/>
              </p:cNvSpPr>
              <p:nvPr/>
            </p:nvSpPr>
            <p:spPr bwMode="auto">
              <a:xfrm>
                <a:off x="2616" y="422"/>
                <a:ext cx="55" cy="5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grpSp>
        <p:sp>
          <p:nvSpPr>
            <p:cNvPr id="5143" name="Text Box 31">
              <a:extLst>
                <a:ext uri="{FF2B5EF4-FFF2-40B4-BE49-F238E27FC236}">
                  <a16:creationId xmlns:a16="http://schemas.microsoft.com/office/drawing/2014/main" id="{33A95D04-38D0-4299-AABB-EB629CA2CF95}"/>
                </a:ext>
              </a:extLst>
            </p:cNvPr>
            <p:cNvSpPr txBox="1">
              <a:spLocks noChangeArrowheads="1"/>
            </p:cNvSpPr>
            <p:nvPr/>
          </p:nvSpPr>
          <p:spPr bwMode="auto">
            <a:xfrm>
              <a:off x="1453" y="990"/>
              <a:ext cx="530"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r>
                <a:rPr lang="en-US" altLang="en-US" sz="800" b="1"/>
                <a:t>Characteristics</a:t>
              </a:r>
            </a:p>
          </p:txBody>
        </p:sp>
        <p:grpSp>
          <p:nvGrpSpPr>
            <p:cNvPr id="5144" name="Group 32">
              <a:extLst>
                <a:ext uri="{FF2B5EF4-FFF2-40B4-BE49-F238E27FC236}">
                  <a16:creationId xmlns:a16="http://schemas.microsoft.com/office/drawing/2014/main" id="{AFEFD746-2231-43A9-9D51-691B63BCCD70}"/>
                </a:ext>
              </a:extLst>
            </p:cNvPr>
            <p:cNvGrpSpPr>
              <a:grpSpLocks/>
            </p:cNvGrpSpPr>
            <p:nvPr/>
          </p:nvGrpSpPr>
          <p:grpSpPr bwMode="auto">
            <a:xfrm>
              <a:off x="896" y="1857"/>
              <a:ext cx="55" cy="58"/>
              <a:chOff x="2616" y="421"/>
              <a:chExt cx="55" cy="58"/>
            </a:xfrm>
          </p:grpSpPr>
          <p:sp>
            <p:nvSpPr>
              <p:cNvPr id="5175" name="Rectangle 33">
                <a:extLst>
                  <a:ext uri="{FF2B5EF4-FFF2-40B4-BE49-F238E27FC236}">
                    <a16:creationId xmlns:a16="http://schemas.microsoft.com/office/drawing/2014/main" id="{C9A2C36B-8D08-4392-BF51-BE1350AFA3BF}"/>
                  </a:ext>
                </a:extLst>
              </p:cNvPr>
              <p:cNvSpPr>
                <a:spLocks noChangeArrowheads="1"/>
              </p:cNvSpPr>
              <p:nvPr/>
            </p:nvSpPr>
            <p:spPr bwMode="auto">
              <a:xfrm>
                <a:off x="2631" y="421"/>
                <a:ext cx="24"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lgn="ctr">
                  <a:spcBef>
                    <a:spcPct val="0"/>
                  </a:spcBef>
                  <a:buFontTx/>
                  <a:buNone/>
                </a:pPr>
                <a:r>
                  <a:rPr lang="en-US" altLang="en-US" sz="600">
                    <a:solidFill>
                      <a:srgbClr val="000000"/>
                    </a:solidFill>
                  </a:rPr>
                  <a:t>8</a:t>
                </a:r>
                <a:endParaRPr lang="en-US" altLang="en-US" sz="600"/>
              </a:p>
            </p:txBody>
          </p:sp>
          <p:sp>
            <p:nvSpPr>
              <p:cNvPr id="5176" name="Oval 34">
                <a:extLst>
                  <a:ext uri="{FF2B5EF4-FFF2-40B4-BE49-F238E27FC236}">
                    <a16:creationId xmlns:a16="http://schemas.microsoft.com/office/drawing/2014/main" id="{CF41CCFB-7C56-48A8-B3F4-C2524203142C}"/>
                  </a:ext>
                </a:extLst>
              </p:cNvPr>
              <p:cNvSpPr>
                <a:spLocks noChangeAspect="1" noChangeArrowheads="1"/>
              </p:cNvSpPr>
              <p:nvPr/>
            </p:nvSpPr>
            <p:spPr bwMode="auto">
              <a:xfrm>
                <a:off x="2616" y="422"/>
                <a:ext cx="55" cy="5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grpSp>
        <p:sp>
          <p:nvSpPr>
            <p:cNvPr id="5145" name="Text Box 35">
              <a:extLst>
                <a:ext uri="{FF2B5EF4-FFF2-40B4-BE49-F238E27FC236}">
                  <a16:creationId xmlns:a16="http://schemas.microsoft.com/office/drawing/2014/main" id="{E4DB148F-0D50-4118-AF8A-4CF8B604BD4D}"/>
                </a:ext>
              </a:extLst>
            </p:cNvPr>
            <p:cNvSpPr txBox="1">
              <a:spLocks noChangeArrowheads="1"/>
            </p:cNvSpPr>
            <p:nvPr/>
          </p:nvSpPr>
          <p:spPr bwMode="auto">
            <a:xfrm>
              <a:off x="917" y="1822"/>
              <a:ext cx="412"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r>
                <a:rPr lang="en-US" altLang="en-US" sz="800" b="1"/>
                <a:t>Extensions</a:t>
              </a:r>
            </a:p>
          </p:txBody>
        </p:sp>
        <p:grpSp>
          <p:nvGrpSpPr>
            <p:cNvPr id="5146" name="Group 36">
              <a:extLst>
                <a:ext uri="{FF2B5EF4-FFF2-40B4-BE49-F238E27FC236}">
                  <a16:creationId xmlns:a16="http://schemas.microsoft.com/office/drawing/2014/main" id="{5AAD2647-022C-4349-BD0D-9314E580CE47}"/>
                </a:ext>
              </a:extLst>
            </p:cNvPr>
            <p:cNvGrpSpPr>
              <a:grpSpLocks/>
            </p:cNvGrpSpPr>
            <p:nvPr/>
          </p:nvGrpSpPr>
          <p:grpSpPr bwMode="auto">
            <a:xfrm>
              <a:off x="2560" y="1861"/>
              <a:ext cx="55" cy="58"/>
              <a:chOff x="2616" y="421"/>
              <a:chExt cx="55" cy="58"/>
            </a:xfrm>
          </p:grpSpPr>
          <p:sp>
            <p:nvSpPr>
              <p:cNvPr id="5173" name="Rectangle 37">
                <a:extLst>
                  <a:ext uri="{FF2B5EF4-FFF2-40B4-BE49-F238E27FC236}">
                    <a16:creationId xmlns:a16="http://schemas.microsoft.com/office/drawing/2014/main" id="{12B12E19-4088-43B1-8EB4-E02A15C0D115}"/>
                  </a:ext>
                </a:extLst>
              </p:cNvPr>
              <p:cNvSpPr>
                <a:spLocks noChangeArrowheads="1"/>
              </p:cNvSpPr>
              <p:nvPr/>
            </p:nvSpPr>
            <p:spPr bwMode="auto">
              <a:xfrm>
                <a:off x="2631" y="421"/>
                <a:ext cx="24"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lgn="ctr">
                  <a:spcBef>
                    <a:spcPct val="0"/>
                  </a:spcBef>
                  <a:buFontTx/>
                  <a:buNone/>
                </a:pPr>
                <a:r>
                  <a:rPr lang="en-US" altLang="en-US" sz="600">
                    <a:solidFill>
                      <a:srgbClr val="000000"/>
                    </a:solidFill>
                  </a:rPr>
                  <a:t>4</a:t>
                </a:r>
                <a:endParaRPr lang="en-US" altLang="en-US" sz="600"/>
              </a:p>
            </p:txBody>
          </p:sp>
          <p:sp>
            <p:nvSpPr>
              <p:cNvPr id="5174" name="Oval 38">
                <a:extLst>
                  <a:ext uri="{FF2B5EF4-FFF2-40B4-BE49-F238E27FC236}">
                    <a16:creationId xmlns:a16="http://schemas.microsoft.com/office/drawing/2014/main" id="{DAE747A8-F8CB-47ED-AFF8-2A8F1B001103}"/>
                  </a:ext>
                </a:extLst>
              </p:cNvPr>
              <p:cNvSpPr>
                <a:spLocks noChangeAspect="1" noChangeArrowheads="1"/>
              </p:cNvSpPr>
              <p:nvPr/>
            </p:nvSpPr>
            <p:spPr bwMode="auto">
              <a:xfrm>
                <a:off x="2616" y="422"/>
                <a:ext cx="55" cy="5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grpSp>
        <p:sp>
          <p:nvSpPr>
            <p:cNvPr id="5147" name="Text Box 39">
              <a:extLst>
                <a:ext uri="{FF2B5EF4-FFF2-40B4-BE49-F238E27FC236}">
                  <a16:creationId xmlns:a16="http://schemas.microsoft.com/office/drawing/2014/main" id="{28DC7514-3D64-4D34-8F69-A73BA94D651C}"/>
                </a:ext>
              </a:extLst>
            </p:cNvPr>
            <p:cNvSpPr txBox="1">
              <a:spLocks noChangeArrowheads="1"/>
            </p:cNvSpPr>
            <p:nvPr/>
          </p:nvSpPr>
          <p:spPr bwMode="auto">
            <a:xfrm>
              <a:off x="2581" y="1826"/>
              <a:ext cx="671"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r>
                <a:rPr lang="en-US" altLang="en-US" sz="800" b="1"/>
                <a:t>Like Characteristics</a:t>
              </a:r>
            </a:p>
          </p:txBody>
        </p:sp>
        <p:grpSp>
          <p:nvGrpSpPr>
            <p:cNvPr id="5148" name="Group 40">
              <a:extLst>
                <a:ext uri="{FF2B5EF4-FFF2-40B4-BE49-F238E27FC236}">
                  <a16:creationId xmlns:a16="http://schemas.microsoft.com/office/drawing/2014/main" id="{0BF5867E-0872-47E6-8C7C-644130EBAB2D}"/>
                </a:ext>
              </a:extLst>
            </p:cNvPr>
            <p:cNvGrpSpPr>
              <a:grpSpLocks/>
            </p:cNvGrpSpPr>
            <p:nvPr/>
          </p:nvGrpSpPr>
          <p:grpSpPr bwMode="auto">
            <a:xfrm>
              <a:off x="2517" y="2578"/>
              <a:ext cx="55" cy="58"/>
              <a:chOff x="2616" y="421"/>
              <a:chExt cx="55" cy="58"/>
            </a:xfrm>
          </p:grpSpPr>
          <p:sp>
            <p:nvSpPr>
              <p:cNvPr id="5171" name="Rectangle 41">
                <a:extLst>
                  <a:ext uri="{FF2B5EF4-FFF2-40B4-BE49-F238E27FC236}">
                    <a16:creationId xmlns:a16="http://schemas.microsoft.com/office/drawing/2014/main" id="{252A04B4-6157-4491-8918-75E8741ACFC5}"/>
                  </a:ext>
                </a:extLst>
              </p:cNvPr>
              <p:cNvSpPr>
                <a:spLocks noChangeArrowheads="1"/>
              </p:cNvSpPr>
              <p:nvPr/>
            </p:nvSpPr>
            <p:spPr bwMode="auto">
              <a:xfrm>
                <a:off x="2631" y="421"/>
                <a:ext cx="24"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lgn="ctr">
                  <a:spcBef>
                    <a:spcPct val="0"/>
                  </a:spcBef>
                  <a:buFontTx/>
                  <a:buNone/>
                </a:pPr>
                <a:r>
                  <a:rPr lang="en-US" altLang="en-US" sz="600">
                    <a:solidFill>
                      <a:srgbClr val="000000"/>
                    </a:solidFill>
                  </a:rPr>
                  <a:t>6</a:t>
                </a:r>
                <a:endParaRPr lang="en-US" altLang="en-US" sz="600"/>
              </a:p>
            </p:txBody>
          </p:sp>
          <p:sp>
            <p:nvSpPr>
              <p:cNvPr id="5172" name="Oval 42">
                <a:extLst>
                  <a:ext uri="{FF2B5EF4-FFF2-40B4-BE49-F238E27FC236}">
                    <a16:creationId xmlns:a16="http://schemas.microsoft.com/office/drawing/2014/main" id="{E2E0A3A3-48E2-4D7F-B637-E89E612BE3F5}"/>
                  </a:ext>
                </a:extLst>
              </p:cNvPr>
              <p:cNvSpPr>
                <a:spLocks noChangeAspect="1" noChangeArrowheads="1"/>
              </p:cNvSpPr>
              <p:nvPr/>
            </p:nvSpPr>
            <p:spPr bwMode="auto">
              <a:xfrm>
                <a:off x="2616" y="422"/>
                <a:ext cx="55" cy="5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grpSp>
        <p:sp>
          <p:nvSpPr>
            <p:cNvPr id="5149" name="Text Box 43">
              <a:extLst>
                <a:ext uri="{FF2B5EF4-FFF2-40B4-BE49-F238E27FC236}">
                  <a16:creationId xmlns:a16="http://schemas.microsoft.com/office/drawing/2014/main" id="{13F46D06-14F0-497D-922D-2BCF185D51D0}"/>
                </a:ext>
              </a:extLst>
            </p:cNvPr>
            <p:cNvSpPr txBox="1">
              <a:spLocks noChangeArrowheads="1"/>
            </p:cNvSpPr>
            <p:nvPr/>
          </p:nvSpPr>
          <p:spPr bwMode="auto">
            <a:xfrm>
              <a:off x="2538" y="2543"/>
              <a:ext cx="728"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r>
                <a:rPr lang="en-US" altLang="en-US" sz="800" b="1"/>
                <a:t>Unlike Characteristics</a:t>
              </a:r>
            </a:p>
          </p:txBody>
        </p:sp>
        <p:grpSp>
          <p:nvGrpSpPr>
            <p:cNvPr id="5150" name="Group 44">
              <a:extLst>
                <a:ext uri="{FF2B5EF4-FFF2-40B4-BE49-F238E27FC236}">
                  <a16:creationId xmlns:a16="http://schemas.microsoft.com/office/drawing/2014/main" id="{9773293B-BB32-4CBE-9257-465106E3ADF9}"/>
                </a:ext>
              </a:extLst>
            </p:cNvPr>
            <p:cNvGrpSpPr>
              <a:grpSpLocks/>
            </p:cNvGrpSpPr>
            <p:nvPr/>
          </p:nvGrpSpPr>
          <p:grpSpPr bwMode="auto">
            <a:xfrm>
              <a:off x="2803" y="3272"/>
              <a:ext cx="55" cy="58"/>
              <a:chOff x="2616" y="421"/>
              <a:chExt cx="55" cy="58"/>
            </a:xfrm>
          </p:grpSpPr>
          <p:sp>
            <p:nvSpPr>
              <p:cNvPr id="5169" name="Rectangle 45">
                <a:extLst>
                  <a:ext uri="{FF2B5EF4-FFF2-40B4-BE49-F238E27FC236}">
                    <a16:creationId xmlns:a16="http://schemas.microsoft.com/office/drawing/2014/main" id="{ACB77AAD-AB73-48C2-A600-DF1EA504AA6D}"/>
                  </a:ext>
                </a:extLst>
              </p:cNvPr>
              <p:cNvSpPr>
                <a:spLocks noChangeArrowheads="1"/>
              </p:cNvSpPr>
              <p:nvPr/>
            </p:nvSpPr>
            <p:spPr bwMode="auto">
              <a:xfrm>
                <a:off x="2631" y="421"/>
                <a:ext cx="24"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lgn="ctr">
                  <a:spcBef>
                    <a:spcPct val="0"/>
                  </a:spcBef>
                  <a:buFontTx/>
                  <a:buNone/>
                </a:pPr>
                <a:r>
                  <a:rPr lang="en-US" altLang="en-US" sz="600">
                    <a:solidFill>
                      <a:srgbClr val="000000"/>
                    </a:solidFill>
                  </a:rPr>
                  <a:t>8</a:t>
                </a:r>
                <a:endParaRPr lang="en-US" altLang="en-US" sz="600"/>
              </a:p>
            </p:txBody>
          </p:sp>
          <p:sp>
            <p:nvSpPr>
              <p:cNvPr id="5170" name="Oval 46">
                <a:extLst>
                  <a:ext uri="{FF2B5EF4-FFF2-40B4-BE49-F238E27FC236}">
                    <a16:creationId xmlns:a16="http://schemas.microsoft.com/office/drawing/2014/main" id="{CEDB14A9-549F-4185-BD53-FAAD1D3A39A9}"/>
                  </a:ext>
                </a:extLst>
              </p:cNvPr>
              <p:cNvSpPr>
                <a:spLocks noChangeAspect="1" noChangeArrowheads="1"/>
              </p:cNvSpPr>
              <p:nvPr/>
            </p:nvSpPr>
            <p:spPr bwMode="auto">
              <a:xfrm>
                <a:off x="2616" y="422"/>
                <a:ext cx="55" cy="5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grpSp>
        <p:sp>
          <p:nvSpPr>
            <p:cNvPr id="5151" name="Text Box 47">
              <a:extLst>
                <a:ext uri="{FF2B5EF4-FFF2-40B4-BE49-F238E27FC236}">
                  <a16:creationId xmlns:a16="http://schemas.microsoft.com/office/drawing/2014/main" id="{32655CB7-CC7B-4A17-B09D-AA8DB62C4404}"/>
                </a:ext>
              </a:extLst>
            </p:cNvPr>
            <p:cNvSpPr txBox="1">
              <a:spLocks noChangeArrowheads="1"/>
            </p:cNvSpPr>
            <p:nvPr/>
          </p:nvSpPr>
          <p:spPr bwMode="auto">
            <a:xfrm>
              <a:off x="2824" y="3237"/>
              <a:ext cx="386"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r>
                <a:rPr lang="en-US" altLang="en-US" sz="800" b="1"/>
                <a:t>Summary</a:t>
              </a:r>
            </a:p>
          </p:txBody>
        </p:sp>
        <p:grpSp>
          <p:nvGrpSpPr>
            <p:cNvPr id="5152" name="Group 48">
              <a:extLst>
                <a:ext uri="{FF2B5EF4-FFF2-40B4-BE49-F238E27FC236}">
                  <a16:creationId xmlns:a16="http://schemas.microsoft.com/office/drawing/2014/main" id="{2597E117-00C2-48AE-A80C-601E8433DFA6}"/>
                </a:ext>
              </a:extLst>
            </p:cNvPr>
            <p:cNvGrpSpPr>
              <a:grpSpLocks/>
            </p:cNvGrpSpPr>
            <p:nvPr/>
          </p:nvGrpSpPr>
          <p:grpSpPr bwMode="auto">
            <a:xfrm>
              <a:off x="4344" y="1885"/>
              <a:ext cx="55" cy="58"/>
              <a:chOff x="2616" y="421"/>
              <a:chExt cx="55" cy="58"/>
            </a:xfrm>
          </p:grpSpPr>
          <p:sp>
            <p:nvSpPr>
              <p:cNvPr id="5167" name="Rectangle 49">
                <a:extLst>
                  <a:ext uri="{FF2B5EF4-FFF2-40B4-BE49-F238E27FC236}">
                    <a16:creationId xmlns:a16="http://schemas.microsoft.com/office/drawing/2014/main" id="{4422FAC2-1E24-4854-B7D4-7D4B13210055}"/>
                  </a:ext>
                </a:extLst>
              </p:cNvPr>
              <p:cNvSpPr>
                <a:spLocks noChangeArrowheads="1"/>
              </p:cNvSpPr>
              <p:nvPr/>
            </p:nvSpPr>
            <p:spPr bwMode="auto">
              <a:xfrm>
                <a:off x="2631" y="421"/>
                <a:ext cx="24"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lgn="ctr">
                  <a:spcBef>
                    <a:spcPct val="0"/>
                  </a:spcBef>
                  <a:buFontTx/>
                  <a:buNone/>
                </a:pPr>
                <a:r>
                  <a:rPr lang="en-US" altLang="en-US" sz="600">
                    <a:solidFill>
                      <a:srgbClr val="000000"/>
                    </a:solidFill>
                  </a:rPr>
                  <a:t>5</a:t>
                </a:r>
                <a:endParaRPr lang="en-US" altLang="en-US" sz="600"/>
              </a:p>
            </p:txBody>
          </p:sp>
          <p:sp>
            <p:nvSpPr>
              <p:cNvPr id="5168" name="Oval 50">
                <a:extLst>
                  <a:ext uri="{FF2B5EF4-FFF2-40B4-BE49-F238E27FC236}">
                    <a16:creationId xmlns:a16="http://schemas.microsoft.com/office/drawing/2014/main" id="{5C59BF7C-D47B-430B-8382-23CC385DBC14}"/>
                  </a:ext>
                </a:extLst>
              </p:cNvPr>
              <p:cNvSpPr>
                <a:spLocks noChangeAspect="1" noChangeArrowheads="1"/>
              </p:cNvSpPr>
              <p:nvPr/>
            </p:nvSpPr>
            <p:spPr bwMode="auto">
              <a:xfrm>
                <a:off x="2616" y="422"/>
                <a:ext cx="55" cy="5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grpSp>
        <p:sp>
          <p:nvSpPr>
            <p:cNvPr id="5153" name="Text Box 51">
              <a:extLst>
                <a:ext uri="{FF2B5EF4-FFF2-40B4-BE49-F238E27FC236}">
                  <a16:creationId xmlns:a16="http://schemas.microsoft.com/office/drawing/2014/main" id="{BF04E1DA-4F26-4147-9890-954958F3C985}"/>
                </a:ext>
              </a:extLst>
            </p:cNvPr>
            <p:cNvSpPr txBox="1">
              <a:spLocks noChangeArrowheads="1"/>
            </p:cNvSpPr>
            <p:nvPr/>
          </p:nvSpPr>
          <p:spPr bwMode="auto">
            <a:xfrm>
              <a:off x="4365" y="1850"/>
              <a:ext cx="547"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r>
                <a:rPr lang="en-US" altLang="en-US" sz="800" b="1"/>
                <a:t>Like Categories</a:t>
              </a:r>
            </a:p>
          </p:txBody>
        </p:sp>
        <p:grpSp>
          <p:nvGrpSpPr>
            <p:cNvPr id="5154" name="Group 52">
              <a:extLst>
                <a:ext uri="{FF2B5EF4-FFF2-40B4-BE49-F238E27FC236}">
                  <a16:creationId xmlns:a16="http://schemas.microsoft.com/office/drawing/2014/main" id="{4203E9BB-18B4-43B7-8E86-3711B062F94C}"/>
                </a:ext>
              </a:extLst>
            </p:cNvPr>
            <p:cNvGrpSpPr>
              <a:grpSpLocks/>
            </p:cNvGrpSpPr>
            <p:nvPr/>
          </p:nvGrpSpPr>
          <p:grpSpPr bwMode="auto">
            <a:xfrm>
              <a:off x="4325" y="2583"/>
              <a:ext cx="55" cy="58"/>
              <a:chOff x="2616" y="421"/>
              <a:chExt cx="55" cy="58"/>
            </a:xfrm>
          </p:grpSpPr>
          <p:sp>
            <p:nvSpPr>
              <p:cNvPr id="5165" name="Rectangle 53">
                <a:extLst>
                  <a:ext uri="{FF2B5EF4-FFF2-40B4-BE49-F238E27FC236}">
                    <a16:creationId xmlns:a16="http://schemas.microsoft.com/office/drawing/2014/main" id="{477ED24C-32BC-4479-8AFF-9FB068157CB6}"/>
                  </a:ext>
                </a:extLst>
              </p:cNvPr>
              <p:cNvSpPr>
                <a:spLocks noChangeArrowheads="1"/>
              </p:cNvSpPr>
              <p:nvPr/>
            </p:nvSpPr>
            <p:spPr bwMode="auto">
              <a:xfrm>
                <a:off x="2631" y="421"/>
                <a:ext cx="24"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lgn="ctr">
                  <a:spcBef>
                    <a:spcPct val="0"/>
                  </a:spcBef>
                  <a:buFontTx/>
                  <a:buNone/>
                </a:pPr>
                <a:r>
                  <a:rPr lang="en-US" altLang="en-US" sz="600">
                    <a:solidFill>
                      <a:srgbClr val="000000"/>
                    </a:solidFill>
                  </a:rPr>
                  <a:t>7</a:t>
                </a:r>
                <a:endParaRPr lang="en-US" altLang="en-US" sz="600"/>
              </a:p>
            </p:txBody>
          </p:sp>
          <p:sp>
            <p:nvSpPr>
              <p:cNvPr id="5166" name="Oval 54">
                <a:extLst>
                  <a:ext uri="{FF2B5EF4-FFF2-40B4-BE49-F238E27FC236}">
                    <a16:creationId xmlns:a16="http://schemas.microsoft.com/office/drawing/2014/main" id="{B9387092-D8CB-4A05-B8E1-EC256A8EB847}"/>
                  </a:ext>
                </a:extLst>
              </p:cNvPr>
              <p:cNvSpPr>
                <a:spLocks noChangeAspect="1" noChangeArrowheads="1"/>
              </p:cNvSpPr>
              <p:nvPr/>
            </p:nvSpPr>
            <p:spPr bwMode="auto">
              <a:xfrm>
                <a:off x="2616" y="422"/>
                <a:ext cx="55" cy="5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grpSp>
        <p:sp>
          <p:nvSpPr>
            <p:cNvPr id="5155" name="Text Box 55">
              <a:extLst>
                <a:ext uri="{FF2B5EF4-FFF2-40B4-BE49-F238E27FC236}">
                  <a16:creationId xmlns:a16="http://schemas.microsoft.com/office/drawing/2014/main" id="{B1C2B048-1120-4106-97E3-48A2662E5077}"/>
                </a:ext>
              </a:extLst>
            </p:cNvPr>
            <p:cNvSpPr txBox="1">
              <a:spLocks noChangeArrowheads="1"/>
            </p:cNvSpPr>
            <p:nvPr/>
          </p:nvSpPr>
          <p:spPr bwMode="auto">
            <a:xfrm>
              <a:off x="4346" y="2548"/>
              <a:ext cx="604"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r>
                <a:rPr lang="en-US" altLang="en-US" sz="800" b="1"/>
                <a:t>Unlike Categories</a:t>
              </a:r>
            </a:p>
          </p:txBody>
        </p:sp>
        <p:sp>
          <p:nvSpPr>
            <p:cNvPr id="5156" name="Line 56">
              <a:extLst>
                <a:ext uri="{FF2B5EF4-FFF2-40B4-BE49-F238E27FC236}">
                  <a16:creationId xmlns:a16="http://schemas.microsoft.com/office/drawing/2014/main" id="{0F97B063-CE1C-461F-A7FB-93B61BE7170B}"/>
                </a:ext>
              </a:extLst>
            </p:cNvPr>
            <p:cNvSpPr>
              <a:spLocks noChangeShapeType="1"/>
            </p:cNvSpPr>
            <p:nvPr/>
          </p:nvSpPr>
          <p:spPr bwMode="auto">
            <a:xfrm>
              <a:off x="5238" y="2131"/>
              <a:ext cx="0" cy="105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57" name="AutoShape 57">
              <a:extLst>
                <a:ext uri="{FF2B5EF4-FFF2-40B4-BE49-F238E27FC236}">
                  <a16:creationId xmlns:a16="http://schemas.microsoft.com/office/drawing/2014/main" id="{C7C66A37-CC29-4FBB-8300-5BF800DAAF23}"/>
                </a:ext>
              </a:extLst>
            </p:cNvPr>
            <p:cNvSpPr>
              <a:spLocks noChangeArrowheads="1"/>
            </p:cNvSpPr>
            <p:nvPr/>
          </p:nvSpPr>
          <p:spPr bwMode="auto">
            <a:xfrm flipH="1" flipV="1">
              <a:off x="5180" y="3169"/>
              <a:ext cx="116" cy="100"/>
            </a:xfrm>
            <a:prstGeom prst="triangle">
              <a:avLst>
                <a:gd name="adj" fmla="val 50000"/>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sp>
          <p:nvSpPr>
            <p:cNvPr id="5158" name="Line 58">
              <a:extLst>
                <a:ext uri="{FF2B5EF4-FFF2-40B4-BE49-F238E27FC236}">
                  <a16:creationId xmlns:a16="http://schemas.microsoft.com/office/drawing/2014/main" id="{80D288FD-6F3C-4F58-8585-9D2AF8738FD6}"/>
                </a:ext>
              </a:extLst>
            </p:cNvPr>
            <p:cNvSpPr>
              <a:spLocks noChangeShapeType="1"/>
            </p:cNvSpPr>
            <p:nvPr/>
          </p:nvSpPr>
          <p:spPr bwMode="auto">
            <a:xfrm>
              <a:off x="5164" y="2139"/>
              <a:ext cx="7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59" name="AutoShape 59">
              <a:extLst>
                <a:ext uri="{FF2B5EF4-FFF2-40B4-BE49-F238E27FC236}">
                  <a16:creationId xmlns:a16="http://schemas.microsoft.com/office/drawing/2014/main" id="{0D291E92-EC58-4401-920F-29F252974910}"/>
                </a:ext>
              </a:extLst>
            </p:cNvPr>
            <p:cNvSpPr>
              <a:spLocks noChangeArrowheads="1"/>
            </p:cNvSpPr>
            <p:nvPr/>
          </p:nvSpPr>
          <p:spPr bwMode="auto">
            <a:xfrm>
              <a:off x="2872" y="637"/>
              <a:ext cx="2296" cy="320"/>
            </a:xfrm>
            <a:prstGeom prst="roundRect">
              <a:avLst>
                <a:gd name="adj" fmla="val 50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grpSp>
          <p:nvGrpSpPr>
            <p:cNvPr id="5160" name="Group 60">
              <a:extLst>
                <a:ext uri="{FF2B5EF4-FFF2-40B4-BE49-F238E27FC236}">
                  <a16:creationId xmlns:a16="http://schemas.microsoft.com/office/drawing/2014/main" id="{9D3C756E-3F87-430D-93B2-3F5EE2249AA2}"/>
                </a:ext>
              </a:extLst>
            </p:cNvPr>
            <p:cNvGrpSpPr>
              <a:grpSpLocks/>
            </p:cNvGrpSpPr>
            <p:nvPr/>
          </p:nvGrpSpPr>
          <p:grpSpPr bwMode="auto">
            <a:xfrm>
              <a:off x="3832" y="677"/>
              <a:ext cx="55" cy="58"/>
              <a:chOff x="2616" y="421"/>
              <a:chExt cx="55" cy="58"/>
            </a:xfrm>
          </p:grpSpPr>
          <p:sp>
            <p:nvSpPr>
              <p:cNvPr id="5163" name="Rectangle 61">
                <a:extLst>
                  <a:ext uri="{FF2B5EF4-FFF2-40B4-BE49-F238E27FC236}">
                    <a16:creationId xmlns:a16="http://schemas.microsoft.com/office/drawing/2014/main" id="{17D3F754-728C-401D-AA5F-EFAF8A1F5B40}"/>
                  </a:ext>
                </a:extLst>
              </p:cNvPr>
              <p:cNvSpPr>
                <a:spLocks noChangeArrowheads="1"/>
              </p:cNvSpPr>
              <p:nvPr/>
            </p:nvSpPr>
            <p:spPr bwMode="auto">
              <a:xfrm>
                <a:off x="2631" y="421"/>
                <a:ext cx="24"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lgn="ctr">
                  <a:spcBef>
                    <a:spcPct val="0"/>
                  </a:spcBef>
                  <a:buFontTx/>
                  <a:buNone/>
                </a:pPr>
                <a:r>
                  <a:rPr lang="en-US" altLang="en-US" sz="600">
                    <a:solidFill>
                      <a:srgbClr val="000000"/>
                    </a:solidFill>
                  </a:rPr>
                  <a:t>2</a:t>
                </a:r>
                <a:endParaRPr lang="en-US" altLang="en-US" sz="600"/>
              </a:p>
            </p:txBody>
          </p:sp>
          <p:sp>
            <p:nvSpPr>
              <p:cNvPr id="5164" name="Oval 62">
                <a:extLst>
                  <a:ext uri="{FF2B5EF4-FFF2-40B4-BE49-F238E27FC236}">
                    <a16:creationId xmlns:a16="http://schemas.microsoft.com/office/drawing/2014/main" id="{A5B8B915-882B-4C5B-80EA-4B95B54099F2}"/>
                  </a:ext>
                </a:extLst>
              </p:cNvPr>
              <p:cNvSpPr>
                <a:spLocks noChangeAspect="1" noChangeArrowheads="1"/>
              </p:cNvSpPr>
              <p:nvPr/>
            </p:nvSpPr>
            <p:spPr bwMode="auto">
              <a:xfrm>
                <a:off x="2616" y="422"/>
                <a:ext cx="55" cy="5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grpSp>
        <p:sp>
          <p:nvSpPr>
            <p:cNvPr id="5161" name="Text Box 63">
              <a:extLst>
                <a:ext uri="{FF2B5EF4-FFF2-40B4-BE49-F238E27FC236}">
                  <a16:creationId xmlns:a16="http://schemas.microsoft.com/office/drawing/2014/main" id="{F87B71C0-5946-44D2-9365-F8B3716CDAD3}"/>
                </a:ext>
              </a:extLst>
            </p:cNvPr>
            <p:cNvSpPr txBox="1">
              <a:spLocks noChangeArrowheads="1"/>
            </p:cNvSpPr>
            <p:nvPr/>
          </p:nvSpPr>
          <p:spPr bwMode="auto">
            <a:xfrm>
              <a:off x="3853" y="642"/>
              <a:ext cx="343"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r>
                <a:rPr lang="en-US" altLang="en-US" sz="800" b="1"/>
                <a:t>Concept</a:t>
              </a:r>
            </a:p>
          </p:txBody>
        </p:sp>
        <p:sp>
          <p:nvSpPr>
            <p:cNvPr id="5162" name="Line 64">
              <a:extLst>
                <a:ext uri="{FF2B5EF4-FFF2-40B4-BE49-F238E27FC236}">
                  <a16:creationId xmlns:a16="http://schemas.microsoft.com/office/drawing/2014/main" id="{E8BE7D14-94C9-4CEF-BF47-62F4080149AE}"/>
                </a:ext>
              </a:extLst>
            </p:cNvPr>
            <p:cNvSpPr>
              <a:spLocks noChangeShapeType="1"/>
            </p:cNvSpPr>
            <p:nvPr/>
          </p:nvSpPr>
          <p:spPr bwMode="auto">
            <a:xfrm>
              <a:off x="5160" y="2795"/>
              <a:ext cx="7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a:extLst>
              <a:ext uri="{FF2B5EF4-FFF2-40B4-BE49-F238E27FC236}">
                <a16:creationId xmlns:a16="http://schemas.microsoft.com/office/drawing/2014/main" id="{09B7DABE-81DA-479A-95FB-87FA147C2576}"/>
              </a:ext>
            </a:extLst>
          </p:cNvPr>
          <p:cNvGrpSpPr>
            <a:grpSpLocks/>
          </p:cNvGrpSpPr>
          <p:nvPr/>
        </p:nvGrpSpPr>
        <p:grpSpPr bwMode="auto">
          <a:xfrm>
            <a:off x="228600" y="228600"/>
            <a:ext cx="8763000" cy="6483350"/>
            <a:chOff x="520" y="92"/>
            <a:chExt cx="4776" cy="3652"/>
          </a:xfrm>
        </p:grpSpPr>
        <p:sp>
          <p:nvSpPr>
            <p:cNvPr id="3091" name="Rectangle 3">
              <a:extLst>
                <a:ext uri="{FF2B5EF4-FFF2-40B4-BE49-F238E27FC236}">
                  <a16:creationId xmlns:a16="http://schemas.microsoft.com/office/drawing/2014/main" id="{BE9C281B-76D8-4097-9F90-D2C9361D3E88}"/>
                </a:ext>
              </a:extLst>
            </p:cNvPr>
            <p:cNvSpPr>
              <a:spLocks noChangeArrowheads="1"/>
            </p:cNvSpPr>
            <p:nvPr/>
          </p:nvSpPr>
          <p:spPr bwMode="auto">
            <a:xfrm>
              <a:off x="1562" y="319"/>
              <a:ext cx="2668" cy="28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sp>
          <p:nvSpPr>
            <p:cNvPr id="3092" name="AutoShape 4">
              <a:extLst>
                <a:ext uri="{FF2B5EF4-FFF2-40B4-BE49-F238E27FC236}">
                  <a16:creationId xmlns:a16="http://schemas.microsoft.com/office/drawing/2014/main" id="{B1A22C3F-26E8-4A04-9B85-AE20523BFBC4}"/>
                </a:ext>
              </a:extLst>
            </p:cNvPr>
            <p:cNvSpPr>
              <a:spLocks noChangeArrowheads="1"/>
            </p:cNvSpPr>
            <p:nvPr/>
          </p:nvSpPr>
          <p:spPr bwMode="auto">
            <a:xfrm>
              <a:off x="520" y="637"/>
              <a:ext cx="2296" cy="320"/>
            </a:xfrm>
            <a:prstGeom prst="roundRect">
              <a:avLst>
                <a:gd name="adj" fmla="val 50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sp>
          <p:nvSpPr>
            <p:cNvPr id="3093" name="Rectangle 5">
              <a:extLst>
                <a:ext uri="{FF2B5EF4-FFF2-40B4-BE49-F238E27FC236}">
                  <a16:creationId xmlns:a16="http://schemas.microsoft.com/office/drawing/2014/main" id="{EDF56439-2E4A-4EC7-896A-3ECA8C8B6434}"/>
                </a:ext>
              </a:extLst>
            </p:cNvPr>
            <p:cNvSpPr>
              <a:spLocks noChangeArrowheads="1"/>
            </p:cNvSpPr>
            <p:nvPr/>
          </p:nvSpPr>
          <p:spPr bwMode="auto">
            <a:xfrm>
              <a:off x="540" y="1011"/>
              <a:ext cx="4624" cy="74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sp>
          <p:nvSpPr>
            <p:cNvPr id="3094" name="Line 6">
              <a:extLst>
                <a:ext uri="{FF2B5EF4-FFF2-40B4-BE49-F238E27FC236}">
                  <a16:creationId xmlns:a16="http://schemas.microsoft.com/office/drawing/2014/main" id="{0E0B99B7-65F0-45AB-A37A-1B7D305DE729}"/>
                </a:ext>
              </a:extLst>
            </p:cNvPr>
            <p:cNvSpPr>
              <a:spLocks noChangeShapeType="1"/>
            </p:cNvSpPr>
            <p:nvPr/>
          </p:nvSpPr>
          <p:spPr bwMode="auto">
            <a:xfrm>
              <a:off x="2836" y="1015"/>
              <a:ext cx="0" cy="73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95" name="Rectangle 7">
              <a:extLst>
                <a:ext uri="{FF2B5EF4-FFF2-40B4-BE49-F238E27FC236}">
                  <a16:creationId xmlns:a16="http://schemas.microsoft.com/office/drawing/2014/main" id="{31E04F3E-7E9A-4BDF-958B-82733802E975}"/>
                </a:ext>
              </a:extLst>
            </p:cNvPr>
            <p:cNvSpPr>
              <a:spLocks noChangeArrowheads="1"/>
            </p:cNvSpPr>
            <p:nvPr/>
          </p:nvSpPr>
          <p:spPr bwMode="auto">
            <a:xfrm>
              <a:off x="541" y="1830"/>
              <a:ext cx="1132" cy="1352"/>
            </a:xfrm>
            <a:prstGeom prst="rect">
              <a:avLst/>
            </a:prstGeom>
            <a:noFill/>
            <a:ln w="12700">
              <a:solidFill>
                <a:schemeClr val="tx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sp>
          <p:nvSpPr>
            <p:cNvPr id="3096" name="Rectangle 8">
              <a:extLst>
                <a:ext uri="{FF2B5EF4-FFF2-40B4-BE49-F238E27FC236}">
                  <a16:creationId xmlns:a16="http://schemas.microsoft.com/office/drawing/2014/main" id="{F65420A8-1FA3-4FC5-8205-3A6B7518E99A}"/>
                </a:ext>
              </a:extLst>
            </p:cNvPr>
            <p:cNvSpPr>
              <a:spLocks noChangeArrowheads="1"/>
            </p:cNvSpPr>
            <p:nvPr/>
          </p:nvSpPr>
          <p:spPr bwMode="auto">
            <a:xfrm>
              <a:off x="1785" y="1838"/>
              <a:ext cx="2148" cy="65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sp>
          <p:nvSpPr>
            <p:cNvPr id="3097" name="AutoShape 9">
              <a:extLst>
                <a:ext uri="{FF2B5EF4-FFF2-40B4-BE49-F238E27FC236}">
                  <a16:creationId xmlns:a16="http://schemas.microsoft.com/office/drawing/2014/main" id="{47E681A8-4CB4-4F48-B6F0-D5BE97497290}"/>
                </a:ext>
              </a:extLst>
            </p:cNvPr>
            <p:cNvSpPr>
              <a:spLocks noChangeArrowheads="1"/>
            </p:cNvSpPr>
            <p:nvPr/>
          </p:nvSpPr>
          <p:spPr bwMode="auto">
            <a:xfrm flipH="1" flipV="1">
              <a:off x="2774" y="1751"/>
              <a:ext cx="116" cy="100"/>
            </a:xfrm>
            <a:prstGeom prst="triangle">
              <a:avLst>
                <a:gd name="adj" fmla="val 50000"/>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sp>
          <p:nvSpPr>
            <p:cNvPr id="3098" name="Rectangle 10">
              <a:extLst>
                <a:ext uri="{FF2B5EF4-FFF2-40B4-BE49-F238E27FC236}">
                  <a16:creationId xmlns:a16="http://schemas.microsoft.com/office/drawing/2014/main" id="{B809813F-0F63-41FD-839A-92627DECF7E9}"/>
                </a:ext>
              </a:extLst>
            </p:cNvPr>
            <p:cNvSpPr>
              <a:spLocks noChangeArrowheads="1"/>
            </p:cNvSpPr>
            <p:nvPr/>
          </p:nvSpPr>
          <p:spPr bwMode="auto">
            <a:xfrm>
              <a:off x="4024" y="1848"/>
              <a:ext cx="1138" cy="631"/>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sp>
          <p:nvSpPr>
            <p:cNvPr id="3099" name="Rectangle 11">
              <a:extLst>
                <a:ext uri="{FF2B5EF4-FFF2-40B4-BE49-F238E27FC236}">
                  <a16:creationId xmlns:a16="http://schemas.microsoft.com/office/drawing/2014/main" id="{FD7FEBC1-7D95-40AB-8C27-F00D6C5C7203}"/>
                </a:ext>
              </a:extLst>
            </p:cNvPr>
            <p:cNvSpPr>
              <a:spLocks noChangeArrowheads="1"/>
            </p:cNvSpPr>
            <p:nvPr/>
          </p:nvSpPr>
          <p:spPr bwMode="auto">
            <a:xfrm>
              <a:off x="4028" y="2548"/>
              <a:ext cx="1131" cy="623"/>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sp>
          <p:nvSpPr>
            <p:cNvPr id="3100" name="Rectangle 12">
              <a:extLst>
                <a:ext uri="{FF2B5EF4-FFF2-40B4-BE49-F238E27FC236}">
                  <a16:creationId xmlns:a16="http://schemas.microsoft.com/office/drawing/2014/main" id="{C673936F-6ECA-426B-B491-9B839EAEB6F1}"/>
                </a:ext>
              </a:extLst>
            </p:cNvPr>
            <p:cNvSpPr>
              <a:spLocks noChangeArrowheads="1"/>
            </p:cNvSpPr>
            <p:nvPr/>
          </p:nvSpPr>
          <p:spPr bwMode="auto">
            <a:xfrm>
              <a:off x="1785" y="2549"/>
              <a:ext cx="2145" cy="62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sp>
          <p:nvSpPr>
            <p:cNvPr id="3101" name="Rectangle 13">
              <a:extLst>
                <a:ext uri="{FF2B5EF4-FFF2-40B4-BE49-F238E27FC236}">
                  <a16:creationId xmlns:a16="http://schemas.microsoft.com/office/drawing/2014/main" id="{FA5EC6FC-9220-4355-A070-E43749923C99}"/>
                </a:ext>
              </a:extLst>
            </p:cNvPr>
            <p:cNvSpPr>
              <a:spLocks noChangeArrowheads="1"/>
            </p:cNvSpPr>
            <p:nvPr/>
          </p:nvSpPr>
          <p:spPr bwMode="auto">
            <a:xfrm>
              <a:off x="534" y="3239"/>
              <a:ext cx="4688" cy="50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sp>
          <p:nvSpPr>
            <p:cNvPr id="3102" name="Text Box 14">
              <a:extLst>
                <a:ext uri="{FF2B5EF4-FFF2-40B4-BE49-F238E27FC236}">
                  <a16:creationId xmlns:a16="http://schemas.microsoft.com/office/drawing/2014/main" id="{3029D09D-99B6-4256-A27B-9401AFF156D2}"/>
                </a:ext>
              </a:extLst>
            </p:cNvPr>
            <p:cNvSpPr txBox="1">
              <a:spLocks noChangeArrowheads="1"/>
            </p:cNvSpPr>
            <p:nvPr/>
          </p:nvSpPr>
          <p:spPr bwMode="auto">
            <a:xfrm>
              <a:off x="2153" y="92"/>
              <a:ext cx="151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r>
                <a:rPr lang="en-US" altLang="en-US" sz="2000" b="1">
                  <a:latin typeface="Arial" panose="020B0604020202020204" pitchFamily="34" charset="0"/>
                </a:rPr>
                <a:t>Comparison Table</a:t>
              </a:r>
            </a:p>
          </p:txBody>
        </p:sp>
        <p:sp>
          <p:nvSpPr>
            <p:cNvPr id="3103" name="Text Box 15">
              <a:extLst>
                <a:ext uri="{FF2B5EF4-FFF2-40B4-BE49-F238E27FC236}">
                  <a16:creationId xmlns:a16="http://schemas.microsoft.com/office/drawing/2014/main" id="{08A574DA-9819-4422-82EB-EF010215FFC0}"/>
                </a:ext>
              </a:extLst>
            </p:cNvPr>
            <p:cNvSpPr txBox="1">
              <a:spLocks noChangeArrowheads="1"/>
            </p:cNvSpPr>
            <p:nvPr/>
          </p:nvSpPr>
          <p:spPr bwMode="auto">
            <a:xfrm>
              <a:off x="1746" y="702"/>
              <a:ext cx="116"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800"/>
            </a:p>
          </p:txBody>
        </p:sp>
        <p:grpSp>
          <p:nvGrpSpPr>
            <p:cNvPr id="3104" name="Group 16">
              <a:extLst>
                <a:ext uri="{FF2B5EF4-FFF2-40B4-BE49-F238E27FC236}">
                  <a16:creationId xmlns:a16="http://schemas.microsoft.com/office/drawing/2014/main" id="{F39D8EEC-95BE-4203-BEAF-FA92417DCC23}"/>
                </a:ext>
              </a:extLst>
            </p:cNvPr>
            <p:cNvGrpSpPr>
              <a:grpSpLocks/>
            </p:cNvGrpSpPr>
            <p:nvPr/>
          </p:nvGrpSpPr>
          <p:grpSpPr bwMode="auto">
            <a:xfrm>
              <a:off x="2628" y="349"/>
              <a:ext cx="55" cy="58"/>
              <a:chOff x="2616" y="421"/>
              <a:chExt cx="55" cy="58"/>
            </a:xfrm>
          </p:grpSpPr>
          <p:sp>
            <p:nvSpPr>
              <p:cNvPr id="3151" name="Rectangle 17">
                <a:extLst>
                  <a:ext uri="{FF2B5EF4-FFF2-40B4-BE49-F238E27FC236}">
                    <a16:creationId xmlns:a16="http://schemas.microsoft.com/office/drawing/2014/main" id="{1769F0D2-D61C-4352-A2E5-81B8D4FBABDB}"/>
                  </a:ext>
                </a:extLst>
              </p:cNvPr>
              <p:cNvSpPr>
                <a:spLocks noChangeArrowheads="1"/>
              </p:cNvSpPr>
              <p:nvPr/>
            </p:nvSpPr>
            <p:spPr bwMode="auto">
              <a:xfrm>
                <a:off x="2631" y="421"/>
                <a:ext cx="24"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lgn="ctr">
                  <a:spcBef>
                    <a:spcPct val="0"/>
                  </a:spcBef>
                  <a:buFontTx/>
                  <a:buNone/>
                </a:pPr>
                <a:r>
                  <a:rPr lang="en-US" altLang="en-US" sz="600">
                    <a:solidFill>
                      <a:srgbClr val="000000"/>
                    </a:solidFill>
                  </a:rPr>
                  <a:t>2</a:t>
                </a:r>
                <a:endParaRPr lang="en-US" altLang="en-US" sz="600"/>
              </a:p>
            </p:txBody>
          </p:sp>
          <p:sp>
            <p:nvSpPr>
              <p:cNvPr id="3152" name="Oval 18">
                <a:extLst>
                  <a:ext uri="{FF2B5EF4-FFF2-40B4-BE49-F238E27FC236}">
                    <a16:creationId xmlns:a16="http://schemas.microsoft.com/office/drawing/2014/main" id="{EC9AAF32-0B33-4902-A30C-F9F7AE751DE6}"/>
                  </a:ext>
                </a:extLst>
              </p:cNvPr>
              <p:cNvSpPr>
                <a:spLocks noChangeAspect="1" noChangeArrowheads="1"/>
              </p:cNvSpPr>
              <p:nvPr/>
            </p:nvSpPr>
            <p:spPr bwMode="auto">
              <a:xfrm>
                <a:off x="2616" y="422"/>
                <a:ext cx="55" cy="5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grpSp>
        <p:sp>
          <p:nvSpPr>
            <p:cNvPr id="3105" name="Text Box 19">
              <a:extLst>
                <a:ext uri="{FF2B5EF4-FFF2-40B4-BE49-F238E27FC236}">
                  <a16:creationId xmlns:a16="http://schemas.microsoft.com/office/drawing/2014/main" id="{F7253B79-8A91-430C-B1F2-3420FD09B819}"/>
                </a:ext>
              </a:extLst>
            </p:cNvPr>
            <p:cNvSpPr txBox="1">
              <a:spLocks noChangeArrowheads="1"/>
            </p:cNvSpPr>
            <p:nvPr/>
          </p:nvSpPr>
          <p:spPr bwMode="auto">
            <a:xfrm>
              <a:off x="2649" y="314"/>
              <a:ext cx="565"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r>
                <a:rPr lang="en-US" altLang="en-US" sz="800" b="1"/>
                <a:t>Overall Concept</a:t>
              </a:r>
            </a:p>
          </p:txBody>
        </p:sp>
        <p:grpSp>
          <p:nvGrpSpPr>
            <p:cNvPr id="3106" name="Group 20">
              <a:extLst>
                <a:ext uri="{FF2B5EF4-FFF2-40B4-BE49-F238E27FC236}">
                  <a16:creationId xmlns:a16="http://schemas.microsoft.com/office/drawing/2014/main" id="{B3802FF3-C0E1-4301-A40C-30F6C04806AA}"/>
                </a:ext>
              </a:extLst>
            </p:cNvPr>
            <p:cNvGrpSpPr>
              <a:grpSpLocks/>
            </p:cNvGrpSpPr>
            <p:nvPr/>
          </p:nvGrpSpPr>
          <p:grpSpPr bwMode="auto">
            <a:xfrm>
              <a:off x="1480" y="677"/>
              <a:ext cx="55" cy="58"/>
              <a:chOff x="2616" y="421"/>
              <a:chExt cx="55" cy="58"/>
            </a:xfrm>
          </p:grpSpPr>
          <p:sp>
            <p:nvSpPr>
              <p:cNvPr id="3149" name="Rectangle 21">
                <a:extLst>
                  <a:ext uri="{FF2B5EF4-FFF2-40B4-BE49-F238E27FC236}">
                    <a16:creationId xmlns:a16="http://schemas.microsoft.com/office/drawing/2014/main" id="{93D223E0-6234-4486-B9FC-2E1784F1F07E}"/>
                  </a:ext>
                </a:extLst>
              </p:cNvPr>
              <p:cNvSpPr>
                <a:spLocks noChangeArrowheads="1"/>
              </p:cNvSpPr>
              <p:nvPr/>
            </p:nvSpPr>
            <p:spPr bwMode="auto">
              <a:xfrm>
                <a:off x="2631" y="421"/>
                <a:ext cx="24"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lgn="ctr">
                  <a:spcBef>
                    <a:spcPct val="0"/>
                  </a:spcBef>
                  <a:buFontTx/>
                  <a:buNone/>
                </a:pPr>
                <a:r>
                  <a:rPr lang="en-US" altLang="en-US" sz="600">
                    <a:solidFill>
                      <a:srgbClr val="000000"/>
                    </a:solidFill>
                  </a:rPr>
                  <a:t>2</a:t>
                </a:r>
                <a:endParaRPr lang="en-US" altLang="en-US" sz="600"/>
              </a:p>
            </p:txBody>
          </p:sp>
          <p:sp>
            <p:nvSpPr>
              <p:cNvPr id="3150" name="Oval 22">
                <a:extLst>
                  <a:ext uri="{FF2B5EF4-FFF2-40B4-BE49-F238E27FC236}">
                    <a16:creationId xmlns:a16="http://schemas.microsoft.com/office/drawing/2014/main" id="{536A8032-D55B-4110-9171-C193629B841E}"/>
                  </a:ext>
                </a:extLst>
              </p:cNvPr>
              <p:cNvSpPr>
                <a:spLocks noChangeAspect="1" noChangeArrowheads="1"/>
              </p:cNvSpPr>
              <p:nvPr/>
            </p:nvSpPr>
            <p:spPr bwMode="auto">
              <a:xfrm>
                <a:off x="2616" y="422"/>
                <a:ext cx="55" cy="5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grpSp>
        <p:sp>
          <p:nvSpPr>
            <p:cNvPr id="3107" name="Text Box 23">
              <a:extLst>
                <a:ext uri="{FF2B5EF4-FFF2-40B4-BE49-F238E27FC236}">
                  <a16:creationId xmlns:a16="http://schemas.microsoft.com/office/drawing/2014/main" id="{B4E3891B-08FF-4BDF-9FBE-0FBA0BA0A9B8}"/>
                </a:ext>
              </a:extLst>
            </p:cNvPr>
            <p:cNvSpPr txBox="1">
              <a:spLocks noChangeArrowheads="1"/>
            </p:cNvSpPr>
            <p:nvPr/>
          </p:nvSpPr>
          <p:spPr bwMode="auto">
            <a:xfrm>
              <a:off x="1501" y="642"/>
              <a:ext cx="343"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r>
                <a:rPr lang="en-US" altLang="en-US" sz="800" b="1"/>
                <a:t>Concept</a:t>
              </a:r>
            </a:p>
          </p:txBody>
        </p:sp>
        <p:grpSp>
          <p:nvGrpSpPr>
            <p:cNvPr id="3108" name="Group 24">
              <a:extLst>
                <a:ext uri="{FF2B5EF4-FFF2-40B4-BE49-F238E27FC236}">
                  <a16:creationId xmlns:a16="http://schemas.microsoft.com/office/drawing/2014/main" id="{E447C026-9031-4B48-A8CF-C61C24D93A81}"/>
                </a:ext>
              </a:extLst>
            </p:cNvPr>
            <p:cNvGrpSpPr>
              <a:grpSpLocks/>
            </p:cNvGrpSpPr>
            <p:nvPr/>
          </p:nvGrpSpPr>
          <p:grpSpPr bwMode="auto">
            <a:xfrm>
              <a:off x="3816" y="1025"/>
              <a:ext cx="55" cy="58"/>
              <a:chOff x="2616" y="421"/>
              <a:chExt cx="55" cy="58"/>
            </a:xfrm>
          </p:grpSpPr>
          <p:sp>
            <p:nvSpPr>
              <p:cNvPr id="3147" name="Rectangle 25">
                <a:extLst>
                  <a:ext uri="{FF2B5EF4-FFF2-40B4-BE49-F238E27FC236}">
                    <a16:creationId xmlns:a16="http://schemas.microsoft.com/office/drawing/2014/main" id="{0E7449B4-CF53-47F7-8706-5C357D00E789}"/>
                  </a:ext>
                </a:extLst>
              </p:cNvPr>
              <p:cNvSpPr>
                <a:spLocks noChangeArrowheads="1"/>
              </p:cNvSpPr>
              <p:nvPr/>
            </p:nvSpPr>
            <p:spPr bwMode="auto">
              <a:xfrm>
                <a:off x="2631" y="421"/>
                <a:ext cx="24"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lgn="ctr">
                  <a:spcBef>
                    <a:spcPct val="0"/>
                  </a:spcBef>
                  <a:buFontTx/>
                  <a:buNone/>
                </a:pPr>
                <a:r>
                  <a:rPr lang="en-US" altLang="en-US" sz="600">
                    <a:solidFill>
                      <a:srgbClr val="000000"/>
                    </a:solidFill>
                  </a:rPr>
                  <a:t>3</a:t>
                </a:r>
                <a:endParaRPr lang="en-US" altLang="en-US" sz="600"/>
              </a:p>
            </p:txBody>
          </p:sp>
          <p:sp>
            <p:nvSpPr>
              <p:cNvPr id="3148" name="Oval 26">
                <a:extLst>
                  <a:ext uri="{FF2B5EF4-FFF2-40B4-BE49-F238E27FC236}">
                    <a16:creationId xmlns:a16="http://schemas.microsoft.com/office/drawing/2014/main" id="{237DAEB6-4067-4537-AA22-14D825B4FBB1}"/>
                  </a:ext>
                </a:extLst>
              </p:cNvPr>
              <p:cNvSpPr>
                <a:spLocks noChangeAspect="1" noChangeArrowheads="1"/>
              </p:cNvSpPr>
              <p:nvPr/>
            </p:nvSpPr>
            <p:spPr bwMode="auto">
              <a:xfrm>
                <a:off x="2616" y="422"/>
                <a:ext cx="55" cy="5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grpSp>
        <p:sp>
          <p:nvSpPr>
            <p:cNvPr id="3109" name="Text Box 27">
              <a:extLst>
                <a:ext uri="{FF2B5EF4-FFF2-40B4-BE49-F238E27FC236}">
                  <a16:creationId xmlns:a16="http://schemas.microsoft.com/office/drawing/2014/main" id="{E5CBEA0D-877A-4CBB-968A-A6CCC5043D8F}"/>
                </a:ext>
              </a:extLst>
            </p:cNvPr>
            <p:cNvSpPr txBox="1">
              <a:spLocks noChangeArrowheads="1"/>
            </p:cNvSpPr>
            <p:nvPr/>
          </p:nvSpPr>
          <p:spPr bwMode="auto">
            <a:xfrm>
              <a:off x="3837" y="990"/>
              <a:ext cx="530"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r>
                <a:rPr lang="en-US" altLang="en-US" sz="800" b="1"/>
                <a:t>Characteristics</a:t>
              </a:r>
            </a:p>
          </p:txBody>
        </p:sp>
        <p:grpSp>
          <p:nvGrpSpPr>
            <p:cNvPr id="3110" name="Group 28">
              <a:extLst>
                <a:ext uri="{FF2B5EF4-FFF2-40B4-BE49-F238E27FC236}">
                  <a16:creationId xmlns:a16="http://schemas.microsoft.com/office/drawing/2014/main" id="{F5A2C2FE-FA67-4F10-8CDE-D9DAE22F42A2}"/>
                </a:ext>
              </a:extLst>
            </p:cNvPr>
            <p:cNvGrpSpPr>
              <a:grpSpLocks/>
            </p:cNvGrpSpPr>
            <p:nvPr/>
          </p:nvGrpSpPr>
          <p:grpSpPr bwMode="auto">
            <a:xfrm>
              <a:off x="1432" y="1025"/>
              <a:ext cx="55" cy="58"/>
              <a:chOff x="2616" y="421"/>
              <a:chExt cx="55" cy="58"/>
            </a:xfrm>
          </p:grpSpPr>
          <p:sp>
            <p:nvSpPr>
              <p:cNvPr id="3145" name="Rectangle 29">
                <a:extLst>
                  <a:ext uri="{FF2B5EF4-FFF2-40B4-BE49-F238E27FC236}">
                    <a16:creationId xmlns:a16="http://schemas.microsoft.com/office/drawing/2014/main" id="{7A740482-F329-4E2B-BAA9-7B5EBC84508F}"/>
                  </a:ext>
                </a:extLst>
              </p:cNvPr>
              <p:cNvSpPr>
                <a:spLocks noChangeArrowheads="1"/>
              </p:cNvSpPr>
              <p:nvPr/>
            </p:nvSpPr>
            <p:spPr bwMode="auto">
              <a:xfrm>
                <a:off x="2631" y="421"/>
                <a:ext cx="24"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lgn="ctr">
                  <a:spcBef>
                    <a:spcPct val="0"/>
                  </a:spcBef>
                  <a:buFontTx/>
                  <a:buNone/>
                </a:pPr>
                <a:r>
                  <a:rPr lang="en-US" altLang="en-US" sz="600">
                    <a:solidFill>
                      <a:srgbClr val="000000"/>
                    </a:solidFill>
                  </a:rPr>
                  <a:t>3</a:t>
                </a:r>
                <a:endParaRPr lang="en-US" altLang="en-US" sz="600"/>
              </a:p>
            </p:txBody>
          </p:sp>
          <p:sp>
            <p:nvSpPr>
              <p:cNvPr id="3146" name="Oval 30">
                <a:extLst>
                  <a:ext uri="{FF2B5EF4-FFF2-40B4-BE49-F238E27FC236}">
                    <a16:creationId xmlns:a16="http://schemas.microsoft.com/office/drawing/2014/main" id="{E3D1FFFB-B864-4857-9D89-E781FA1DE4F3}"/>
                  </a:ext>
                </a:extLst>
              </p:cNvPr>
              <p:cNvSpPr>
                <a:spLocks noChangeAspect="1" noChangeArrowheads="1"/>
              </p:cNvSpPr>
              <p:nvPr/>
            </p:nvSpPr>
            <p:spPr bwMode="auto">
              <a:xfrm>
                <a:off x="2616" y="422"/>
                <a:ext cx="55" cy="5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grpSp>
        <p:sp>
          <p:nvSpPr>
            <p:cNvPr id="3111" name="Text Box 31">
              <a:extLst>
                <a:ext uri="{FF2B5EF4-FFF2-40B4-BE49-F238E27FC236}">
                  <a16:creationId xmlns:a16="http://schemas.microsoft.com/office/drawing/2014/main" id="{BF2D8490-2CBC-46B6-93D6-07FFAFA688F3}"/>
                </a:ext>
              </a:extLst>
            </p:cNvPr>
            <p:cNvSpPr txBox="1">
              <a:spLocks noChangeArrowheads="1"/>
            </p:cNvSpPr>
            <p:nvPr/>
          </p:nvSpPr>
          <p:spPr bwMode="auto">
            <a:xfrm>
              <a:off x="1453" y="990"/>
              <a:ext cx="530"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r>
                <a:rPr lang="en-US" altLang="en-US" sz="800" b="1"/>
                <a:t>Characteristics</a:t>
              </a:r>
            </a:p>
          </p:txBody>
        </p:sp>
        <p:grpSp>
          <p:nvGrpSpPr>
            <p:cNvPr id="3112" name="Group 32">
              <a:extLst>
                <a:ext uri="{FF2B5EF4-FFF2-40B4-BE49-F238E27FC236}">
                  <a16:creationId xmlns:a16="http://schemas.microsoft.com/office/drawing/2014/main" id="{CE20B000-A18B-4707-A5E5-D456FDD2BBB6}"/>
                </a:ext>
              </a:extLst>
            </p:cNvPr>
            <p:cNvGrpSpPr>
              <a:grpSpLocks/>
            </p:cNvGrpSpPr>
            <p:nvPr/>
          </p:nvGrpSpPr>
          <p:grpSpPr bwMode="auto">
            <a:xfrm>
              <a:off x="896" y="1857"/>
              <a:ext cx="55" cy="58"/>
              <a:chOff x="2616" y="421"/>
              <a:chExt cx="55" cy="58"/>
            </a:xfrm>
          </p:grpSpPr>
          <p:sp>
            <p:nvSpPr>
              <p:cNvPr id="3143" name="Rectangle 33">
                <a:extLst>
                  <a:ext uri="{FF2B5EF4-FFF2-40B4-BE49-F238E27FC236}">
                    <a16:creationId xmlns:a16="http://schemas.microsoft.com/office/drawing/2014/main" id="{1C4A3A79-C9A6-4DFA-919C-BE703D822810}"/>
                  </a:ext>
                </a:extLst>
              </p:cNvPr>
              <p:cNvSpPr>
                <a:spLocks noChangeArrowheads="1"/>
              </p:cNvSpPr>
              <p:nvPr/>
            </p:nvSpPr>
            <p:spPr bwMode="auto">
              <a:xfrm>
                <a:off x="2631" y="421"/>
                <a:ext cx="24"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lgn="ctr">
                  <a:spcBef>
                    <a:spcPct val="0"/>
                  </a:spcBef>
                  <a:buFontTx/>
                  <a:buNone/>
                </a:pPr>
                <a:r>
                  <a:rPr lang="en-US" altLang="en-US" sz="600">
                    <a:solidFill>
                      <a:srgbClr val="000000"/>
                    </a:solidFill>
                  </a:rPr>
                  <a:t>8</a:t>
                </a:r>
                <a:endParaRPr lang="en-US" altLang="en-US" sz="600"/>
              </a:p>
            </p:txBody>
          </p:sp>
          <p:sp>
            <p:nvSpPr>
              <p:cNvPr id="3144" name="Oval 34">
                <a:extLst>
                  <a:ext uri="{FF2B5EF4-FFF2-40B4-BE49-F238E27FC236}">
                    <a16:creationId xmlns:a16="http://schemas.microsoft.com/office/drawing/2014/main" id="{CB603971-4144-490E-BB67-2B11CA70523E}"/>
                  </a:ext>
                </a:extLst>
              </p:cNvPr>
              <p:cNvSpPr>
                <a:spLocks noChangeAspect="1" noChangeArrowheads="1"/>
              </p:cNvSpPr>
              <p:nvPr/>
            </p:nvSpPr>
            <p:spPr bwMode="auto">
              <a:xfrm>
                <a:off x="2616" y="422"/>
                <a:ext cx="55" cy="5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grpSp>
        <p:sp>
          <p:nvSpPr>
            <p:cNvPr id="3113" name="Text Box 35">
              <a:extLst>
                <a:ext uri="{FF2B5EF4-FFF2-40B4-BE49-F238E27FC236}">
                  <a16:creationId xmlns:a16="http://schemas.microsoft.com/office/drawing/2014/main" id="{08355F7E-DDD0-42F2-B442-9D4E3809F804}"/>
                </a:ext>
              </a:extLst>
            </p:cNvPr>
            <p:cNvSpPr txBox="1">
              <a:spLocks noChangeArrowheads="1"/>
            </p:cNvSpPr>
            <p:nvPr/>
          </p:nvSpPr>
          <p:spPr bwMode="auto">
            <a:xfrm>
              <a:off x="917" y="1822"/>
              <a:ext cx="412"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r>
                <a:rPr lang="en-US" altLang="en-US" sz="800" b="1"/>
                <a:t>Extensions</a:t>
              </a:r>
            </a:p>
          </p:txBody>
        </p:sp>
        <p:grpSp>
          <p:nvGrpSpPr>
            <p:cNvPr id="3114" name="Group 36">
              <a:extLst>
                <a:ext uri="{FF2B5EF4-FFF2-40B4-BE49-F238E27FC236}">
                  <a16:creationId xmlns:a16="http://schemas.microsoft.com/office/drawing/2014/main" id="{79FD626C-BAB8-4FA3-82A7-F9FEE413AB7A}"/>
                </a:ext>
              </a:extLst>
            </p:cNvPr>
            <p:cNvGrpSpPr>
              <a:grpSpLocks/>
            </p:cNvGrpSpPr>
            <p:nvPr/>
          </p:nvGrpSpPr>
          <p:grpSpPr bwMode="auto">
            <a:xfrm>
              <a:off x="2560" y="1861"/>
              <a:ext cx="55" cy="58"/>
              <a:chOff x="2616" y="421"/>
              <a:chExt cx="55" cy="58"/>
            </a:xfrm>
          </p:grpSpPr>
          <p:sp>
            <p:nvSpPr>
              <p:cNvPr id="3141" name="Rectangle 37">
                <a:extLst>
                  <a:ext uri="{FF2B5EF4-FFF2-40B4-BE49-F238E27FC236}">
                    <a16:creationId xmlns:a16="http://schemas.microsoft.com/office/drawing/2014/main" id="{45CDA3C8-9FA6-4106-86B5-8BD0AD70190C}"/>
                  </a:ext>
                </a:extLst>
              </p:cNvPr>
              <p:cNvSpPr>
                <a:spLocks noChangeArrowheads="1"/>
              </p:cNvSpPr>
              <p:nvPr/>
            </p:nvSpPr>
            <p:spPr bwMode="auto">
              <a:xfrm>
                <a:off x="2631" y="421"/>
                <a:ext cx="24"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lgn="ctr">
                  <a:spcBef>
                    <a:spcPct val="0"/>
                  </a:spcBef>
                  <a:buFontTx/>
                  <a:buNone/>
                </a:pPr>
                <a:r>
                  <a:rPr lang="en-US" altLang="en-US" sz="600">
                    <a:solidFill>
                      <a:srgbClr val="000000"/>
                    </a:solidFill>
                  </a:rPr>
                  <a:t>4</a:t>
                </a:r>
                <a:endParaRPr lang="en-US" altLang="en-US" sz="600"/>
              </a:p>
            </p:txBody>
          </p:sp>
          <p:sp>
            <p:nvSpPr>
              <p:cNvPr id="3142" name="Oval 38">
                <a:extLst>
                  <a:ext uri="{FF2B5EF4-FFF2-40B4-BE49-F238E27FC236}">
                    <a16:creationId xmlns:a16="http://schemas.microsoft.com/office/drawing/2014/main" id="{C9C309CB-557E-4F40-8BB9-9923D7B75932}"/>
                  </a:ext>
                </a:extLst>
              </p:cNvPr>
              <p:cNvSpPr>
                <a:spLocks noChangeAspect="1" noChangeArrowheads="1"/>
              </p:cNvSpPr>
              <p:nvPr/>
            </p:nvSpPr>
            <p:spPr bwMode="auto">
              <a:xfrm>
                <a:off x="2616" y="422"/>
                <a:ext cx="55" cy="5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grpSp>
        <p:sp>
          <p:nvSpPr>
            <p:cNvPr id="3115" name="Text Box 39">
              <a:extLst>
                <a:ext uri="{FF2B5EF4-FFF2-40B4-BE49-F238E27FC236}">
                  <a16:creationId xmlns:a16="http://schemas.microsoft.com/office/drawing/2014/main" id="{EFBB5DBB-0001-4061-AEED-F5519C481CF5}"/>
                </a:ext>
              </a:extLst>
            </p:cNvPr>
            <p:cNvSpPr txBox="1">
              <a:spLocks noChangeArrowheads="1"/>
            </p:cNvSpPr>
            <p:nvPr/>
          </p:nvSpPr>
          <p:spPr bwMode="auto">
            <a:xfrm>
              <a:off x="2581" y="1826"/>
              <a:ext cx="671"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r>
                <a:rPr lang="en-US" altLang="en-US" sz="800" b="1"/>
                <a:t>Like Characteristics</a:t>
              </a:r>
            </a:p>
          </p:txBody>
        </p:sp>
        <p:grpSp>
          <p:nvGrpSpPr>
            <p:cNvPr id="3116" name="Group 40">
              <a:extLst>
                <a:ext uri="{FF2B5EF4-FFF2-40B4-BE49-F238E27FC236}">
                  <a16:creationId xmlns:a16="http://schemas.microsoft.com/office/drawing/2014/main" id="{C80CC5F3-8C96-4FEC-9033-EFCAC8BFF124}"/>
                </a:ext>
              </a:extLst>
            </p:cNvPr>
            <p:cNvGrpSpPr>
              <a:grpSpLocks/>
            </p:cNvGrpSpPr>
            <p:nvPr/>
          </p:nvGrpSpPr>
          <p:grpSpPr bwMode="auto">
            <a:xfrm>
              <a:off x="2517" y="2578"/>
              <a:ext cx="55" cy="58"/>
              <a:chOff x="2616" y="421"/>
              <a:chExt cx="55" cy="58"/>
            </a:xfrm>
          </p:grpSpPr>
          <p:sp>
            <p:nvSpPr>
              <p:cNvPr id="3139" name="Rectangle 41">
                <a:extLst>
                  <a:ext uri="{FF2B5EF4-FFF2-40B4-BE49-F238E27FC236}">
                    <a16:creationId xmlns:a16="http://schemas.microsoft.com/office/drawing/2014/main" id="{A1B610A2-8633-49D6-BDC1-7206DBE97E3F}"/>
                  </a:ext>
                </a:extLst>
              </p:cNvPr>
              <p:cNvSpPr>
                <a:spLocks noChangeArrowheads="1"/>
              </p:cNvSpPr>
              <p:nvPr/>
            </p:nvSpPr>
            <p:spPr bwMode="auto">
              <a:xfrm>
                <a:off x="2631" y="421"/>
                <a:ext cx="24"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lgn="ctr">
                  <a:spcBef>
                    <a:spcPct val="0"/>
                  </a:spcBef>
                  <a:buFontTx/>
                  <a:buNone/>
                </a:pPr>
                <a:r>
                  <a:rPr lang="en-US" altLang="en-US" sz="600">
                    <a:solidFill>
                      <a:srgbClr val="000000"/>
                    </a:solidFill>
                  </a:rPr>
                  <a:t>6</a:t>
                </a:r>
                <a:endParaRPr lang="en-US" altLang="en-US" sz="600"/>
              </a:p>
            </p:txBody>
          </p:sp>
          <p:sp>
            <p:nvSpPr>
              <p:cNvPr id="3140" name="Oval 42">
                <a:extLst>
                  <a:ext uri="{FF2B5EF4-FFF2-40B4-BE49-F238E27FC236}">
                    <a16:creationId xmlns:a16="http://schemas.microsoft.com/office/drawing/2014/main" id="{052A6994-F9B8-4C35-A7E3-F60D46E11A2B}"/>
                  </a:ext>
                </a:extLst>
              </p:cNvPr>
              <p:cNvSpPr>
                <a:spLocks noChangeAspect="1" noChangeArrowheads="1"/>
              </p:cNvSpPr>
              <p:nvPr/>
            </p:nvSpPr>
            <p:spPr bwMode="auto">
              <a:xfrm>
                <a:off x="2616" y="422"/>
                <a:ext cx="55" cy="5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grpSp>
        <p:sp>
          <p:nvSpPr>
            <p:cNvPr id="3117" name="Text Box 43">
              <a:extLst>
                <a:ext uri="{FF2B5EF4-FFF2-40B4-BE49-F238E27FC236}">
                  <a16:creationId xmlns:a16="http://schemas.microsoft.com/office/drawing/2014/main" id="{9FF473DC-7B78-4399-B78B-E20DFB3A2DAB}"/>
                </a:ext>
              </a:extLst>
            </p:cNvPr>
            <p:cNvSpPr txBox="1">
              <a:spLocks noChangeArrowheads="1"/>
            </p:cNvSpPr>
            <p:nvPr/>
          </p:nvSpPr>
          <p:spPr bwMode="auto">
            <a:xfrm>
              <a:off x="2538" y="2543"/>
              <a:ext cx="728"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r>
                <a:rPr lang="en-US" altLang="en-US" sz="800" b="1"/>
                <a:t>Unlike Characteristics</a:t>
              </a:r>
            </a:p>
          </p:txBody>
        </p:sp>
        <p:grpSp>
          <p:nvGrpSpPr>
            <p:cNvPr id="3118" name="Group 44">
              <a:extLst>
                <a:ext uri="{FF2B5EF4-FFF2-40B4-BE49-F238E27FC236}">
                  <a16:creationId xmlns:a16="http://schemas.microsoft.com/office/drawing/2014/main" id="{AEDD3FC8-5080-4B9B-B412-10CDA07F6E44}"/>
                </a:ext>
              </a:extLst>
            </p:cNvPr>
            <p:cNvGrpSpPr>
              <a:grpSpLocks/>
            </p:cNvGrpSpPr>
            <p:nvPr/>
          </p:nvGrpSpPr>
          <p:grpSpPr bwMode="auto">
            <a:xfrm>
              <a:off x="2803" y="3272"/>
              <a:ext cx="55" cy="58"/>
              <a:chOff x="2616" y="421"/>
              <a:chExt cx="55" cy="58"/>
            </a:xfrm>
          </p:grpSpPr>
          <p:sp>
            <p:nvSpPr>
              <p:cNvPr id="3137" name="Rectangle 45">
                <a:extLst>
                  <a:ext uri="{FF2B5EF4-FFF2-40B4-BE49-F238E27FC236}">
                    <a16:creationId xmlns:a16="http://schemas.microsoft.com/office/drawing/2014/main" id="{FDD16E5D-B94A-472B-A58E-EB1D50A53E40}"/>
                  </a:ext>
                </a:extLst>
              </p:cNvPr>
              <p:cNvSpPr>
                <a:spLocks noChangeArrowheads="1"/>
              </p:cNvSpPr>
              <p:nvPr/>
            </p:nvSpPr>
            <p:spPr bwMode="auto">
              <a:xfrm>
                <a:off x="2631" y="421"/>
                <a:ext cx="24"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lgn="ctr">
                  <a:spcBef>
                    <a:spcPct val="0"/>
                  </a:spcBef>
                  <a:buFontTx/>
                  <a:buNone/>
                </a:pPr>
                <a:r>
                  <a:rPr lang="en-US" altLang="en-US" sz="600">
                    <a:solidFill>
                      <a:srgbClr val="000000"/>
                    </a:solidFill>
                  </a:rPr>
                  <a:t>8</a:t>
                </a:r>
                <a:endParaRPr lang="en-US" altLang="en-US" sz="600"/>
              </a:p>
            </p:txBody>
          </p:sp>
          <p:sp>
            <p:nvSpPr>
              <p:cNvPr id="3138" name="Oval 46">
                <a:extLst>
                  <a:ext uri="{FF2B5EF4-FFF2-40B4-BE49-F238E27FC236}">
                    <a16:creationId xmlns:a16="http://schemas.microsoft.com/office/drawing/2014/main" id="{F3D86A19-840C-481D-B4A2-8F049908D9B9}"/>
                  </a:ext>
                </a:extLst>
              </p:cNvPr>
              <p:cNvSpPr>
                <a:spLocks noChangeAspect="1" noChangeArrowheads="1"/>
              </p:cNvSpPr>
              <p:nvPr/>
            </p:nvSpPr>
            <p:spPr bwMode="auto">
              <a:xfrm>
                <a:off x="2616" y="422"/>
                <a:ext cx="55" cy="5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grpSp>
        <p:sp>
          <p:nvSpPr>
            <p:cNvPr id="3119" name="Text Box 47">
              <a:extLst>
                <a:ext uri="{FF2B5EF4-FFF2-40B4-BE49-F238E27FC236}">
                  <a16:creationId xmlns:a16="http://schemas.microsoft.com/office/drawing/2014/main" id="{194A8CAB-C2CE-4139-B50A-BC153EBB8FD5}"/>
                </a:ext>
              </a:extLst>
            </p:cNvPr>
            <p:cNvSpPr txBox="1">
              <a:spLocks noChangeArrowheads="1"/>
            </p:cNvSpPr>
            <p:nvPr/>
          </p:nvSpPr>
          <p:spPr bwMode="auto">
            <a:xfrm>
              <a:off x="2824" y="3237"/>
              <a:ext cx="386"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r>
                <a:rPr lang="en-US" altLang="en-US" sz="800" b="1"/>
                <a:t>Summary</a:t>
              </a:r>
            </a:p>
          </p:txBody>
        </p:sp>
        <p:grpSp>
          <p:nvGrpSpPr>
            <p:cNvPr id="3120" name="Group 48">
              <a:extLst>
                <a:ext uri="{FF2B5EF4-FFF2-40B4-BE49-F238E27FC236}">
                  <a16:creationId xmlns:a16="http://schemas.microsoft.com/office/drawing/2014/main" id="{CDC77ECC-D3E6-45A5-B93C-1D73CEDB326E}"/>
                </a:ext>
              </a:extLst>
            </p:cNvPr>
            <p:cNvGrpSpPr>
              <a:grpSpLocks/>
            </p:cNvGrpSpPr>
            <p:nvPr/>
          </p:nvGrpSpPr>
          <p:grpSpPr bwMode="auto">
            <a:xfrm>
              <a:off x="4344" y="1885"/>
              <a:ext cx="55" cy="58"/>
              <a:chOff x="2616" y="421"/>
              <a:chExt cx="55" cy="58"/>
            </a:xfrm>
          </p:grpSpPr>
          <p:sp>
            <p:nvSpPr>
              <p:cNvPr id="3135" name="Rectangle 49">
                <a:extLst>
                  <a:ext uri="{FF2B5EF4-FFF2-40B4-BE49-F238E27FC236}">
                    <a16:creationId xmlns:a16="http://schemas.microsoft.com/office/drawing/2014/main" id="{019B9ED2-5147-4A09-A385-9CE1E66B8C5C}"/>
                  </a:ext>
                </a:extLst>
              </p:cNvPr>
              <p:cNvSpPr>
                <a:spLocks noChangeArrowheads="1"/>
              </p:cNvSpPr>
              <p:nvPr/>
            </p:nvSpPr>
            <p:spPr bwMode="auto">
              <a:xfrm>
                <a:off x="2631" y="421"/>
                <a:ext cx="24"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lgn="ctr">
                  <a:spcBef>
                    <a:spcPct val="0"/>
                  </a:spcBef>
                  <a:buFontTx/>
                  <a:buNone/>
                </a:pPr>
                <a:r>
                  <a:rPr lang="en-US" altLang="en-US" sz="600">
                    <a:solidFill>
                      <a:srgbClr val="000000"/>
                    </a:solidFill>
                  </a:rPr>
                  <a:t>5</a:t>
                </a:r>
                <a:endParaRPr lang="en-US" altLang="en-US" sz="600"/>
              </a:p>
            </p:txBody>
          </p:sp>
          <p:sp>
            <p:nvSpPr>
              <p:cNvPr id="3136" name="Oval 50">
                <a:extLst>
                  <a:ext uri="{FF2B5EF4-FFF2-40B4-BE49-F238E27FC236}">
                    <a16:creationId xmlns:a16="http://schemas.microsoft.com/office/drawing/2014/main" id="{62CF0F2A-74F5-4DB5-B50C-C55A24549A2B}"/>
                  </a:ext>
                </a:extLst>
              </p:cNvPr>
              <p:cNvSpPr>
                <a:spLocks noChangeAspect="1" noChangeArrowheads="1"/>
              </p:cNvSpPr>
              <p:nvPr/>
            </p:nvSpPr>
            <p:spPr bwMode="auto">
              <a:xfrm>
                <a:off x="2616" y="422"/>
                <a:ext cx="55" cy="5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grpSp>
        <p:sp>
          <p:nvSpPr>
            <p:cNvPr id="3121" name="Text Box 51">
              <a:extLst>
                <a:ext uri="{FF2B5EF4-FFF2-40B4-BE49-F238E27FC236}">
                  <a16:creationId xmlns:a16="http://schemas.microsoft.com/office/drawing/2014/main" id="{8446E0DA-60D9-4F81-B4DE-B51C829CF2C7}"/>
                </a:ext>
              </a:extLst>
            </p:cNvPr>
            <p:cNvSpPr txBox="1">
              <a:spLocks noChangeArrowheads="1"/>
            </p:cNvSpPr>
            <p:nvPr/>
          </p:nvSpPr>
          <p:spPr bwMode="auto">
            <a:xfrm>
              <a:off x="4365" y="1850"/>
              <a:ext cx="547"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r>
                <a:rPr lang="en-US" altLang="en-US" sz="800" b="1"/>
                <a:t>Like Categories</a:t>
              </a:r>
            </a:p>
          </p:txBody>
        </p:sp>
        <p:grpSp>
          <p:nvGrpSpPr>
            <p:cNvPr id="3122" name="Group 52">
              <a:extLst>
                <a:ext uri="{FF2B5EF4-FFF2-40B4-BE49-F238E27FC236}">
                  <a16:creationId xmlns:a16="http://schemas.microsoft.com/office/drawing/2014/main" id="{8D3A4FA2-863C-4656-BF1D-3ED8A2B81B3D}"/>
                </a:ext>
              </a:extLst>
            </p:cNvPr>
            <p:cNvGrpSpPr>
              <a:grpSpLocks/>
            </p:cNvGrpSpPr>
            <p:nvPr/>
          </p:nvGrpSpPr>
          <p:grpSpPr bwMode="auto">
            <a:xfrm>
              <a:off x="4325" y="2583"/>
              <a:ext cx="55" cy="58"/>
              <a:chOff x="2616" y="421"/>
              <a:chExt cx="55" cy="58"/>
            </a:xfrm>
          </p:grpSpPr>
          <p:sp>
            <p:nvSpPr>
              <p:cNvPr id="3133" name="Rectangle 53">
                <a:extLst>
                  <a:ext uri="{FF2B5EF4-FFF2-40B4-BE49-F238E27FC236}">
                    <a16:creationId xmlns:a16="http://schemas.microsoft.com/office/drawing/2014/main" id="{0547B651-F75D-42F6-A60A-77414CD454E7}"/>
                  </a:ext>
                </a:extLst>
              </p:cNvPr>
              <p:cNvSpPr>
                <a:spLocks noChangeArrowheads="1"/>
              </p:cNvSpPr>
              <p:nvPr/>
            </p:nvSpPr>
            <p:spPr bwMode="auto">
              <a:xfrm>
                <a:off x="2631" y="421"/>
                <a:ext cx="24"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lgn="ctr">
                  <a:spcBef>
                    <a:spcPct val="0"/>
                  </a:spcBef>
                  <a:buFontTx/>
                  <a:buNone/>
                </a:pPr>
                <a:r>
                  <a:rPr lang="en-US" altLang="en-US" sz="600">
                    <a:solidFill>
                      <a:srgbClr val="000000"/>
                    </a:solidFill>
                  </a:rPr>
                  <a:t>7</a:t>
                </a:r>
                <a:endParaRPr lang="en-US" altLang="en-US" sz="600"/>
              </a:p>
            </p:txBody>
          </p:sp>
          <p:sp>
            <p:nvSpPr>
              <p:cNvPr id="3134" name="Oval 54">
                <a:extLst>
                  <a:ext uri="{FF2B5EF4-FFF2-40B4-BE49-F238E27FC236}">
                    <a16:creationId xmlns:a16="http://schemas.microsoft.com/office/drawing/2014/main" id="{FC7CDC14-AB70-4F91-912E-F3C767A0D1CC}"/>
                  </a:ext>
                </a:extLst>
              </p:cNvPr>
              <p:cNvSpPr>
                <a:spLocks noChangeAspect="1" noChangeArrowheads="1"/>
              </p:cNvSpPr>
              <p:nvPr/>
            </p:nvSpPr>
            <p:spPr bwMode="auto">
              <a:xfrm>
                <a:off x="2616" y="422"/>
                <a:ext cx="55" cy="5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grpSp>
        <p:sp>
          <p:nvSpPr>
            <p:cNvPr id="3123" name="Text Box 55">
              <a:extLst>
                <a:ext uri="{FF2B5EF4-FFF2-40B4-BE49-F238E27FC236}">
                  <a16:creationId xmlns:a16="http://schemas.microsoft.com/office/drawing/2014/main" id="{8091FC7B-6BB2-458A-BB0C-FA7B84FAF51E}"/>
                </a:ext>
              </a:extLst>
            </p:cNvPr>
            <p:cNvSpPr txBox="1">
              <a:spLocks noChangeArrowheads="1"/>
            </p:cNvSpPr>
            <p:nvPr/>
          </p:nvSpPr>
          <p:spPr bwMode="auto">
            <a:xfrm>
              <a:off x="4346" y="2548"/>
              <a:ext cx="604"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r>
                <a:rPr lang="en-US" altLang="en-US" sz="800" b="1"/>
                <a:t>Unlike Categories</a:t>
              </a:r>
            </a:p>
          </p:txBody>
        </p:sp>
        <p:sp>
          <p:nvSpPr>
            <p:cNvPr id="3124" name="Line 56">
              <a:extLst>
                <a:ext uri="{FF2B5EF4-FFF2-40B4-BE49-F238E27FC236}">
                  <a16:creationId xmlns:a16="http://schemas.microsoft.com/office/drawing/2014/main" id="{94F8C8EE-61B6-4025-B34A-16FED4964233}"/>
                </a:ext>
              </a:extLst>
            </p:cNvPr>
            <p:cNvSpPr>
              <a:spLocks noChangeShapeType="1"/>
            </p:cNvSpPr>
            <p:nvPr/>
          </p:nvSpPr>
          <p:spPr bwMode="auto">
            <a:xfrm>
              <a:off x="5238" y="2131"/>
              <a:ext cx="0" cy="105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25" name="AutoShape 57">
              <a:extLst>
                <a:ext uri="{FF2B5EF4-FFF2-40B4-BE49-F238E27FC236}">
                  <a16:creationId xmlns:a16="http://schemas.microsoft.com/office/drawing/2014/main" id="{B76B608B-0AEB-42E3-9E1E-76E2E885DF64}"/>
                </a:ext>
              </a:extLst>
            </p:cNvPr>
            <p:cNvSpPr>
              <a:spLocks noChangeArrowheads="1"/>
            </p:cNvSpPr>
            <p:nvPr/>
          </p:nvSpPr>
          <p:spPr bwMode="auto">
            <a:xfrm flipH="1" flipV="1">
              <a:off x="5180" y="3169"/>
              <a:ext cx="116" cy="100"/>
            </a:xfrm>
            <a:prstGeom prst="triangle">
              <a:avLst>
                <a:gd name="adj" fmla="val 50000"/>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sp>
          <p:nvSpPr>
            <p:cNvPr id="3126" name="Line 58">
              <a:extLst>
                <a:ext uri="{FF2B5EF4-FFF2-40B4-BE49-F238E27FC236}">
                  <a16:creationId xmlns:a16="http://schemas.microsoft.com/office/drawing/2014/main" id="{F04817BC-8DC6-43F5-9DFA-253BCF77D810}"/>
                </a:ext>
              </a:extLst>
            </p:cNvPr>
            <p:cNvSpPr>
              <a:spLocks noChangeShapeType="1"/>
            </p:cNvSpPr>
            <p:nvPr/>
          </p:nvSpPr>
          <p:spPr bwMode="auto">
            <a:xfrm>
              <a:off x="5164" y="2139"/>
              <a:ext cx="7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27" name="AutoShape 59">
              <a:extLst>
                <a:ext uri="{FF2B5EF4-FFF2-40B4-BE49-F238E27FC236}">
                  <a16:creationId xmlns:a16="http://schemas.microsoft.com/office/drawing/2014/main" id="{99630B0E-3ECE-43E0-95A5-B0DA52D4BD76}"/>
                </a:ext>
              </a:extLst>
            </p:cNvPr>
            <p:cNvSpPr>
              <a:spLocks noChangeArrowheads="1"/>
            </p:cNvSpPr>
            <p:nvPr/>
          </p:nvSpPr>
          <p:spPr bwMode="auto">
            <a:xfrm>
              <a:off x="2872" y="637"/>
              <a:ext cx="2296" cy="320"/>
            </a:xfrm>
            <a:prstGeom prst="roundRect">
              <a:avLst>
                <a:gd name="adj" fmla="val 50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grpSp>
          <p:nvGrpSpPr>
            <p:cNvPr id="3128" name="Group 60">
              <a:extLst>
                <a:ext uri="{FF2B5EF4-FFF2-40B4-BE49-F238E27FC236}">
                  <a16:creationId xmlns:a16="http://schemas.microsoft.com/office/drawing/2014/main" id="{E816F84E-90BB-46F0-8018-105843C1EFDB}"/>
                </a:ext>
              </a:extLst>
            </p:cNvPr>
            <p:cNvGrpSpPr>
              <a:grpSpLocks/>
            </p:cNvGrpSpPr>
            <p:nvPr/>
          </p:nvGrpSpPr>
          <p:grpSpPr bwMode="auto">
            <a:xfrm>
              <a:off x="3832" y="677"/>
              <a:ext cx="55" cy="58"/>
              <a:chOff x="2616" y="421"/>
              <a:chExt cx="55" cy="58"/>
            </a:xfrm>
          </p:grpSpPr>
          <p:sp>
            <p:nvSpPr>
              <p:cNvPr id="3131" name="Rectangle 61">
                <a:extLst>
                  <a:ext uri="{FF2B5EF4-FFF2-40B4-BE49-F238E27FC236}">
                    <a16:creationId xmlns:a16="http://schemas.microsoft.com/office/drawing/2014/main" id="{7BD35F35-D35C-4CA5-9A55-0DB98986F45A}"/>
                  </a:ext>
                </a:extLst>
              </p:cNvPr>
              <p:cNvSpPr>
                <a:spLocks noChangeArrowheads="1"/>
              </p:cNvSpPr>
              <p:nvPr/>
            </p:nvSpPr>
            <p:spPr bwMode="auto">
              <a:xfrm>
                <a:off x="2631" y="421"/>
                <a:ext cx="24"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lgn="ctr">
                  <a:spcBef>
                    <a:spcPct val="0"/>
                  </a:spcBef>
                  <a:buFontTx/>
                  <a:buNone/>
                </a:pPr>
                <a:r>
                  <a:rPr lang="en-US" altLang="en-US" sz="600">
                    <a:solidFill>
                      <a:srgbClr val="000000"/>
                    </a:solidFill>
                  </a:rPr>
                  <a:t>2</a:t>
                </a:r>
                <a:endParaRPr lang="en-US" altLang="en-US" sz="600"/>
              </a:p>
            </p:txBody>
          </p:sp>
          <p:sp>
            <p:nvSpPr>
              <p:cNvPr id="3132" name="Oval 62">
                <a:extLst>
                  <a:ext uri="{FF2B5EF4-FFF2-40B4-BE49-F238E27FC236}">
                    <a16:creationId xmlns:a16="http://schemas.microsoft.com/office/drawing/2014/main" id="{E73C6726-1DF9-436A-ACAE-CE6C0CD436D1}"/>
                  </a:ext>
                </a:extLst>
              </p:cNvPr>
              <p:cNvSpPr>
                <a:spLocks noChangeAspect="1" noChangeArrowheads="1"/>
              </p:cNvSpPr>
              <p:nvPr/>
            </p:nvSpPr>
            <p:spPr bwMode="auto">
              <a:xfrm>
                <a:off x="2616" y="422"/>
                <a:ext cx="55" cy="5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endParaRPr lang="en-US" altLang="en-US" sz="2400"/>
              </a:p>
            </p:txBody>
          </p:sp>
        </p:grpSp>
        <p:sp>
          <p:nvSpPr>
            <p:cNvPr id="3129" name="Text Box 63">
              <a:extLst>
                <a:ext uri="{FF2B5EF4-FFF2-40B4-BE49-F238E27FC236}">
                  <a16:creationId xmlns:a16="http://schemas.microsoft.com/office/drawing/2014/main" id="{21471E20-B761-4DE7-A263-457660B60B79}"/>
                </a:ext>
              </a:extLst>
            </p:cNvPr>
            <p:cNvSpPr txBox="1">
              <a:spLocks noChangeArrowheads="1"/>
            </p:cNvSpPr>
            <p:nvPr/>
          </p:nvSpPr>
          <p:spPr bwMode="auto">
            <a:xfrm>
              <a:off x="3853" y="642"/>
              <a:ext cx="343"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ＭＳ Ｐゴシック" panose="020B0600070205080204" pitchFamily="34" charset="-128"/>
                </a:defRPr>
              </a:lvl9pPr>
            </a:lstStyle>
            <a:p>
              <a:pPr>
                <a:spcBef>
                  <a:spcPct val="0"/>
                </a:spcBef>
                <a:buFontTx/>
                <a:buNone/>
              </a:pPr>
              <a:r>
                <a:rPr lang="en-US" altLang="en-US" sz="800" b="1"/>
                <a:t>Concept</a:t>
              </a:r>
            </a:p>
          </p:txBody>
        </p:sp>
        <p:sp>
          <p:nvSpPr>
            <p:cNvPr id="3130" name="Line 64">
              <a:extLst>
                <a:ext uri="{FF2B5EF4-FFF2-40B4-BE49-F238E27FC236}">
                  <a16:creationId xmlns:a16="http://schemas.microsoft.com/office/drawing/2014/main" id="{59F6A5DF-2C34-4132-B2CF-D80DE916F795}"/>
                </a:ext>
              </a:extLst>
            </p:cNvPr>
            <p:cNvSpPr>
              <a:spLocks noChangeShapeType="1"/>
            </p:cNvSpPr>
            <p:nvPr/>
          </p:nvSpPr>
          <p:spPr bwMode="auto">
            <a:xfrm>
              <a:off x="5160" y="2795"/>
              <a:ext cx="7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3075" name="TextBox 1">
            <a:extLst>
              <a:ext uri="{FF2B5EF4-FFF2-40B4-BE49-F238E27FC236}">
                <a16:creationId xmlns:a16="http://schemas.microsoft.com/office/drawing/2014/main" id="{3494BA48-0A49-4C02-9822-CA5B2598EC1B}"/>
              </a:ext>
            </a:extLst>
          </p:cNvPr>
          <p:cNvSpPr txBox="1">
            <a:spLocks noChangeArrowheads="1"/>
          </p:cNvSpPr>
          <p:nvPr/>
        </p:nvSpPr>
        <p:spPr bwMode="auto">
          <a:xfrm>
            <a:off x="2286000" y="685800"/>
            <a:ext cx="4648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pPr algn="ctr"/>
            <a:r>
              <a:rPr lang="en-US" altLang="en-US" sz="1800"/>
              <a:t>Eukaryotic Cells</a:t>
            </a:r>
          </a:p>
        </p:txBody>
      </p:sp>
      <p:sp>
        <p:nvSpPr>
          <p:cNvPr id="3076" name="TextBox 65">
            <a:extLst>
              <a:ext uri="{FF2B5EF4-FFF2-40B4-BE49-F238E27FC236}">
                <a16:creationId xmlns:a16="http://schemas.microsoft.com/office/drawing/2014/main" id="{C328CDC2-E10D-4B30-835B-9A0E1C8C2E87}"/>
              </a:ext>
            </a:extLst>
          </p:cNvPr>
          <p:cNvSpPr txBox="1">
            <a:spLocks noChangeArrowheads="1"/>
          </p:cNvSpPr>
          <p:nvPr/>
        </p:nvSpPr>
        <p:spPr bwMode="auto">
          <a:xfrm>
            <a:off x="-52388" y="1379538"/>
            <a:ext cx="4648201"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pPr algn="ctr"/>
            <a:r>
              <a:rPr lang="en-US" altLang="en-US" sz="1800"/>
              <a:t>Plant Cells</a:t>
            </a:r>
          </a:p>
        </p:txBody>
      </p:sp>
      <p:sp>
        <p:nvSpPr>
          <p:cNvPr id="3077" name="TextBox 66">
            <a:extLst>
              <a:ext uri="{FF2B5EF4-FFF2-40B4-BE49-F238E27FC236}">
                <a16:creationId xmlns:a16="http://schemas.microsoft.com/office/drawing/2014/main" id="{B4DB691E-C68F-47F0-A690-2BEF7BB82733}"/>
              </a:ext>
            </a:extLst>
          </p:cNvPr>
          <p:cNvSpPr txBox="1">
            <a:spLocks noChangeArrowheads="1"/>
          </p:cNvSpPr>
          <p:nvPr/>
        </p:nvSpPr>
        <p:spPr bwMode="auto">
          <a:xfrm>
            <a:off x="4311650" y="1376363"/>
            <a:ext cx="4648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pPr algn="ctr"/>
            <a:r>
              <a:rPr lang="en-US" altLang="en-US" sz="1800"/>
              <a:t>Animal Cells</a:t>
            </a:r>
          </a:p>
        </p:txBody>
      </p:sp>
      <p:sp>
        <p:nvSpPr>
          <p:cNvPr id="3078" name="TextBox 2">
            <a:extLst>
              <a:ext uri="{FF2B5EF4-FFF2-40B4-BE49-F238E27FC236}">
                <a16:creationId xmlns:a16="http://schemas.microsoft.com/office/drawing/2014/main" id="{825CFF66-8892-44D5-B311-226F8B2918AA}"/>
              </a:ext>
            </a:extLst>
          </p:cNvPr>
          <p:cNvSpPr txBox="1">
            <a:spLocks noChangeArrowheads="1"/>
          </p:cNvSpPr>
          <p:nvPr/>
        </p:nvSpPr>
        <p:spPr bwMode="auto">
          <a:xfrm>
            <a:off x="265113" y="1984375"/>
            <a:ext cx="2284412" cy="127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pPr>
              <a:buFont typeface="Arial" panose="020B0604020202020204" pitchFamily="34" charset="0"/>
              <a:buChar char="•"/>
            </a:pPr>
            <a:r>
              <a:rPr lang="en-US" altLang="en-US" sz="1100"/>
              <a:t>Has a cell membrane</a:t>
            </a:r>
          </a:p>
          <a:p>
            <a:pPr>
              <a:buFont typeface="Arial" panose="020B0604020202020204" pitchFamily="34" charset="0"/>
              <a:buChar char="•"/>
            </a:pPr>
            <a:r>
              <a:rPr lang="en-US" altLang="en-US" sz="1100"/>
              <a:t>Has a cell wall made of cellulose</a:t>
            </a:r>
          </a:p>
          <a:p>
            <a:pPr>
              <a:buFont typeface="Arial" panose="020B0604020202020204" pitchFamily="34" charset="0"/>
              <a:buChar char="•"/>
            </a:pPr>
            <a:r>
              <a:rPr lang="en-US" altLang="en-US" sz="1100"/>
              <a:t>Has mitochondria used for cellular respiration</a:t>
            </a:r>
          </a:p>
          <a:p>
            <a:pPr>
              <a:buFont typeface="Arial" panose="020B0604020202020204" pitchFamily="34" charset="0"/>
              <a:buChar char="•"/>
            </a:pPr>
            <a:r>
              <a:rPr lang="en-US" altLang="en-US" sz="1100"/>
              <a:t>Has chloroplasts for photosynthesis</a:t>
            </a:r>
          </a:p>
          <a:p>
            <a:pPr>
              <a:buFont typeface="Arial" panose="020B0604020202020204" pitchFamily="34" charset="0"/>
              <a:buChar char="•"/>
            </a:pPr>
            <a:endParaRPr lang="en-US" altLang="en-US" sz="1100"/>
          </a:p>
        </p:txBody>
      </p:sp>
      <p:sp>
        <p:nvSpPr>
          <p:cNvPr id="69" name="TextBox 68">
            <a:extLst>
              <a:ext uri="{FF2B5EF4-FFF2-40B4-BE49-F238E27FC236}">
                <a16:creationId xmlns:a16="http://schemas.microsoft.com/office/drawing/2014/main" id="{C144DA66-E8F8-4890-BF60-38C34D80AD63}"/>
              </a:ext>
            </a:extLst>
          </p:cNvPr>
          <p:cNvSpPr txBox="1"/>
          <p:nvPr/>
        </p:nvSpPr>
        <p:spPr>
          <a:xfrm>
            <a:off x="2346325" y="2005013"/>
            <a:ext cx="2284413" cy="938212"/>
          </a:xfrm>
          <a:prstGeom prst="rect">
            <a:avLst/>
          </a:prstGeom>
          <a:noFill/>
        </p:spPr>
        <p:txBody>
          <a:bodyPr>
            <a:spAutoFit/>
          </a:bodyPr>
          <a:lstStyle/>
          <a:p>
            <a:pPr marL="171450" indent="-171450">
              <a:buFont typeface="Arial" panose="020B0604020202020204" pitchFamily="34" charset="0"/>
              <a:buChar char="•"/>
              <a:defRPr/>
            </a:pPr>
            <a:r>
              <a:rPr lang="en-US" sz="1100" dirty="0"/>
              <a:t>Has a large central vacuole</a:t>
            </a:r>
          </a:p>
          <a:p>
            <a:pPr marL="171450" indent="-171450">
              <a:buFont typeface="Arial" panose="020B0604020202020204" pitchFamily="34" charset="0"/>
              <a:buChar char="•"/>
              <a:defRPr/>
            </a:pPr>
            <a:r>
              <a:rPr lang="en-US" sz="1100" dirty="0"/>
              <a:t>No centrioles</a:t>
            </a:r>
          </a:p>
          <a:p>
            <a:pPr marL="171450" indent="-171450">
              <a:buFont typeface="Arial" panose="020B0604020202020204" pitchFamily="34" charset="0"/>
              <a:buChar char="•"/>
              <a:defRPr/>
            </a:pPr>
            <a:r>
              <a:rPr lang="en-US" sz="1100" dirty="0"/>
              <a:t>No cilia/flagella  </a:t>
            </a:r>
          </a:p>
          <a:p>
            <a:pPr>
              <a:defRPr/>
            </a:pPr>
            <a:endParaRPr lang="en-US" sz="1100" dirty="0"/>
          </a:p>
          <a:p>
            <a:pPr marL="171450" indent="-171450">
              <a:buFont typeface="Arial" panose="020B0604020202020204" pitchFamily="34" charset="0"/>
              <a:buChar char="•"/>
              <a:defRPr/>
            </a:pPr>
            <a:endParaRPr lang="en-US" sz="1100" dirty="0"/>
          </a:p>
        </p:txBody>
      </p:sp>
      <p:sp>
        <p:nvSpPr>
          <p:cNvPr id="3080" name="TextBox 69">
            <a:extLst>
              <a:ext uri="{FF2B5EF4-FFF2-40B4-BE49-F238E27FC236}">
                <a16:creationId xmlns:a16="http://schemas.microsoft.com/office/drawing/2014/main" id="{864E547E-0DEB-482C-A570-7F4870B8928A}"/>
              </a:ext>
            </a:extLst>
          </p:cNvPr>
          <p:cNvSpPr txBox="1">
            <a:spLocks noChangeArrowheads="1"/>
          </p:cNvSpPr>
          <p:nvPr/>
        </p:nvSpPr>
        <p:spPr bwMode="auto">
          <a:xfrm>
            <a:off x="4470400" y="1979613"/>
            <a:ext cx="1974850" cy="127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pPr>
              <a:buFont typeface="Arial" panose="020B0604020202020204" pitchFamily="34" charset="0"/>
              <a:buChar char="•"/>
            </a:pPr>
            <a:r>
              <a:rPr lang="en-US" altLang="en-US" sz="1100"/>
              <a:t>Has a cell membrane</a:t>
            </a:r>
          </a:p>
          <a:p>
            <a:pPr>
              <a:buFont typeface="Arial" panose="020B0604020202020204" pitchFamily="34" charset="0"/>
              <a:buChar char="•"/>
            </a:pPr>
            <a:r>
              <a:rPr lang="en-US" altLang="en-US" sz="1100"/>
              <a:t>No cell wall</a:t>
            </a:r>
          </a:p>
          <a:p>
            <a:pPr>
              <a:buFont typeface="Arial" panose="020B0604020202020204" pitchFamily="34" charset="0"/>
              <a:buChar char="•"/>
            </a:pPr>
            <a:r>
              <a:rPr lang="en-US" altLang="en-US" sz="1100"/>
              <a:t>Has mitochondria used for cellular respiration</a:t>
            </a:r>
          </a:p>
          <a:p>
            <a:pPr>
              <a:buFont typeface="Arial" panose="020B0604020202020204" pitchFamily="34" charset="0"/>
              <a:buChar char="•"/>
            </a:pPr>
            <a:r>
              <a:rPr lang="en-US" altLang="en-US" sz="1100"/>
              <a:t>No Chloroplasts</a:t>
            </a:r>
          </a:p>
          <a:p>
            <a:pPr>
              <a:buFont typeface="Arial" panose="020B0604020202020204" pitchFamily="34" charset="0"/>
              <a:buChar char="•"/>
            </a:pPr>
            <a:r>
              <a:rPr lang="en-US" altLang="en-US" sz="1100"/>
              <a:t>Multiple small vacuoles </a:t>
            </a:r>
          </a:p>
          <a:p>
            <a:pPr>
              <a:buFont typeface="Arial" panose="020B0604020202020204" pitchFamily="34" charset="0"/>
              <a:buChar char="•"/>
            </a:pPr>
            <a:endParaRPr lang="en-US" altLang="en-US" sz="1100"/>
          </a:p>
        </p:txBody>
      </p:sp>
      <p:sp>
        <p:nvSpPr>
          <p:cNvPr id="71" name="TextBox 70">
            <a:extLst>
              <a:ext uri="{FF2B5EF4-FFF2-40B4-BE49-F238E27FC236}">
                <a16:creationId xmlns:a16="http://schemas.microsoft.com/office/drawing/2014/main" id="{AF67424C-BE84-4C9F-8FBF-25BD35437ABC}"/>
              </a:ext>
            </a:extLst>
          </p:cNvPr>
          <p:cNvSpPr txBox="1"/>
          <p:nvPr/>
        </p:nvSpPr>
        <p:spPr>
          <a:xfrm>
            <a:off x="6711950" y="2071688"/>
            <a:ext cx="2284413" cy="769937"/>
          </a:xfrm>
          <a:prstGeom prst="rect">
            <a:avLst/>
          </a:prstGeom>
          <a:noFill/>
        </p:spPr>
        <p:txBody>
          <a:bodyPr>
            <a:spAutoFit/>
          </a:bodyPr>
          <a:lstStyle/>
          <a:p>
            <a:pPr marL="171450" indent="-171450">
              <a:buFont typeface="Arial" panose="020B0604020202020204" pitchFamily="34" charset="0"/>
              <a:buChar char="•"/>
              <a:defRPr/>
            </a:pPr>
            <a:r>
              <a:rPr lang="en-US" sz="1100" dirty="0"/>
              <a:t>Has centrioles</a:t>
            </a:r>
          </a:p>
          <a:p>
            <a:pPr marL="171450" indent="-171450">
              <a:buFont typeface="Arial" panose="020B0604020202020204" pitchFamily="34" charset="0"/>
              <a:buChar char="•"/>
              <a:defRPr/>
            </a:pPr>
            <a:r>
              <a:rPr lang="en-US" sz="1100" dirty="0"/>
              <a:t>Has Cilia/Flagella  </a:t>
            </a:r>
          </a:p>
          <a:p>
            <a:pPr>
              <a:defRPr/>
            </a:pPr>
            <a:endParaRPr lang="en-US" sz="1100" dirty="0"/>
          </a:p>
          <a:p>
            <a:pPr marL="171450" indent="-171450">
              <a:buFont typeface="Arial" panose="020B0604020202020204" pitchFamily="34" charset="0"/>
              <a:buChar char="•"/>
              <a:defRPr/>
            </a:pPr>
            <a:endParaRPr lang="en-US" sz="1100" dirty="0"/>
          </a:p>
        </p:txBody>
      </p:sp>
      <p:sp>
        <p:nvSpPr>
          <p:cNvPr id="72" name="TextBox 71">
            <a:extLst>
              <a:ext uri="{FF2B5EF4-FFF2-40B4-BE49-F238E27FC236}">
                <a16:creationId xmlns:a16="http://schemas.microsoft.com/office/drawing/2014/main" id="{46EA3717-3573-4DC0-A1DC-AD3E305A9C4E}"/>
              </a:ext>
            </a:extLst>
          </p:cNvPr>
          <p:cNvSpPr txBox="1"/>
          <p:nvPr/>
        </p:nvSpPr>
        <p:spPr>
          <a:xfrm>
            <a:off x="2533650" y="3640138"/>
            <a:ext cx="2284413" cy="769937"/>
          </a:xfrm>
          <a:prstGeom prst="rect">
            <a:avLst/>
          </a:prstGeom>
          <a:noFill/>
        </p:spPr>
        <p:txBody>
          <a:bodyPr>
            <a:spAutoFit/>
          </a:bodyPr>
          <a:lstStyle/>
          <a:p>
            <a:pPr marL="171450" indent="-171450">
              <a:buFont typeface="Arial" panose="020B0604020202020204" pitchFamily="34" charset="0"/>
              <a:buChar char="•"/>
              <a:defRPr/>
            </a:pPr>
            <a:r>
              <a:rPr lang="en-US" sz="1100" dirty="0"/>
              <a:t>Has a cell membrane</a:t>
            </a:r>
          </a:p>
          <a:p>
            <a:pPr marL="171450" indent="-171450">
              <a:buFont typeface="Arial" panose="020B0604020202020204" pitchFamily="34" charset="0"/>
              <a:buChar char="•"/>
              <a:defRPr/>
            </a:pPr>
            <a:r>
              <a:rPr lang="en-US" sz="1100" dirty="0"/>
              <a:t>Has mitochondria used for cellular respiration</a:t>
            </a:r>
          </a:p>
          <a:p>
            <a:pPr>
              <a:defRPr/>
            </a:pPr>
            <a:endParaRPr lang="en-US" sz="1100" dirty="0"/>
          </a:p>
        </p:txBody>
      </p:sp>
      <p:sp>
        <p:nvSpPr>
          <p:cNvPr id="3083" name="TextBox 72">
            <a:extLst>
              <a:ext uri="{FF2B5EF4-FFF2-40B4-BE49-F238E27FC236}">
                <a16:creationId xmlns:a16="http://schemas.microsoft.com/office/drawing/2014/main" id="{4A7EB170-DFF6-47E1-8BDC-83246F971E31}"/>
              </a:ext>
            </a:extLst>
          </p:cNvPr>
          <p:cNvSpPr txBox="1">
            <a:spLocks noChangeArrowheads="1"/>
          </p:cNvSpPr>
          <p:nvPr/>
        </p:nvSpPr>
        <p:spPr bwMode="auto">
          <a:xfrm>
            <a:off x="2459038" y="4657725"/>
            <a:ext cx="2284412" cy="127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pPr>
              <a:buFont typeface="Arial" panose="020B0604020202020204" pitchFamily="34" charset="0"/>
              <a:buChar char="•"/>
            </a:pPr>
            <a:r>
              <a:rPr lang="en-US" altLang="en-US" sz="1100"/>
              <a:t>Has a cell wall made of cellulose</a:t>
            </a:r>
          </a:p>
          <a:p>
            <a:pPr>
              <a:buFont typeface="Arial" panose="020B0604020202020204" pitchFamily="34" charset="0"/>
              <a:buChar char="•"/>
            </a:pPr>
            <a:r>
              <a:rPr lang="en-US" altLang="en-US" sz="1100"/>
              <a:t>Has chloroplasts for photosynthesis</a:t>
            </a:r>
          </a:p>
          <a:p>
            <a:pPr>
              <a:buFont typeface="Arial" panose="020B0604020202020204" pitchFamily="34" charset="0"/>
              <a:buChar char="•"/>
            </a:pPr>
            <a:r>
              <a:rPr lang="en-US" altLang="en-US" sz="1100"/>
              <a:t>Has a Large Vacuole </a:t>
            </a:r>
          </a:p>
          <a:p>
            <a:pPr>
              <a:buFont typeface="Arial" panose="020B0604020202020204" pitchFamily="34" charset="0"/>
              <a:buChar char="•"/>
            </a:pPr>
            <a:r>
              <a:rPr lang="en-US" altLang="en-US" sz="1100"/>
              <a:t>No centrioles</a:t>
            </a:r>
          </a:p>
          <a:p>
            <a:pPr>
              <a:buFont typeface="Arial" panose="020B0604020202020204" pitchFamily="34" charset="0"/>
              <a:buChar char="•"/>
            </a:pPr>
            <a:r>
              <a:rPr lang="en-US" altLang="en-US" sz="1100"/>
              <a:t>No Cilia/Flagella</a:t>
            </a:r>
          </a:p>
          <a:p>
            <a:pPr>
              <a:buFont typeface="Arial" panose="020B0604020202020204" pitchFamily="34" charset="0"/>
              <a:buChar char="•"/>
            </a:pPr>
            <a:endParaRPr lang="en-US" altLang="en-US" sz="1100"/>
          </a:p>
        </p:txBody>
      </p:sp>
      <p:cxnSp>
        <p:nvCxnSpPr>
          <p:cNvPr id="3084" name="Straight Connector 4">
            <a:extLst>
              <a:ext uri="{FF2B5EF4-FFF2-40B4-BE49-F238E27FC236}">
                <a16:creationId xmlns:a16="http://schemas.microsoft.com/office/drawing/2014/main" id="{6EFA592C-8961-4F42-971E-A93868AA5700}"/>
              </a:ext>
            </a:extLst>
          </p:cNvPr>
          <p:cNvCxnSpPr>
            <a:cxnSpLocks noChangeShapeType="1"/>
          </p:cNvCxnSpPr>
          <p:nvPr/>
        </p:nvCxnSpPr>
        <p:spPr bwMode="auto">
          <a:xfrm flipH="1">
            <a:off x="4652963" y="4789488"/>
            <a:ext cx="0" cy="814387"/>
          </a:xfrm>
          <a:prstGeom prst="line">
            <a:avLst/>
          </a:prstGeom>
          <a:noFill/>
          <a:ln w="9525" algn="ctr">
            <a:solidFill>
              <a:schemeClr val="tx1"/>
            </a:solidFill>
            <a:round/>
            <a:headEnd/>
            <a:tailEnd/>
          </a:ln>
        </p:spPr>
      </p:cxnSp>
      <p:sp>
        <p:nvSpPr>
          <p:cNvPr id="3085" name="TextBox 77">
            <a:extLst>
              <a:ext uri="{FF2B5EF4-FFF2-40B4-BE49-F238E27FC236}">
                <a16:creationId xmlns:a16="http://schemas.microsoft.com/office/drawing/2014/main" id="{645E5F6C-7F8D-412F-9C82-9257019B7A19}"/>
              </a:ext>
            </a:extLst>
          </p:cNvPr>
          <p:cNvSpPr txBox="1">
            <a:spLocks noChangeArrowheads="1"/>
          </p:cNvSpPr>
          <p:nvPr/>
        </p:nvSpPr>
        <p:spPr bwMode="auto">
          <a:xfrm>
            <a:off x="4610100" y="4773613"/>
            <a:ext cx="2284413"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pPr>
              <a:buFont typeface="Arial" panose="020B0604020202020204" pitchFamily="34" charset="0"/>
              <a:buChar char="•"/>
            </a:pPr>
            <a:r>
              <a:rPr lang="en-US" altLang="en-US" sz="1100"/>
              <a:t>No cell wall</a:t>
            </a:r>
          </a:p>
          <a:p>
            <a:pPr>
              <a:buFont typeface="Arial" panose="020B0604020202020204" pitchFamily="34" charset="0"/>
              <a:buChar char="•"/>
            </a:pPr>
            <a:r>
              <a:rPr lang="en-US" altLang="en-US" sz="1100"/>
              <a:t>No chloroplasts</a:t>
            </a:r>
          </a:p>
          <a:p>
            <a:pPr>
              <a:buFont typeface="Arial" panose="020B0604020202020204" pitchFamily="34" charset="0"/>
              <a:buChar char="•"/>
            </a:pPr>
            <a:r>
              <a:rPr lang="en-US" altLang="en-US" sz="1100"/>
              <a:t>Multiple small vacuoles</a:t>
            </a:r>
          </a:p>
          <a:p>
            <a:pPr>
              <a:buFont typeface="Arial" panose="020B0604020202020204" pitchFamily="34" charset="0"/>
              <a:buChar char="•"/>
            </a:pPr>
            <a:r>
              <a:rPr lang="en-US" altLang="en-US" sz="1100"/>
              <a:t>Has centrioles</a:t>
            </a:r>
          </a:p>
          <a:p>
            <a:pPr>
              <a:buFont typeface="Arial" panose="020B0604020202020204" pitchFamily="34" charset="0"/>
              <a:buChar char="•"/>
            </a:pPr>
            <a:r>
              <a:rPr lang="en-US" altLang="en-US" sz="1100"/>
              <a:t>Has Cilia/Flagella </a:t>
            </a:r>
          </a:p>
          <a:p>
            <a:pPr>
              <a:buFont typeface="Arial" panose="020B0604020202020204" pitchFamily="34" charset="0"/>
              <a:buChar char="•"/>
            </a:pPr>
            <a:endParaRPr lang="en-US" altLang="en-US" sz="1100"/>
          </a:p>
        </p:txBody>
      </p:sp>
      <p:sp>
        <p:nvSpPr>
          <p:cNvPr id="3086" name="TextBox 7">
            <a:extLst>
              <a:ext uri="{FF2B5EF4-FFF2-40B4-BE49-F238E27FC236}">
                <a16:creationId xmlns:a16="http://schemas.microsoft.com/office/drawing/2014/main" id="{A5A9F858-6E3E-4ABF-B0DC-45DC473B633B}"/>
              </a:ext>
            </a:extLst>
          </p:cNvPr>
          <p:cNvSpPr txBox="1">
            <a:spLocks noChangeArrowheads="1"/>
          </p:cNvSpPr>
          <p:nvPr/>
        </p:nvSpPr>
        <p:spPr bwMode="auto">
          <a:xfrm>
            <a:off x="6800850" y="3589338"/>
            <a:ext cx="1733550"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pPr>
              <a:buFont typeface="Arial" panose="020B0604020202020204" pitchFamily="34" charset="0"/>
              <a:buChar char="•"/>
            </a:pPr>
            <a:r>
              <a:rPr lang="en-US" altLang="en-US" sz="1100"/>
              <a:t>Cell exterior</a:t>
            </a:r>
          </a:p>
          <a:p>
            <a:pPr>
              <a:buFont typeface="Arial" panose="020B0604020202020204" pitchFamily="34" charset="0"/>
              <a:buChar char="•"/>
            </a:pPr>
            <a:r>
              <a:rPr lang="en-US" altLang="en-US" sz="1100"/>
              <a:t>Organelle for C.R.</a:t>
            </a:r>
          </a:p>
        </p:txBody>
      </p:sp>
      <p:sp>
        <p:nvSpPr>
          <p:cNvPr id="3087" name="TextBox 79">
            <a:extLst>
              <a:ext uri="{FF2B5EF4-FFF2-40B4-BE49-F238E27FC236}">
                <a16:creationId xmlns:a16="http://schemas.microsoft.com/office/drawing/2014/main" id="{2796A4D5-1773-4698-9E5B-65E73DADB2F1}"/>
              </a:ext>
            </a:extLst>
          </p:cNvPr>
          <p:cNvSpPr txBox="1">
            <a:spLocks noChangeArrowheads="1"/>
          </p:cNvSpPr>
          <p:nvPr/>
        </p:nvSpPr>
        <p:spPr bwMode="auto">
          <a:xfrm>
            <a:off x="6657975" y="4741863"/>
            <a:ext cx="207645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pPr>
              <a:buFont typeface="Arial" panose="020B0604020202020204" pitchFamily="34" charset="0"/>
              <a:buChar char="•"/>
            </a:pPr>
            <a:r>
              <a:rPr lang="en-US" altLang="en-US" sz="1100"/>
              <a:t>Rigid Cell exterior structure</a:t>
            </a:r>
          </a:p>
          <a:p>
            <a:pPr>
              <a:buFont typeface="Arial" panose="020B0604020202020204" pitchFamily="34" charset="0"/>
              <a:buChar char="•"/>
            </a:pPr>
            <a:r>
              <a:rPr lang="en-US" altLang="en-US" sz="1100"/>
              <a:t>Organelle photosynthesis </a:t>
            </a:r>
          </a:p>
          <a:p>
            <a:pPr>
              <a:buFont typeface="Arial" panose="020B0604020202020204" pitchFamily="34" charset="0"/>
              <a:buChar char="•"/>
            </a:pPr>
            <a:r>
              <a:rPr lang="en-US" altLang="en-US" sz="1100"/>
              <a:t>Number &amp; size of vacuoles</a:t>
            </a:r>
          </a:p>
          <a:p>
            <a:pPr>
              <a:buFont typeface="Arial" panose="020B0604020202020204" pitchFamily="34" charset="0"/>
              <a:buChar char="•"/>
            </a:pPr>
            <a:r>
              <a:rPr lang="en-US" altLang="en-US" sz="1100"/>
              <a:t>Organelle for cell division</a:t>
            </a:r>
          </a:p>
          <a:p>
            <a:pPr>
              <a:buFont typeface="Arial" panose="020B0604020202020204" pitchFamily="34" charset="0"/>
              <a:buChar char="•"/>
            </a:pPr>
            <a:r>
              <a:rPr lang="en-US" altLang="en-US" sz="1100"/>
              <a:t>Organelle for movement</a:t>
            </a:r>
          </a:p>
          <a:p>
            <a:pPr>
              <a:buFont typeface="Arial" panose="020B0604020202020204" pitchFamily="34" charset="0"/>
              <a:buChar char="•"/>
            </a:pPr>
            <a:endParaRPr lang="en-US" altLang="en-US" sz="1100"/>
          </a:p>
        </p:txBody>
      </p:sp>
      <p:sp>
        <p:nvSpPr>
          <p:cNvPr id="3088" name="TextBox 8">
            <a:extLst>
              <a:ext uri="{FF2B5EF4-FFF2-40B4-BE49-F238E27FC236}">
                <a16:creationId xmlns:a16="http://schemas.microsoft.com/office/drawing/2014/main" id="{02BE93A5-4A88-4EC6-83AD-FDE974D801E1}"/>
              </a:ext>
            </a:extLst>
          </p:cNvPr>
          <p:cNvSpPr txBox="1">
            <a:spLocks noChangeArrowheads="1"/>
          </p:cNvSpPr>
          <p:nvPr/>
        </p:nvSpPr>
        <p:spPr bwMode="auto">
          <a:xfrm>
            <a:off x="265113" y="5973763"/>
            <a:ext cx="8491537"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r>
              <a:rPr lang="en-US" altLang="en-US" sz="1100"/>
              <a:t>Plant and animal are types of cells.  They are alike in terms of  cell exterior and organelle for cellular respiration.  They are unalike in terms of rigid cell exterior structure, organelle for photosynthesis, number &amp; size of vacuoles, organelles for cell division, and organelles for movement. </a:t>
            </a:r>
          </a:p>
        </p:txBody>
      </p:sp>
      <p:sp>
        <p:nvSpPr>
          <p:cNvPr id="3089" name="Rectangle 9">
            <a:extLst>
              <a:ext uri="{FF2B5EF4-FFF2-40B4-BE49-F238E27FC236}">
                <a16:creationId xmlns:a16="http://schemas.microsoft.com/office/drawing/2014/main" id="{F0816491-CDE7-4965-980F-2D5FA4EC2E7F}"/>
              </a:ext>
            </a:extLst>
          </p:cNvPr>
          <p:cNvSpPr>
            <a:spLocks noChangeArrowheads="1"/>
          </p:cNvSpPr>
          <p:nvPr/>
        </p:nvSpPr>
        <p:spPr bwMode="auto">
          <a:xfrm>
            <a:off x="376238" y="3913188"/>
            <a:ext cx="18208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endParaRPr lang="en-US" altLang="en-US" sz="1400"/>
          </a:p>
        </p:txBody>
      </p:sp>
      <p:sp>
        <p:nvSpPr>
          <p:cNvPr id="3090" name="TextBox 11">
            <a:extLst>
              <a:ext uri="{FF2B5EF4-FFF2-40B4-BE49-F238E27FC236}">
                <a16:creationId xmlns:a16="http://schemas.microsoft.com/office/drawing/2014/main" id="{D455FE2A-9380-4043-9278-5F2C41039DE2}"/>
              </a:ext>
            </a:extLst>
          </p:cNvPr>
          <p:cNvSpPr txBox="1">
            <a:spLocks noChangeArrowheads="1"/>
          </p:cNvSpPr>
          <p:nvPr/>
        </p:nvSpPr>
        <p:spPr bwMode="auto">
          <a:xfrm>
            <a:off x="265113" y="3589338"/>
            <a:ext cx="1636712"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r>
              <a:rPr lang="en-US" altLang="en-US" sz="1400"/>
              <a:t>Sketch and label a plant and animal cell</a:t>
            </a: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TotalTime>
  <Words>271</Words>
  <Application>Microsoft Office PowerPoint</Application>
  <PresentationFormat>On-screen Show (4:3)</PresentationFormat>
  <Paragraphs>86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vt:lpstr>
      <vt:lpstr>Office Theme</vt:lpstr>
      <vt:lpstr>SC.912.L.14.3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SC.912.L.14.3 </dc:title>
  <dc:creator>Schultz Fawnia</dc:creator>
  <cp:lastModifiedBy>Schultz Fawnia</cp:lastModifiedBy>
  <cp:revision>1</cp:revision>
  <dcterms:created xsi:type="dcterms:W3CDTF">2021-01-25T21:18:37Z</dcterms:created>
  <dcterms:modified xsi:type="dcterms:W3CDTF">2021-01-25T21:20:41Z</dcterms:modified>
</cp:coreProperties>
</file>