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sldIdLst>
    <p:sldId id="258" r:id="rId2"/>
    <p:sldId id="256" r:id="rId3"/>
    <p:sldId id="257" r:id="rId4"/>
  </p:sldIdLst>
  <p:sldSz cx="6858000" cy="9144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50" d="100"/>
          <a:sy n="50" d="100"/>
        </p:scale>
        <p:origin x="2100" y="-11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smtClean="0"/>
            </a:lvl1pPr>
          </a:lstStyle>
          <a:p>
            <a:pPr>
              <a:defRPr/>
            </a:pPr>
            <a:fld id="{6C9CDA76-A574-4B22-9ACD-906BD530A9B2}" type="datetimeFigureOut">
              <a:rPr lang="en-US"/>
              <a:pPr>
                <a:defRPr/>
              </a:pPr>
              <a:t>1/25/2021</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smtClean="0"/>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smtClean="0"/>
            </a:lvl1pPr>
          </a:lstStyle>
          <a:p>
            <a:pPr>
              <a:defRPr/>
            </a:pPr>
            <a:fld id="{B9C2D637-8ABE-4202-BC80-C9F8A8BE7FCE}" type="slidenum">
              <a:rPr lang="en-US"/>
              <a:pPr>
                <a:defRPr/>
              </a:pPr>
              <a:t>‹#›</a:t>
            </a:fld>
            <a:endParaRPr lang="en-US"/>
          </a:p>
        </p:txBody>
      </p:sp>
    </p:spTree>
    <p:extLst>
      <p:ext uri="{BB962C8B-B14F-4D97-AF65-F5344CB8AC3E}">
        <p14:creationId xmlns:p14="http://schemas.microsoft.com/office/powerpoint/2010/main" val="203795837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038"/>
            <a:ext cx="5829300" cy="1960562"/>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45B56C3-16F0-4F75-A0D3-3D89EBFB55DE}" type="slidenum">
              <a:rPr lang="en-US" altLang="en-US"/>
              <a:pPr>
                <a:defRPr/>
              </a:pPr>
              <a:t>‹#›</a:t>
            </a:fld>
            <a:endParaRPr lang="en-US" altLang="en-US"/>
          </a:p>
        </p:txBody>
      </p:sp>
    </p:spTree>
    <p:extLst>
      <p:ext uri="{BB962C8B-B14F-4D97-AF65-F5344CB8AC3E}">
        <p14:creationId xmlns:p14="http://schemas.microsoft.com/office/powerpoint/2010/main" val="3224280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647178B-DB66-4453-97FF-54CC10443A02}" type="slidenum">
              <a:rPr lang="en-US" altLang="en-US"/>
              <a:pPr>
                <a:defRPr/>
              </a:pPr>
              <a:t>‹#›</a:t>
            </a:fld>
            <a:endParaRPr lang="en-US" altLang="en-US"/>
          </a:p>
        </p:txBody>
      </p:sp>
    </p:spTree>
    <p:extLst>
      <p:ext uri="{BB962C8B-B14F-4D97-AF65-F5344CB8AC3E}">
        <p14:creationId xmlns:p14="http://schemas.microsoft.com/office/powerpoint/2010/main" val="380609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886325" y="812800"/>
            <a:ext cx="1457325" cy="7315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14350" y="812800"/>
            <a:ext cx="4219575" cy="7315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6C6184B-0D17-4B3B-8298-FF1E093E346B}" type="slidenum">
              <a:rPr lang="en-US" altLang="en-US"/>
              <a:pPr>
                <a:defRPr/>
              </a:pPr>
              <a:t>‹#›</a:t>
            </a:fld>
            <a:endParaRPr lang="en-US" altLang="en-US"/>
          </a:p>
        </p:txBody>
      </p:sp>
    </p:spTree>
    <p:extLst>
      <p:ext uri="{BB962C8B-B14F-4D97-AF65-F5344CB8AC3E}">
        <p14:creationId xmlns:p14="http://schemas.microsoft.com/office/powerpoint/2010/main" val="1216131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D160240-FA74-4399-B9EA-08C6E13F433A}" type="slidenum">
              <a:rPr lang="en-US" altLang="en-US"/>
              <a:pPr>
                <a:defRPr/>
              </a:pPr>
              <a:t>‹#›</a:t>
            </a:fld>
            <a:endParaRPr lang="en-US" altLang="en-US"/>
          </a:p>
        </p:txBody>
      </p:sp>
    </p:spTree>
    <p:extLst>
      <p:ext uri="{BB962C8B-B14F-4D97-AF65-F5344CB8AC3E}">
        <p14:creationId xmlns:p14="http://schemas.microsoft.com/office/powerpoint/2010/main" val="1764915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338" y="5875338"/>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2F5C78B-B687-4CCC-BC1E-3E75E717D4EE}" type="slidenum">
              <a:rPr lang="en-US" altLang="en-US"/>
              <a:pPr>
                <a:defRPr/>
              </a:pPr>
              <a:t>‹#›</a:t>
            </a:fld>
            <a:endParaRPr lang="en-US" altLang="en-US"/>
          </a:p>
        </p:txBody>
      </p:sp>
    </p:spTree>
    <p:extLst>
      <p:ext uri="{BB962C8B-B14F-4D97-AF65-F5344CB8AC3E}">
        <p14:creationId xmlns:p14="http://schemas.microsoft.com/office/powerpoint/2010/main" val="2899148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14350" y="2641600"/>
            <a:ext cx="283845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505200" y="2641600"/>
            <a:ext cx="283845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6C1D1C4-67BA-4F8F-806C-442D8A6414B6}" type="slidenum">
              <a:rPr lang="en-US" altLang="en-US"/>
              <a:pPr>
                <a:defRPr/>
              </a:pPr>
              <a:t>‹#›</a:t>
            </a:fld>
            <a:endParaRPr lang="en-US" altLang="en-US"/>
          </a:p>
        </p:txBody>
      </p:sp>
    </p:spTree>
    <p:extLst>
      <p:ext uri="{BB962C8B-B14F-4D97-AF65-F5344CB8AC3E}">
        <p14:creationId xmlns:p14="http://schemas.microsoft.com/office/powerpoint/2010/main" val="1823684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713"/>
            <a:ext cx="6172200" cy="1524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E2DDC9C8-FA89-4F26-8207-B0519247950E}" type="slidenum">
              <a:rPr lang="en-US" altLang="en-US"/>
              <a:pPr>
                <a:defRPr/>
              </a:pPr>
              <a:t>‹#›</a:t>
            </a:fld>
            <a:endParaRPr lang="en-US" altLang="en-US"/>
          </a:p>
        </p:txBody>
      </p:sp>
    </p:spTree>
    <p:extLst>
      <p:ext uri="{BB962C8B-B14F-4D97-AF65-F5344CB8AC3E}">
        <p14:creationId xmlns:p14="http://schemas.microsoft.com/office/powerpoint/2010/main" val="1369932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EB782BB2-3FD2-4775-A4FF-4700D2DF8E82}" type="slidenum">
              <a:rPr lang="en-US" altLang="en-US"/>
              <a:pPr>
                <a:defRPr/>
              </a:pPr>
              <a:t>‹#›</a:t>
            </a:fld>
            <a:endParaRPr lang="en-US" altLang="en-US"/>
          </a:p>
        </p:txBody>
      </p:sp>
    </p:spTree>
    <p:extLst>
      <p:ext uri="{BB962C8B-B14F-4D97-AF65-F5344CB8AC3E}">
        <p14:creationId xmlns:p14="http://schemas.microsoft.com/office/powerpoint/2010/main" val="372278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C4205938-8A97-47E7-9072-487ECD08BA6A}" type="slidenum">
              <a:rPr lang="en-US" altLang="en-US"/>
              <a:pPr>
                <a:defRPr/>
              </a:pPr>
              <a:t>‹#›</a:t>
            </a:fld>
            <a:endParaRPr lang="en-US" altLang="en-US"/>
          </a:p>
        </p:txBody>
      </p:sp>
    </p:spTree>
    <p:extLst>
      <p:ext uri="{BB962C8B-B14F-4D97-AF65-F5344CB8AC3E}">
        <p14:creationId xmlns:p14="http://schemas.microsoft.com/office/powerpoint/2010/main" val="3796154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3538"/>
            <a:ext cx="2255838"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FF3DB88-FD8F-4802-B3EF-EC3109260316}" type="slidenum">
              <a:rPr lang="en-US" altLang="en-US"/>
              <a:pPr>
                <a:defRPr/>
              </a:pPr>
              <a:t>‹#›</a:t>
            </a:fld>
            <a:endParaRPr lang="en-US" altLang="en-US"/>
          </a:p>
        </p:txBody>
      </p:sp>
    </p:spTree>
    <p:extLst>
      <p:ext uri="{BB962C8B-B14F-4D97-AF65-F5344CB8AC3E}">
        <p14:creationId xmlns:p14="http://schemas.microsoft.com/office/powerpoint/2010/main" val="3768579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613" y="6400800"/>
            <a:ext cx="4114800" cy="7556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47CD897-1179-4FA9-9470-5B7BADBDAF70}" type="slidenum">
              <a:rPr lang="en-US" altLang="en-US"/>
              <a:pPr>
                <a:defRPr/>
              </a:pPr>
              <a:t>‹#›</a:t>
            </a:fld>
            <a:endParaRPr lang="en-US" altLang="en-US"/>
          </a:p>
        </p:txBody>
      </p:sp>
    </p:spTree>
    <p:extLst>
      <p:ext uri="{BB962C8B-B14F-4D97-AF65-F5344CB8AC3E}">
        <p14:creationId xmlns:p14="http://schemas.microsoft.com/office/powerpoint/2010/main" val="1902546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812800"/>
            <a:ext cx="58293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514350" y="2641600"/>
            <a:ext cx="58293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514350" y="8331200"/>
            <a:ext cx="1428750"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charset="0"/>
              </a:defRPr>
            </a:lvl1pPr>
          </a:lstStyle>
          <a:p>
            <a:pPr>
              <a:defRPr/>
            </a:pPr>
            <a:endParaRPr lang="en-US" altLang="en-US"/>
          </a:p>
        </p:txBody>
      </p:sp>
      <p:sp>
        <p:nvSpPr>
          <p:cNvPr id="1029" name="Rectangle 5"/>
          <p:cNvSpPr>
            <a:spLocks noGrp="1" noChangeArrowheads="1"/>
          </p:cNvSpPr>
          <p:nvPr>
            <p:ph type="ftr" sz="quarter" idx="3"/>
          </p:nvPr>
        </p:nvSpPr>
        <p:spPr bwMode="auto">
          <a:xfrm>
            <a:off x="2343150" y="8331200"/>
            <a:ext cx="2171700"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charset="0"/>
              </a:defRPr>
            </a:lvl1pPr>
          </a:lstStyle>
          <a:p>
            <a:pPr>
              <a:defRPr/>
            </a:pPr>
            <a:endParaRPr lang="en-US" altLang="en-US"/>
          </a:p>
        </p:txBody>
      </p:sp>
      <p:sp>
        <p:nvSpPr>
          <p:cNvPr id="1030" name="Rectangle 6"/>
          <p:cNvSpPr>
            <a:spLocks noGrp="1" noChangeArrowheads="1"/>
          </p:cNvSpPr>
          <p:nvPr>
            <p:ph type="sldNum" sz="quarter" idx="4"/>
          </p:nvPr>
        </p:nvSpPr>
        <p:spPr bwMode="auto">
          <a:xfrm>
            <a:off x="4914900" y="8331200"/>
            <a:ext cx="1428750"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1D1F5FE9-78CE-474C-ABFB-E2C5A964672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charset="0"/>
        </a:defRPr>
      </a:lvl2pPr>
      <a:lvl3pPr algn="ctr" rtl="0" eaLnBrk="0" fontAlgn="base" hangingPunct="0">
        <a:spcBef>
          <a:spcPct val="0"/>
        </a:spcBef>
        <a:spcAft>
          <a:spcPct val="0"/>
        </a:spcAft>
        <a:defRPr sz="4400">
          <a:solidFill>
            <a:schemeClr val="tx2"/>
          </a:solidFill>
          <a:latin typeface="Times" charset="0"/>
        </a:defRPr>
      </a:lvl3pPr>
      <a:lvl4pPr algn="ctr" rtl="0" eaLnBrk="0" fontAlgn="base" hangingPunct="0">
        <a:spcBef>
          <a:spcPct val="0"/>
        </a:spcBef>
        <a:spcAft>
          <a:spcPct val="0"/>
        </a:spcAft>
        <a:defRPr sz="4400">
          <a:solidFill>
            <a:schemeClr val="tx2"/>
          </a:solidFill>
          <a:latin typeface="Times" charset="0"/>
        </a:defRPr>
      </a:lvl4pPr>
      <a:lvl5pPr algn="ctr" rtl="0" eaLnBrk="0" fontAlgn="base" hangingPunct="0">
        <a:spcBef>
          <a:spcPct val="0"/>
        </a:spcBef>
        <a:spcAft>
          <a:spcPct val="0"/>
        </a:spcAft>
        <a:defRPr sz="4400">
          <a:solidFill>
            <a:schemeClr val="tx2"/>
          </a:solidFill>
          <a:latin typeface="Times" charset="0"/>
        </a:defRPr>
      </a:lvl5pPr>
      <a:lvl6pPr marL="457200" algn="ctr" rtl="0" eaLnBrk="0" fontAlgn="base" hangingPunct="0">
        <a:spcBef>
          <a:spcPct val="0"/>
        </a:spcBef>
        <a:spcAft>
          <a:spcPct val="0"/>
        </a:spcAft>
        <a:defRPr sz="4400">
          <a:solidFill>
            <a:schemeClr val="tx2"/>
          </a:solidFill>
          <a:latin typeface="Times" charset="0"/>
        </a:defRPr>
      </a:lvl6pPr>
      <a:lvl7pPr marL="914400" algn="ctr" rtl="0" eaLnBrk="0" fontAlgn="base" hangingPunct="0">
        <a:spcBef>
          <a:spcPct val="0"/>
        </a:spcBef>
        <a:spcAft>
          <a:spcPct val="0"/>
        </a:spcAft>
        <a:defRPr sz="4400">
          <a:solidFill>
            <a:schemeClr val="tx2"/>
          </a:solidFill>
          <a:latin typeface="Times" charset="0"/>
        </a:defRPr>
      </a:lvl7pPr>
      <a:lvl8pPr marL="1371600" algn="ctr" rtl="0" eaLnBrk="0" fontAlgn="base" hangingPunct="0">
        <a:spcBef>
          <a:spcPct val="0"/>
        </a:spcBef>
        <a:spcAft>
          <a:spcPct val="0"/>
        </a:spcAft>
        <a:defRPr sz="4400">
          <a:solidFill>
            <a:schemeClr val="tx2"/>
          </a:solidFill>
          <a:latin typeface="Times" charset="0"/>
        </a:defRPr>
      </a:lvl8pPr>
      <a:lvl9pPr marL="1828800" algn="ctr" rtl="0" eaLnBrk="0" fontAlgn="base" hangingPunct="0">
        <a:spcBef>
          <a:spcPct val="0"/>
        </a:spcBef>
        <a:spcAft>
          <a:spcPct val="0"/>
        </a:spcAft>
        <a:defRPr sz="44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73E26-1D43-406D-B243-2C2A906828BB}"/>
              </a:ext>
            </a:extLst>
          </p:cNvPr>
          <p:cNvSpPr>
            <a:spLocks noGrp="1"/>
          </p:cNvSpPr>
          <p:nvPr>
            <p:ph type="title"/>
          </p:nvPr>
        </p:nvSpPr>
        <p:spPr/>
        <p:txBody>
          <a:bodyPr/>
          <a:lstStyle/>
          <a:p>
            <a:r>
              <a:rPr lang="en-US" dirty="0"/>
              <a:t>SC.912.L.16.17</a:t>
            </a:r>
          </a:p>
        </p:txBody>
      </p:sp>
      <p:sp>
        <p:nvSpPr>
          <p:cNvPr id="3" name="Content Placeholder 2">
            <a:extLst>
              <a:ext uri="{FF2B5EF4-FFF2-40B4-BE49-F238E27FC236}">
                <a16:creationId xmlns:a16="http://schemas.microsoft.com/office/drawing/2014/main" id="{8D89E0D9-7279-4D15-9DE2-F38C47F11A50}"/>
              </a:ext>
            </a:extLst>
          </p:cNvPr>
          <p:cNvSpPr>
            <a:spLocks noGrp="1"/>
          </p:cNvSpPr>
          <p:nvPr>
            <p:ph idx="1"/>
          </p:nvPr>
        </p:nvSpPr>
        <p:spPr>
          <a:xfrm>
            <a:off x="514350" y="2641600"/>
            <a:ext cx="5829300" cy="6083300"/>
          </a:xfrm>
        </p:spPr>
        <p:txBody>
          <a:bodyPr/>
          <a:lstStyle/>
          <a:p>
            <a:r>
              <a:rPr lang="en-US" sz="2400" dirty="0"/>
              <a:t>Compare and contrast mitosis and meiosis and relate to the processes of sexual and asexual reproduction and their consequences for genetic variation.</a:t>
            </a:r>
          </a:p>
          <a:p>
            <a:r>
              <a:rPr lang="en-US" sz="2400" b="1" dirty="0"/>
              <a:t>Clarification :</a:t>
            </a:r>
            <a:br>
              <a:rPr lang="en-US" sz="2400" dirty="0"/>
            </a:br>
            <a:r>
              <a:rPr lang="en-US" sz="2400" dirty="0"/>
              <a:t>Students will differentiate the processes of mitosis and meiosis.</a:t>
            </a:r>
          </a:p>
          <a:p>
            <a:r>
              <a:rPr lang="en-US" sz="2400" dirty="0"/>
              <a:t>Students will describe the role of mitosis in asexual reproduction, and/or the role of meiosis in sexual reproduction, including how these processes may contribute to or limit genetic variation.</a:t>
            </a:r>
          </a:p>
          <a:p>
            <a:pPr marL="0" indent="0">
              <a:buNone/>
            </a:pPr>
            <a:endParaRPr lang="en-US" dirty="0"/>
          </a:p>
        </p:txBody>
      </p:sp>
    </p:spTree>
    <p:extLst>
      <p:ext uri="{BB962C8B-B14F-4D97-AF65-F5344CB8AC3E}">
        <p14:creationId xmlns:p14="http://schemas.microsoft.com/office/powerpoint/2010/main" val="2131097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Line 3"/>
          <p:cNvSpPr>
            <a:spLocks noChangeShapeType="1"/>
          </p:cNvSpPr>
          <p:nvPr/>
        </p:nvSpPr>
        <p:spPr bwMode="auto">
          <a:xfrm>
            <a:off x="493713" y="687388"/>
            <a:ext cx="588327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5" name="Rectangle 4"/>
          <p:cNvSpPr>
            <a:spLocks noChangeArrowheads="1"/>
          </p:cNvSpPr>
          <p:nvPr/>
        </p:nvSpPr>
        <p:spPr bwMode="auto">
          <a:xfrm>
            <a:off x="503238" y="952500"/>
            <a:ext cx="3759200" cy="49053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3076" name="AutoShape 5"/>
          <p:cNvSpPr>
            <a:spLocks noChangeArrowheads="1"/>
          </p:cNvSpPr>
          <p:nvPr/>
        </p:nvSpPr>
        <p:spPr bwMode="auto">
          <a:xfrm>
            <a:off x="512763" y="1584325"/>
            <a:ext cx="1803400" cy="501650"/>
          </a:xfrm>
          <a:prstGeom prst="roundRect">
            <a:avLst>
              <a:gd name="adj" fmla="val 50000"/>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b="1">
              <a:latin typeface="Rockwell" panose="02060603020205020403" pitchFamily="18" charset="0"/>
            </a:endParaRPr>
          </a:p>
        </p:txBody>
      </p:sp>
      <p:sp>
        <p:nvSpPr>
          <p:cNvPr id="3077" name="AutoShape 6"/>
          <p:cNvSpPr>
            <a:spLocks noChangeArrowheads="1"/>
          </p:cNvSpPr>
          <p:nvPr/>
        </p:nvSpPr>
        <p:spPr bwMode="auto">
          <a:xfrm>
            <a:off x="2460625" y="1584325"/>
            <a:ext cx="1803400" cy="501650"/>
          </a:xfrm>
          <a:prstGeom prst="roundRect">
            <a:avLst>
              <a:gd name="adj" fmla="val 50000"/>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3078" name="AutoShape 7"/>
          <p:cNvSpPr>
            <a:spLocks noChangeArrowheads="1"/>
          </p:cNvSpPr>
          <p:nvPr/>
        </p:nvSpPr>
        <p:spPr bwMode="auto">
          <a:xfrm flipH="1" flipV="1">
            <a:off x="1230313" y="2103438"/>
            <a:ext cx="274637" cy="236537"/>
          </a:xfrm>
          <a:prstGeom prst="triangle">
            <a:avLst>
              <a:gd name="adj" fmla="val 50000"/>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3079" name="AutoShape 8"/>
          <p:cNvSpPr>
            <a:spLocks noChangeArrowheads="1"/>
          </p:cNvSpPr>
          <p:nvPr/>
        </p:nvSpPr>
        <p:spPr bwMode="auto">
          <a:xfrm flipH="1" flipV="1">
            <a:off x="3273425" y="2112963"/>
            <a:ext cx="273050" cy="236537"/>
          </a:xfrm>
          <a:prstGeom prst="triangle">
            <a:avLst>
              <a:gd name="adj" fmla="val 50000"/>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3080" name="Rectangle 9"/>
          <p:cNvSpPr>
            <a:spLocks noChangeArrowheads="1"/>
          </p:cNvSpPr>
          <p:nvPr/>
        </p:nvSpPr>
        <p:spPr bwMode="auto">
          <a:xfrm>
            <a:off x="503238" y="2368550"/>
            <a:ext cx="3778250" cy="1803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3081" name="Line 10"/>
          <p:cNvSpPr>
            <a:spLocks noChangeShapeType="1"/>
          </p:cNvSpPr>
          <p:nvPr/>
        </p:nvSpPr>
        <p:spPr bwMode="auto">
          <a:xfrm>
            <a:off x="2392363" y="2406650"/>
            <a:ext cx="0" cy="1728788"/>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82" name="Rectangle 11"/>
          <p:cNvSpPr>
            <a:spLocks noChangeArrowheads="1"/>
          </p:cNvSpPr>
          <p:nvPr/>
        </p:nvSpPr>
        <p:spPr bwMode="auto">
          <a:xfrm>
            <a:off x="4516438" y="2373313"/>
            <a:ext cx="1814512" cy="1793875"/>
          </a:xfrm>
          <a:prstGeom prst="rect">
            <a:avLst/>
          </a:prstGeom>
          <a:noFill/>
          <a:ln w="12700">
            <a:solidFill>
              <a:schemeClr val="tx1"/>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3083" name="Rectangle 12"/>
          <p:cNvSpPr>
            <a:spLocks noChangeArrowheads="1"/>
          </p:cNvSpPr>
          <p:nvPr/>
        </p:nvSpPr>
        <p:spPr bwMode="auto">
          <a:xfrm>
            <a:off x="503238" y="4427538"/>
            <a:ext cx="3778250" cy="1444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3084" name="AutoShape 13"/>
          <p:cNvSpPr>
            <a:spLocks noChangeArrowheads="1"/>
          </p:cNvSpPr>
          <p:nvPr/>
        </p:nvSpPr>
        <p:spPr bwMode="auto">
          <a:xfrm flipH="1" flipV="1">
            <a:off x="2251075" y="4171950"/>
            <a:ext cx="273050" cy="236538"/>
          </a:xfrm>
          <a:prstGeom prst="triangle">
            <a:avLst>
              <a:gd name="adj" fmla="val 50000"/>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3085" name="AutoShape 14"/>
          <p:cNvSpPr>
            <a:spLocks noChangeArrowheads="1"/>
          </p:cNvSpPr>
          <p:nvPr/>
        </p:nvSpPr>
        <p:spPr bwMode="auto">
          <a:xfrm rot="16200000" flipV="1">
            <a:off x="4261644" y="5014119"/>
            <a:ext cx="274638" cy="234950"/>
          </a:xfrm>
          <a:prstGeom prst="triangle">
            <a:avLst>
              <a:gd name="adj" fmla="val 50000"/>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3086" name="Rectangle 15"/>
          <p:cNvSpPr>
            <a:spLocks noChangeArrowheads="1"/>
          </p:cNvSpPr>
          <p:nvPr/>
        </p:nvSpPr>
        <p:spPr bwMode="auto">
          <a:xfrm>
            <a:off x="4535488" y="4427538"/>
            <a:ext cx="1831975" cy="144462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3087" name="Rectangle 16"/>
          <p:cNvSpPr>
            <a:spLocks noChangeArrowheads="1"/>
          </p:cNvSpPr>
          <p:nvPr/>
        </p:nvSpPr>
        <p:spPr bwMode="auto">
          <a:xfrm>
            <a:off x="4535488" y="6108700"/>
            <a:ext cx="1831975" cy="153987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3088" name="AutoShape 17"/>
          <p:cNvSpPr>
            <a:spLocks noChangeArrowheads="1"/>
          </p:cNvSpPr>
          <p:nvPr/>
        </p:nvSpPr>
        <p:spPr bwMode="auto">
          <a:xfrm rot="16200000" flipV="1">
            <a:off x="4262438" y="6780213"/>
            <a:ext cx="273050" cy="234950"/>
          </a:xfrm>
          <a:prstGeom prst="triangle">
            <a:avLst>
              <a:gd name="adj" fmla="val 50000"/>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3089" name="Rectangle 18"/>
          <p:cNvSpPr>
            <a:spLocks noChangeArrowheads="1"/>
          </p:cNvSpPr>
          <p:nvPr/>
        </p:nvSpPr>
        <p:spPr bwMode="auto">
          <a:xfrm>
            <a:off x="503238" y="6089650"/>
            <a:ext cx="3778250" cy="15684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3090" name="Line 19"/>
          <p:cNvSpPr>
            <a:spLocks noChangeShapeType="1"/>
          </p:cNvSpPr>
          <p:nvPr/>
        </p:nvSpPr>
        <p:spPr bwMode="auto">
          <a:xfrm>
            <a:off x="2392363" y="6146800"/>
            <a:ext cx="0" cy="1425575"/>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91" name="Rectangle 20"/>
          <p:cNvSpPr>
            <a:spLocks noChangeArrowheads="1"/>
          </p:cNvSpPr>
          <p:nvPr/>
        </p:nvSpPr>
        <p:spPr bwMode="auto">
          <a:xfrm>
            <a:off x="512763" y="7940675"/>
            <a:ext cx="5854700" cy="82232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3092" name="Text Box 21"/>
          <p:cNvSpPr txBox="1">
            <a:spLocks noChangeArrowheads="1"/>
          </p:cNvSpPr>
          <p:nvPr/>
        </p:nvSpPr>
        <p:spPr bwMode="auto">
          <a:xfrm>
            <a:off x="1785938" y="22225"/>
            <a:ext cx="32893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2800" b="1">
                <a:latin typeface="Arial" panose="020B0604020202020204" pitchFamily="34" charset="0"/>
              </a:rPr>
              <a:t>Comparison Table</a:t>
            </a:r>
          </a:p>
        </p:txBody>
      </p:sp>
      <p:sp>
        <p:nvSpPr>
          <p:cNvPr id="3093" name="Text Box 22"/>
          <p:cNvSpPr txBox="1">
            <a:spLocks noChangeArrowheads="1"/>
          </p:cNvSpPr>
          <p:nvPr/>
        </p:nvSpPr>
        <p:spPr bwMode="auto">
          <a:xfrm>
            <a:off x="1509713" y="1700213"/>
            <a:ext cx="1841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800"/>
          </a:p>
        </p:txBody>
      </p:sp>
      <p:sp>
        <p:nvSpPr>
          <p:cNvPr id="3094" name="Rectangle 25"/>
          <p:cNvSpPr>
            <a:spLocks noChangeArrowheads="1"/>
          </p:cNvSpPr>
          <p:nvPr/>
        </p:nvSpPr>
        <p:spPr bwMode="auto">
          <a:xfrm>
            <a:off x="1031875" y="1658938"/>
            <a:ext cx="50800" cy="122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r>
              <a:rPr lang="en-US" altLang="en-US" sz="800" b="1">
                <a:solidFill>
                  <a:srgbClr val="000000"/>
                </a:solidFill>
              </a:rPr>
              <a:t>1</a:t>
            </a:r>
            <a:endParaRPr lang="en-US" altLang="en-US" sz="800"/>
          </a:p>
        </p:txBody>
      </p:sp>
      <p:sp>
        <p:nvSpPr>
          <p:cNvPr id="3095" name="Oval 26"/>
          <p:cNvSpPr>
            <a:spLocks noChangeArrowheads="1"/>
          </p:cNvSpPr>
          <p:nvPr/>
        </p:nvSpPr>
        <p:spPr bwMode="auto">
          <a:xfrm>
            <a:off x="1000125" y="1647825"/>
            <a:ext cx="111125" cy="10953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3096" name="Text Box 27"/>
          <p:cNvSpPr txBox="1">
            <a:spLocks noChangeArrowheads="1"/>
          </p:cNvSpPr>
          <p:nvPr/>
        </p:nvSpPr>
        <p:spPr bwMode="auto">
          <a:xfrm>
            <a:off x="1082675" y="1579563"/>
            <a:ext cx="60801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r>
              <a:rPr lang="en-US" altLang="en-US" sz="1000"/>
              <a:t>Concept</a:t>
            </a:r>
          </a:p>
        </p:txBody>
      </p:sp>
      <p:sp>
        <p:nvSpPr>
          <p:cNvPr id="3097" name="Rectangle 30"/>
          <p:cNvSpPr>
            <a:spLocks noChangeArrowheads="1"/>
          </p:cNvSpPr>
          <p:nvPr/>
        </p:nvSpPr>
        <p:spPr bwMode="auto">
          <a:xfrm>
            <a:off x="3035300" y="1658938"/>
            <a:ext cx="50800" cy="122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r>
              <a:rPr lang="en-US" altLang="en-US" sz="800" b="1">
                <a:solidFill>
                  <a:srgbClr val="000000"/>
                </a:solidFill>
              </a:rPr>
              <a:t>1</a:t>
            </a:r>
            <a:endParaRPr lang="en-US" altLang="en-US" sz="800"/>
          </a:p>
        </p:txBody>
      </p:sp>
      <p:sp>
        <p:nvSpPr>
          <p:cNvPr id="3098" name="Oval 31"/>
          <p:cNvSpPr>
            <a:spLocks noChangeArrowheads="1"/>
          </p:cNvSpPr>
          <p:nvPr/>
        </p:nvSpPr>
        <p:spPr bwMode="auto">
          <a:xfrm>
            <a:off x="3003550" y="1647825"/>
            <a:ext cx="111125" cy="10953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3099" name="Text Box 32"/>
          <p:cNvSpPr txBox="1">
            <a:spLocks noChangeArrowheads="1"/>
          </p:cNvSpPr>
          <p:nvPr/>
        </p:nvSpPr>
        <p:spPr bwMode="auto">
          <a:xfrm>
            <a:off x="3086100" y="1579563"/>
            <a:ext cx="60801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r>
              <a:rPr lang="en-US" altLang="en-US" sz="1000"/>
              <a:t>Concept</a:t>
            </a:r>
          </a:p>
        </p:txBody>
      </p:sp>
      <p:sp>
        <p:nvSpPr>
          <p:cNvPr id="3100" name="Rectangle 34"/>
          <p:cNvSpPr>
            <a:spLocks noChangeArrowheads="1"/>
          </p:cNvSpPr>
          <p:nvPr/>
        </p:nvSpPr>
        <p:spPr bwMode="auto">
          <a:xfrm>
            <a:off x="1963738" y="1008063"/>
            <a:ext cx="50800" cy="122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r>
              <a:rPr lang="en-US" altLang="en-US" sz="800" b="1">
                <a:solidFill>
                  <a:srgbClr val="000000"/>
                </a:solidFill>
              </a:rPr>
              <a:t>2</a:t>
            </a:r>
            <a:endParaRPr lang="en-US" altLang="en-US" sz="800"/>
          </a:p>
        </p:txBody>
      </p:sp>
      <p:sp>
        <p:nvSpPr>
          <p:cNvPr id="3101" name="Oval 35"/>
          <p:cNvSpPr>
            <a:spLocks noChangeArrowheads="1"/>
          </p:cNvSpPr>
          <p:nvPr/>
        </p:nvSpPr>
        <p:spPr bwMode="auto">
          <a:xfrm>
            <a:off x="1931988" y="998538"/>
            <a:ext cx="111125" cy="11112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3102" name="Text Box 36"/>
          <p:cNvSpPr txBox="1">
            <a:spLocks noChangeArrowheads="1"/>
          </p:cNvSpPr>
          <p:nvPr/>
        </p:nvSpPr>
        <p:spPr bwMode="auto">
          <a:xfrm>
            <a:off x="1982788" y="946150"/>
            <a:ext cx="10223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000"/>
              <a:t>Overall Concept</a:t>
            </a:r>
          </a:p>
        </p:txBody>
      </p:sp>
      <p:sp>
        <p:nvSpPr>
          <p:cNvPr id="3103" name="Rectangle 38"/>
          <p:cNvSpPr>
            <a:spLocks noChangeArrowheads="1"/>
          </p:cNvSpPr>
          <p:nvPr/>
        </p:nvSpPr>
        <p:spPr bwMode="auto">
          <a:xfrm>
            <a:off x="930275" y="2432050"/>
            <a:ext cx="50800" cy="12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r>
              <a:rPr lang="en-US" altLang="en-US" sz="800" b="1">
                <a:solidFill>
                  <a:srgbClr val="000000"/>
                </a:solidFill>
              </a:rPr>
              <a:t>3</a:t>
            </a:r>
            <a:endParaRPr lang="en-US" altLang="en-US" sz="800"/>
          </a:p>
        </p:txBody>
      </p:sp>
      <p:sp>
        <p:nvSpPr>
          <p:cNvPr id="3104" name="Oval 39"/>
          <p:cNvSpPr>
            <a:spLocks noChangeArrowheads="1"/>
          </p:cNvSpPr>
          <p:nvPr/>
        </p:nvSpPr>
        <p:spPr bwMode="auto">
          <a:xfrm>
            <a:off x="898525" y="2422525"/>
            <a:ext cx="111125" cy="11112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3105" name="Text Box 40"/>
          <p:cNvSpPr txBox="1">
            <a:spLocks noChangeArrowheads="1"/>
          </p:cNvSpPr>
          <p:nvPr/>
        </p:nvSpPr>
        <p:spPr bwMode="auto">
          <a:xfrm>
            <a:off x="949325" y="2368550"/>
            <a:ext cx="94138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000"/>
              <a:t>Characteristics</a:t>
            </a:r>
          </a:p>
        </p:txBody>
      </p:sp>
      <p:sp>
        <p:nvSpPr>
          <p:cNvPr id="3106" name="Rectangle 42"/>
          <p:cNvSpPr>
            <a:spLocks noChangeArrowheads="1"/>
          </p:cNvSpPr>
          <p:nvPr/>
        </p:nvSpPr>
        <p:spPr bwMode="auto">
          <a:xfrm>
            <a:off x="2898775" y="2432050"/>
            <a:ext cx="50800" cy="12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r>
              <a:rPr lang="en-US" altLang="en-US" sz="800" b="1">
                <a:solidFill>
                  <a:srgbClr val="000000"/>
                </a:solidFill>
              </a:rPr>
              <a:t>3</a:t>
            </a:r>
            <a:endParaRPr lang="en-US" altLang="en-US" sz="800"/>
          </a:p>
        </p:txBody>
      </p:sp>
      <p:sp>
        <p:nvSpPr>
          <p:cNvPr id="3107" name="Oval 43"/>
          <p:cNvSpPr>
            <a:spLocks noChangeArrowheads="1"/>
          </p:cNvSpPr>
          <p:nvPr/>
        </p:nvSpPr>
        <p:spPr bwMode="auto">
          <a:xfrm>
            <a:off x="2870200" y="2422525"/>
            <a:ext cx="109538" cy="11112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3108" name="Text Box 44"/>
          <p:cNvSpPr txBox="1">
            <a:spLocks noChangeArrowheads="1"/>
          </p:cNvSpPr>
          <p:nvPr/>
        </p:nvSpPr>
        <p:spPr bwMode="auto">
          <a:xfrm>
            <a:off x="2921000" y="2368550"/>
            <a:ext cx="94138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000"/>
              <a:t>Characteristics</a:t>
            </a:r>
          </a:p>
        </p:txBody>
      </p:sp>
      <p:grpSp>
        <p:nvGrpSpPr>
          <p:cNvPr id="3109" name="Group 45"/>
          <p:cNvGrpSpPr>
            <a:grpSpLocks/>
          </p:cNvGrpSpPr>
          <p:nvPr/>
        </p:nvGrpSpPr>
        <p:grpSpPr bwMode="auto">
          <a:xfrm>
            <a:off x="1951038" y="4476750"/>
            <a:ext cx="111125" cy="131763"/>
            <a:chOff x="495" y="716"/>
            <a:chExt cx="47" cy="56"/>
          </a:xfrm>
        </p:grpSpPr>
        <p:sp>
          <p:nvSpPr>
            <p:cNvPr id="3142" name="Rectangle 46"/>
            <p:cNvSpPr>
              <a:spLocks noChangeArrowheads="1"/>
            </p:cNvSpPr>
            <p:nvPr/>
          </p:nvSpPr>
          <p:spPr bwMode="auto">
            <a:xfrm>
              <a:off x="508" y="720"/>
              <a:ext cx="22" cy="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r>
                <a:rPr lang="en-US" altLang="en-US" sz="800" b="1">
                  <a:solidFill>
                    <a:srgbClr val="000000"/>
                  </a:solidFill>
                </a:rPr>
                <a:t>4</a:t>
              </a:r>
              <a:endParaRPr lang="en-US" altLang="en-US" sz="800"/>
            </a:p>
          </p:txBody>
        </p:sp>
        <p:sp>
          <p:nvSpPr>
            <p:cNvPr id="3143" name="Oval 47"/>
            <p:cNvSpPr>
              <a:spLocks noChangeArrowheads="1"/>
            </p:cNvSpPr>
            <p:nvPr/>
          </p:nvSpPr>
          <p:spPr bwMode="auto">
            <a:xfrm>
              <a:off x="495" y="716"/>
              <a:ext cx="47" cy="47"/>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sp>
        <p:nvSpPr>
          <p:cNvPr id="3110" name="Text Box 48"/>
          <p:cNvSpPr txBox="1">
            <a:spLocks noChangeArrowheads="1"/>
          </p:cNvSpPr>
          <p:nvPr/>
        </p:nvSpPr>
        <p:spPr bwMode="auto">
          <a:xfrm>
            <a:off x="2008188" y="4422775"/>
            <a:ext cx="12065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000"/>
              <a:t>Like Characteristics</a:t>
            </a:r>
          </a:p>
        </p:txBody>
      </p:sp>
      <p:sp>
        <p:nvSpPr>
          <p:cNvPr id="3111" name="Rectangle 50"/>
          <p:cNvSpPr>
            <a:spLocks noChangeArrowheads="1"/>
          </p:cNvSpPr>
          <p:nvPr/>
        </p:nvSpPr>
        <p:spPr bwMode="auto">
          <a:xfrm>
            <a:off x="5045075" y="2444750"/>
            <a:ext cx="50800" cy="12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r>
              <a:rPr lang="en-US" altLang="en-US" sz="800" b="1">
                <a:solidFill>
                  <a:srgbClr val="000000"/>
                </a:solidFill>
              </a:rPr>
              <a:t>9</a:t>
            </a:r>
            <a:endParaRPr lang="en-US" altLang="en-US" sz="800"/>
          </a:p>
        </p:txBody>
      </p:sp>
      <p:sp>
        <p:nvSpPr>
          <p:cNvPr id="3112" name="Oval 51"/>
          <p:cNvSpPr>
            <a:spLocks noChangeArrowheads="1"/>
          </p:cNvSpPr>
          <p:nvPr/>
        </p:nvSpPr>
        <p:spPr bwMode="auto">
          <a:xfrm>
            <a:off x="5013325" y="2435225"/>
            <a:ext cx="111125" cy="11112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3113" name="Text Box 52"/>
          <p:cNvSpPr txBox="1">
            <a:spLocks noChangeArrowheads="1"/>
          </p:cNvSpPr>
          <p:nvPr/>
        </p:nvSpPr>
        <p:spPr bwMode="auto">
          <a:xfrm>
            <a:off x="5064125" y="2381250"/>
            <a:ext cx="7413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000"/>
              <a:t>Extensions</a:t>
            </a:r>
          </a:p>
        </p:txBody>
      </p:sp>
      <p:sp>
        <p:nvSpPr>
          <p:cNvPr id="3114" name="Text Box 53"/>
          <p:cNvSpPr txBox="1">
            <a:spLocks noChangeArrowheads="1"/>
          </p:cNvSpPr>
          <p:nvPr/>
        </p:nvSpPr>
        <p:spPr bwMode="auto">
          <a:xfrm>
            <a:off x="4622800" y="892175"/>
            <a:ext cx="2014538" cy="138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nSpc>
                <a:spcPct val="60000"/>
              </a:lnSpc>
              <a:spcBef>
                <a:spcPct val="50000"/>
              </a:spcBef>
              <a:buFontTx/>
              <a:buNone/>
            </a:pPr>
            <a:r>
              <a:rPr lang="en-US" altLang="en-US" sz="900"/>
              <a:t>Communicate Targeted Concepts</a:t>
            </a:r>
          </a:p>
          <a:p>
            <a:pPr>
              <a:lnSpc>
                <a:spcPct val="60000"/>
              </a:lnSpc>
              <a:spcBef>
                <a:spcPct val="50000"/>
              </a:spcBef>
              <a:buFontTx/>
              <a:buNone/>
            </a:pPr>
            <a:r>
              <a:rPr lang="en-US" altLang="en-US" sz="900"/>
              <a:t>Obtain the Overall Concepts</a:t>
            </a:r>
          </a:p>
          <a:p>
            <a:pPr>
              <a:lnSpc>
                <a:spcPct val="60000"/>
              </a:lnSpc>
              <a:spcBef>
                <a:spcPct val="50000"/>
              </a:spcBef>
              <a:buFontTx/>
              <a:buNone/>
            </a:pPr>
            <a:r>
              <a:rPr lang="en-US" altLang="en-US" sz="900"/>
              <a:t>Make lists of Known Characteristics</a:t>
            </a:r>
          </a:p>
          <a:p>
            <a:pPr>
              <a:lnSpc>
                <a:spcPct val="60000"/>
              </a:lnSpc>
              <a:spcBef>
                <a:spcPct val="50000"/>
              </a:spcBef>
              <a:buFontTx/>
              <a:buNone/>
            </a:pPr>
            <a:r>
              <a:rPr lang="en-US" altLang="en-US" sz="900"/>
              <a:t>Pin down Like Characteristics</a:t>
            </a:r>
          </a:p>
          <a:p>
            <a:pPr>
              <a:lnSpc>
                <a:spcPct val="60000"/>
              </a:lnSpc>
              <a:spcBef>
                <a:spcPct val="50000"/>
              </a:spcBef>
              <a:buFontTx/>
              <a:buNone/>
            </a:pPr>
            <a:r>
              <a:rPr lang="en-US" altLang="en-US" sz="900"/>
              <a:t>Assemble Like Categories</a:t>
            </a:r>
          </a:p>
          <a:p>
            <a:pPr>
              <a:lnSpc>
                <a:spcPct val="60000"/>
              </a:lnSpc>
              <a:spcBef>
                <a:spcPct val="50000"/>
              </a:spcBef>
              <a:buFontTx/>
              <a:buNone/>
            </a:pPr>
            <a:r>
              <a:rPr lang="en-US" altLang="en-US" sz="900"/>
              <a:t>Record Unlike Characteristics</a:t>
            </a:r>
          </a:p>
          <a:p>
            <a:pPr>
              <a:lnSpc>
                <a:spcPct val="60000"/>
              </a:lnSpc>
              <a:spcBef>
                <a:spcPct val="50000"/>
              </a:spcBef>
              <a:buFontTx/>
              <a:buNone/>
            </a:pPr>
            <a:r>
              <a:rPr lang="en-US" altLang="en-US" sz="900"/>
              <a:t>Identify Unlike Categories</a:t>
            </a:r>
          </a:p>
          <a:p>
            <a:pPr>
              <a:lnSpc>
                <a:spcPct val="60000"/>
              </a:lnSpc>
              <a:spcBef>
                <a:spcPct val="50000"/>
              </a:spcBef>
              <a:buFontTx/>
              <a:buNone/>
            </a:pPr>
            <a:r>
              <a:rPr lang="en-US" altLang="en-US" sz="900"/>
              <a:t>Nail Down a Summary</a:t>
            </a:r>
          </a:p>
          <a:p>
            <a:pPr>
              <a:lnSpc>
                <a:spcPct val="60000"/>
              </a:lnSpc>
              <a:spcBef>
                <a:spcPct val="50000"/>
              </a:spcBef>
              <a:buFontTx/>
              <a:buNone/>
            </a:pPr>
            <a:r>
              <a:rPr lang="en-US" altLang="en-US" sz="900"/>
              <a:t>Go Beyond the Basics</a:t>
            </a:r>
          </a:p>
        </p:txBody>
      </p:sp>
      <p:sp>
        <p:nvSpPr>
          <p:cNvPr id="3115" name="Text Box 54"/>
          <p:cNvSpPr txBox="1">
            <a:spLocks noChangeArrowheads="1"/>
          </p:cNvSpPr>
          <p:nvPr/>
        </p:nvSpPr>
        <p:spPr bwMode="auto">
          <a:xfrm>
            <a:off x="4419600" y="879475"/>
            <a:ext cx="328613" cy="140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nSpc>
                <a:spcPct val="80000"/>
              </a:lnSpc>
              <a:spcBef>
                <a:spcPct val="0"/>
              </a:spcBef>
              <a:buFontTx/>
              <a:buNone/>
            </a:pPr>
            <a:r>
              <a:rPr lang="en-US" altLang="en-US" sz="1200" b="1"/>
              <a:t>C</a:t>
            </a:r>
          </a:p>
          <a:p>
            <a:pPr>
              <a:lnSpc>
                <a:spcPct val="80000"/>
              </a:lnSpc>
              <a:spcBef>
                <a:spcPct val="0"/>
              </a:spcBef>
              <a:buFontTx/>
              <a:buNone/>
            </a:pPr>
            <a:r>
              <a:rPr lang="en-US" altLang="en-US" sz="1200" b="1"/>
              <a:t>O</a:t>
            </a:r>
          </a:p>
          <a:p>
            <a:pPr>
              <a:lnSpc>
                <a:spcPct val="80000"/>
              </a:lnSpc>
              <a:spcBef>
                <a:spcPct val="0"/>
              </a:spcBef>
              <a:buFontTx/>
              <a:buNone/>
            </a:pPr>
            <a:r>
              <a:rPr lang="en-US" altLang="en-US" sz="1200" b="1"/>
              <a:t>M</a:t>
            </a:r>
          </a:p>
          <a:p>
            <a:pPr>
              <a:lnSpc>
                <a:spcPct val="80000"/>
              </a:lnSpc>
              <a:spcBef>
                <a:spcPct val="0"/>
              </a:spcBef>
              <a:buFontTx/>
              <a:buNone/>
            </a:pPr>
            <a:r>
              <a:rPr lang="en-US" altLang="en-US" sz="1200" b="1"/>
              <a:t>P</a:t>
            </a:r>
          </a:p>
          <a:p>
            <a:pPr>
              <a:lnSpc>
                <a:spcPct val="80000"/>
              </a:lnSpc>
              <a:spcBef>
                <a:spcPct val="0"/>
              </a:spcBef>
              <a:buFontTx/>
              <a:buNone/>
            </a:pPr>
            <a:r>
              <a:rPr lang="en-US" altLang="en-US" sz="1200" b="1"/>
              <a:t>A</a:t>
            </a:r>
          </a:p>
          <a:p>
            <a:pPr>
              <a:lnSpc>
                <a:spcPct val="80000"/>
              </a:lnSpc>
              <a:spcBef>
                <a:spcPct val="0"/>
              </a:spcBef>
              <a:buFontTx/>
              <a:buNone/>
            </a:pPr>
            <a:r>
              <a:rPr lang="en-US" altLang="en-US" sz="1200" b="1"/>
              <a:t>R</a:t>
            </a:r>
          </a:p>
          <a:p>
            <a:pPr>
              <a:lnSpc>
                <a:spcPct val="80000"/>
              </a:lnSpc>
              <a:spcBef>
                <a:spcPct val="0"/>
              </a:spcBef>
              <a:buFontTx/>
              <a:buNone/>
            </a:pPr>
            <a:r>
              <a:rPr lang="en-US" altLang="en-US" sz="1200" b="1"/>
              <a:t>I</a:t>
            </a:r>
          </a:p>
          <a:p>
            <a:pPr>
              <a:lnSpc>
                <a:spcPct val="80000"/>
              </a:lnSpc>
              <a:spcBef>
                <a:spcPct val="0"/>
              </a:spcBef>
              <a:buFontTx/>
              <a:buNone/>
            </a:pPr>
            <a:r>
              <a:rPr lang="en-US" altLang="en-US" sz="1200" b="1"/>
              <a:t>N</a:t>
            </a:r>
          </a:p>
          <a:p>
            <a:pPr>
              <a:lnSpc>
                <a:spcPct val="80000"/>
              </a:lnSpc>
              <a:spcBef>
                <a:spcPct val="0"/>
              </a:spcBef>
              <a:buFontTx/>
              <a:buNone/>
            </a:pPr>
            <a:r>
              <a:rPr lang="en-US" altLang="en-US" sz="1200" b="1"/>
              <a:t>G</a:t>
            </a:r>
          </a:p>
        </p:txBody>
      </p:sp>
      <p:grpSp>
        <p:nvGrpSpPr>
          <p:cNvPr id="3116" name="Group 55"/>
          <p:cNvGrpSpPr>
            <a:grpSpLocks/>
          </p:cNvGrpSpPr>
          <p:nvPr/>
        </p:nvGrpSpPr>
        <p:grpSpPr bwMode="auto">
          <a:xfrm>
            <a:off x="5027613" y="4491038"/>
            <a:ext cx="111125" cy="131762"/>
            <a:chOff x="495" y="716"/>
            <a:chExt cx="47" cy="56"/>
          </a:xfrm>
        </p:grpSpPr>
        <p:sp>
          <p:nvSpPr>
            <p:cNvPr id="3140" name="Rectangle 56"/>
            <p:cNvSpPr>
              <a:spLocks noChangeArrowheads="1"/>
            </p:cNvSpPr>
            <p:nvPr/>
          </p:nvSpPr>
          <p:spPr bwMode="auto">
            <a:xfrm>
              <a:off x="508" y="720"/>
              <a:ext cx="22" cy="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r>
                <a:rPr lang="en-US" altLang="en-US" sz="800" b="1">
                  <a:solidFill>
                    <a:srgbClr val="000000"/>
                  </a:solidFill>
                </a:rPr>
                <a:t>5</a:t>
              </a:r>
              <a:endParaRPr lang="en-US" altLang="en-US" sz="800"/>
            </a:p>
          </p:txBody>
        </p:sp>
        <p:sp>
          <p:nvSpPr>
            <p:cNvPr id="3141" name="Oval 57"/>
            <p:cNvSpPr>
              <a:spLocks noChangeArrowheads="1"/>
            </p:cNvSpPr>
            <p:nvPr/>
          </p:nvSpPr>
          <p:spPr bwMode="auto">
            <a:xfrm>
              <a:off x="495" y="716"/>
              <a:ext cx="47" cy="47"/>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sp>
        <p:nvSpPr>
          <p:cNvPr id="3117" name="Text Box 58"/>
          <p:cNvSpPr txBox="1">
            <a:spLocks noChangeArrowheads="1"/>
          </p:cNvSpPr>
          <p:nvPr/>
        </p:nvSpPr>
        <p:spPr bwMode="auto">
          <a:xfrm>
            <a:off x="5070475" y="4437063"/>
            <a:ext cx="9937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000"/>
              <a:t>Like Categories</a:t>
            </a:r>
          </a:p>
        </p:txBody>
      </p:sp>
      <p:grpSp>
        <p:nvGrpSpPr>
          <p:cNvPr id="3118" name="Group 59"/>
          <p:cNvGrpSpPr>
            <a:grpSpLocks/>
          </p:cNvGrpSpPr>
          <p:nvPr/>
        </p:nvGrpSpPr>
        <p:grpSpPr bwMode="auto">
          <a:xfrm>
            <a:off x="5013325" y="6180138"/>
            <a:ext cx="111125" cy="131762"/>
            <a:chOff x="495" y="716"/>
            <a:chExt cx="47" cy="56"/>
          </a:xfrm>
        </p:grpSpPr>
        <p:sp>
          <p:nvSpPr>
            <p:cNvPr id="3138" name="Rectangle 60"/>
            <p:cNvSpPr>
              <a:spLocks noChangeArrowheads="1"/>
            </p:cNvSpPr>
            <p:nvPr/>
          </p:nvSpPr>
          <p:spPr bwMode="auto">
            <a:xfrm>
              <a:off x="508" y="720"/>
              <a:ext cx="22" cy="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r>
                <a:rPr lang="en-US" altLang="en-US" sz="800" b="1">
                  <a:solidFill>
                    <a:srgbClr val="000000"/>
                  </a:solidFill>
                </a:rPr>
                <a:t>7</a:t>
              </a:r>
              <a:endParaRPr lang="en-US" altLang="en-US" sz="800"/>
            </a:p>
          </p:txBody>
        </p:sp>
        <p:sp>
          <p:nvSpPr>
            <p:cNvPr id="3139" name="Oval 61"/>
            <p:cNvSpPr>
              <a:spLocks noChangeArrowheads="1"/>
            </p:cNvSpPr>
            <p:nvPr/>
          </p:nvSpPr>
          <p:spPr bwMode="auto">
            <a:xfrm>
              <a:off x="495" y="716"/>
              <a:ext cx="47" cy="47"/>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sp>
        <p:nvSpPr>
          <p:cNvPr id="3119" name="Text Box 62"/>
          <p:cNvSpPr txBox="1">
            <a:spLocks noChangeArrowheads="1"/>
          </p:cNvSpPr>
          <p:nvPr/>
        </p:nvSpPr>
        <p:spPr bwMode="auto">
          <a:xfrm>
            <a:off x="5024438" y="6126163"/>
            <a:ext cx="110648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000"/>
              <a:t>Unlike Categories</a:t>
            </a:r>
          </a:p>
        </p:txBody>
      </p:sp>
      <p:grpSp>
        <p:nvGrpSpPr>
          <p:cNvPr id="3120" name="Group 63"/>
          <p:cNvGrpSpPr>
            <a:grpSpLocks/>
          </p:cNvGrpSpPr>
          <p:nvPr/>
        </p:nvGrpSpPr>
        <p:grpSpPr bwMode="auto">
          <a:xfrm>
            <a:off x="923925" y="6142038"/>
            <a:ext cx="111125" cy="131762"/>
            <a:chOff x="495" y="716"/>
            <a:chExt cx="47" cy="56"/>
          </a:xfrm>
        </p:grpSpPr>
        <p:sp>
          <p:nvSpPr>
            <p:cNvPr id="3136" name="Rectangle 64"/>
            <p:cNvSpPr>
              <a:spLocks noChangeArrowheads="1"/>
            </p:cNvSpPr>
            <p:nvPr/>
          </p:nvSpPr>
          <p:spPr bwMode="auto">
            <a:xfrm>
              <a:off x="508" y="720"/>
              <a:ext cx="22" cy="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r>
                <a:rPr lang="en-US" altLang="en-US" sz="800" b="1">
                  <a:solidFill>
                    <a:srgbClr val="000000"/>
                  </a:solidFill>
                </a:rPr>
                <a:t>6</a:t>
              </a:r>
              <a:endParaRPr lang="en-US" altLang="en-US" sz="800"/>
            </a:p>
          </p:txBody>
        </p:sp>
        <p:sp>
          <p:nvSpPr>
            <p:cNvPr id="3137" name="Oval 65"/>
            <p:cNvSpPr>
              <a:spLocks noChangeArrowheads="1"/>
            </p:cNvSpPr>
            <p:nvPr/>
          </p:nvSpPr>
          <p:spPr bwMode="auto">
            <a:xfrm>
              <a:off x="495" y="716"/>
              <a:ext cx="47" cy="47"/>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sp>
        <p:nvSpPr>
          <p:cNvPr id="3121" name="Text Box 66"/>
          <p:cNvSpPr txBox="1">
            <a:spLocks noChangeArrowheads="1"/>
          </p:cNvSpPr>
          <p:nvPr/>
        </p:nvSpPr>
        <p:spPr bwMode="auto">
          <a:xfrm>
            <a:off x="949325" y="6088063"/>
            <a:ext cx="131921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000"/>
              <a:t>Unlike Characteristics</a:t>
            </a:r>
          </a:p>
        </p:txBody>
      </p:sp>
      <p:grpSp>
        <p:nvGrpSpPr>
          <p:cNvPr id="3122" name="Group 67"/>
          <p:cNvGrpSpPr>
            <a:grpSpLocks/>
          </p:cNvGrpSpPr>
          <p:nvPr/>
        </p:nvGrpSpPr>
        <p:grpSpPr bwMode="auto">
          <a:xfrm>
            <a:off x="2767013" y="6142038"/>
            <a:ext cx="111125" cy="131762"/>
            <a:chOff x="495" y="716"/>
            <a:chExt cx="47" cy="56"/>
          </a:xfrm>
        </p:grpSpPr>
        <p:sp>
          <p:nvSpPr>
            <p:cNvPr id="3134" name="Rectangle 68"/>
            <p:cNvSpPr>
              <a:spLocks noChangeArrowheads="1"/>
            </p:cNvSpPr>
            <p:nvPr/>
          </p:nvSpPr>
          <p:spPr bwMode="auto">
            <a:xfrm>
              <a:off x="508" y="720"/>
              <a:ext cx="22" cy="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r>
                <a:rPr lang="en-US" altLang="en-US" sz="800" b="1">
                  <a:solidFill>
                    <a:srgbClr val="000000"/>
                  </a:solidFill>
                </a:rPr>
                <a:t>6</a:t>
              </a:r>
              <a:endParaRPr lang="en-US" altLang="en-US" sz="800"/>
            </a:p>
          </p:txBody>
        </p:sp>
        <p:sp>
          <p:nvSpPr>
            <p:cNvPr id="3135" name="Oval 69"/>
            <p:cNvSpPr>
              <a:spLocks noChangeArrowheads="1"/>
            </p:cNvSpPr>
            <p:nvPr/>
          </p:nvSpPr>
          <p:spPr bwMode="auto">
            <a:xfrm>
              <a:off x="495" y="716"/>
              <a:ext cx="47" cy="47"/>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sp>
        <p:nvSpPr>
          <p:cNvPr id="3123" name="Text Box 70"/>
          <p:cNvSpPr txBox="1">
            <a:spLocks noChangeArrowheads="1"/>
          </p:cNvSpPr>
          <p:nvPr/>
        </p:nvSpPr>
        <p:spPr bwMode="auto">
          <a:xfrm>
            <a:off x="2794000" y="6088063"/>
            <a:ext cx="131921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000"/>
              <a:t>Unlike Characteristics</a:t>
            </a:r>
          </a:p>
        </p:txBody>
      </p:sp>
      <p:grpSp>
        <p:nvGrpSpPr>
          <p:cNvPr id="3124" name="Group 71"/>
          <p:cNvGrpSpPr>
            <a:grpSpLocks/>
          </p:cNvGrpSpPr>
          <p:nvPr/>
        </p:nvGrpSpPr>
        <p:grpSpPr bwMode="auto">
          <a:xfrm>
            <a:off x="3128963" y="8005763"/>
            <a:ext cx="111125" cy="133350"/>
            <a:chOff x="495" y="716"/>
            <a:chExt cx="47" cy="57"/>
          </a:xfrm>
        </p:grpSpPr>
        <p:sp>
          <p:nvSpPr>
            <p:cNvPr id="3132" name="Rectangle 72"/>
            <p:cNvSpPr>
              <a:spLocks noChangeArrowheads="1"/>
            </p:cNvSpPr>
            <p:nvPr/>
          </p:nvSpPr>
          <p:spPr bwMode="auto">
            <a:xfrm>
              <a:off x="508" y="720"/>
              <a:ext cx="22" cy="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r>
                <a:rPr lang="en-US" altLang="en-US" sz="800" b="1">
                  <a:solidFill>
                    <a:srgbClr val="000000"/>
                  </a:solidFill>
                </a:rPr>
                <a:t>8</a:t>
              </a:r>
              <a:endParaRPr lang="en-US" altLang="en-US" sz="800"/>
            </a:p>
          </p:txBody>
        </p:sp>
        <p:sp>
          <p:nvSpPr>
            <p:cNvPr id="3133" name="Oval 73"/>
            <p:cNvSpPr>
              <a:spLocks noChangeArrowheads="1"/>
            </p:cNvSpPr>
            <p:nvPr/>
          </p:nvSpPr>
          <p:spPr bwMode="auto">
            <a:xfrm>
              <a:off x="495" y="716"/>
              <a:ext cx="47" cy="47"/>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sp>
        <p:nvSpPr>
          <p:cNvPr id="3125" name="Text Box 74"/>
          <p:cNvSpPr txBox="1">
            <a:spLocks noChangeArrowheads="1"/>
          </p:cNvSpPr>
          <p:nvPr/>
        </p:nvSpPr>
        <p:spPr bwMode="auto">
          <a:xfrm>
            <a:off x="3140075" y="7934325"/>
            <a:ext cx="6778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000"/>
              <a:t>Summary</a:t>
            </a:r>
          </a:p>
        </p:txBody>
      </p:sp>
      <p:sp>
        <p:nvSpPr>
          <p:cNvPr id="3126" name="AutoShape 75"/>
          <p:cNvSpPr>
            <a:spLocks noChangeArrowheads="1"/>
          </p:cNvSpPr>
          <p:nvPr/>
        </p:nvSpPr>
        <p:spPr bwMode="auto">
          <a:xfrm flipH="1" flipV="1">
            <a:off x="2251075" y="5872163"/>
            <a:ext cx="273050" cy="236537"/>
          </a:xfrm>
          <a:prstGeom prst="triangle">
            <a:avLst>
              <a:gd name="adj" fmla="val 50000"/>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3127" name="TextBox 69"/>
          <p:cNvSpPr txBox="1">
            <a:spLocks noChangeArrowheads="1"/>
          </p:cNvSpPr>
          <p:nvPr/>
        </p:nvSpPr>
        <p:spPr bwMode="auto">
          <a:xfrm>
            <a:off x="749300" y="1295400"/>
            <a:ext cx="3479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200">
              <a:latin typeface="Maiandra GD" panose="020E0502030308020204" pitchFamily="34" charset="0"/>
            </a:endParaRPr>
          </a:p>
        </p:txBody>
      </p:sp>
      <p:sp>
        <p:nvSpPr>
          <p:cNvPr id="3128" name="TextBox 70"/>
          <p:cNvSpPr txBox="1">
            <a:spLocks noChangeArrowheads="1"/>
          </p:cNvSpPr>
          <p:nvPr/>
        </p:nvSpPr>
        <p:spPr bwMode="auto">
          <a:xfrm>
            <a:off x="901700" y="1447800"/>
            <a:ext cx="3479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200">
              <a:latin typeface="Maiandra GD" panose="020E0502030308020204" pitchFamily="34" charset="0"/>
            </a:endParaRPr>
          </a:p>
        </p:txBody>
      </p:sp>
      <p:sp>
        <p:nvSpPr>
          <p:cNvPr id="3129" name="TextBox 72"/>
          <p:cNvSpPr txBox="1">
            <a:spLocks noChangeArrowheads="1"/>
          </p:cNvSpPr>
          <p:nvPr/>
        </p:nvSpPr>
        <p:spPr bwMode="auto">
          <a:xfrm>
            <a:off x="647700" y="1143000"/>
            <a:ext cx="3479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200">
              <a:latin typeface="Maiandra GD" panose="020E0502030308020204" pitchFamily="34" charset="0"/>
            </a:endParaRPr>
          </a:p>
        </p:txBody>
      </p:sp>
      <p:sp>
        <p:nvSpPr>
          <p:cNvPr id="3130" name="TextBox 83"/>
          <p:cNvSpPr txBox="1">
            <a:spLocks noChangeArrowheads="1"/>
          </p:cNvSpPr>
          <p:nvPr/>
        </p:nvSpPr>
        <p:spPr bwMode="auto">
          <a:xfrm>
            <a:off x="2578100" y="1739900"/>
            <a:ext cx="1498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endParaRPr lang="en-US" altLang="en-US" sz="1400" b="1">
              <a:latin typeface="Maiandra GD" panose="020E0502030308020204" pitchFamily="34" charset="0"/>
            </a:endParaRPr>
          </a:p>
          <a:p>
            <a:pPr algn="ctr">
              <a:spcBef>
                <a:spcPct val="0"/>
              </a:spcBef>
              <a:buFontTx/>
              <a:buNone/>
            </a:pPr>
            <a:endParaRPr lang="en-US" altLang="en-US" sz="1400" b="1">
              <a:latin typeface="Maiandra GD" panose="020E0502030308020204" pitchFamily="34" charset="0"/>
            </a:endParaRPr>
          </a:p>
        </p:txBody>
      </p:sp>
      <p:sp>
        <p:nvSpPr>
          <p:cNvPr id="3131" name="TextBox 85"/>
          <p:cNvSpPr txBox="1">
            <a:spLocks noChangeArrowheads="1"/>
          </p:cNvSpPr>
          <p:nvPr/>
        </p:nvSpPr>
        <p:spPr bwMode="auto">
          <a:xfrm>
            <a:off x="508000" y="2616200"/>
            <a:ext cx="2082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200">
              <a:latin typeface="Maiandra GD" panose="020E0502030308020204" pitchFamily="34" charset="0"/>
            </a:endParaRPr>
          </a:p>
          <a:p>
            <a:pPr>
              <a:spcBef>
                <a:spcPct val="0"/>
              </a:spcBef>
              <a:buFontTx/>
              <a:buNone/>
            </a:pPr>
            <a:endParaRPr lang="en-US" altLang="en-US" sz="1200">
              <a:latin typeface="Maiandra GD" panose="020E0502030308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Line 3"/>
          <p:cNvSpPr>
            <a:spLocks noChangeShapeType="1"/>
          </p:cNvSpPr>
          <p:nvPr/>
        </p:nvSpPr>
        <p:spPr bwMode="auto">
          <a:xfrm>
            <a:off x="493713" y="687388"/>
            <a:ext cx="588327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9" name="Rectangle 4"/>
          <p:cNvSpPr>
            <a:spLocks noChangeArrowheads="1"/>
          </p:cNvSpPr>
          <p:nvPr/>
        </p:nvSpPr>
        <p:spPr bwMode="auto">
          <a:xfrm>
            <a:off x="503238" y="952500"/>
            <a:ext cx="3759200" cy="49053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00" name="AutoShape 5"/>
          <p:cNvSpPr>
            <a:spLocks noChangeArrowheads="1"/>
          </p:cNvSpPr>
          <p:nvPr/>
        </p:nvSpPr>
        <p:spPr bwMode="auto">
          <a:xfrm>
            <a:off x="512763" y="1584325"/>
            <a:ext cx="1803400" cy="501650"/>
          </a:xfrm>
          <a:prstGeom prst="roundRect">
            <a:avLst>
              <a:gd name="adj" fmla="val 50000"/>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b="1">
              <a:latin typeface="Rockwell" panose="02060603020205020403" pitchFamily="18" charset="0"/>
            </a:endParaRPr>
          </a:p>
        </p:txBody>
      </p:sp>
      <p:sp>
        <p:nvSpPr>
          <p:cNvPr id="4101" name="AutoShape 6"/>
          <p:cNvSpPr>
            <a:spLocks noChangeArrowheads="1"/>
          </p:cNvSpPr>
          <p:nvPr/>
        </p:nvSpPr>
        <p:spPr bwMode="auto">
          <a:xfrm>
            <a:off x="2460625" y="1584325"/>
            <a:ext cx="1803400" cy="501650"/>
          </a:xfrm>
          <a:prstGeom prst="roundRect">
            <a:avLst>
              <a:gd name="adj" fmla="val 50000"/>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02" name="AutoShape 7"/>
          <p:cNvSpPr>
            <a:spLocks noChangeArrowheads="1"/>
          </p:cNvSpPr>
          <p:nvPr/>
        </p:nvSpPr>
        <p:spPr bwMode="auto">
          <a:xfrm flipH="1" flipV="1">
            <a:off x="1230313" y="2103438"/>
            <a:ext cx="274637" cy="236537"/>
          </a:xfrm>
          <a:prstGeom prst="triangle">
            <a:avLst>
              <a:gd name="adj" fmla="val 50000"/>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03" name="AutoShape 8"/>
          <p:cNvSpPr>
            <a:spLocks noChangeArrowheads="1"/>
          </p:cNvSpPr>
          <p:nvPr/>
        </p:nvSpPr>
        <p:spPr bwMode="auto">
          <a:xfrm flipH="1" flipV="1">
            <a:off x="3273425" y="2112963"/>
            <a:ext cx="273050" cy="236537"/>
          </a:xfrm>
          <a:prstGeom prst="triangle">
            <a:avLst>
              <a:gd name="adj" fmla="val 50000"/>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04" name="Rectangle 9"/>
          <p:cNvSpPr>
            <a:spLocks noChangeArrowheads="1"/>
          </p:cNvSpPr>
          <p:nvPr/>
        </p:nvSpPr>
        <p:spPr bwMode="auto">
          <a:xfrm>
            <a:off x="503238" y="2368550"/>
            <a:ext cx="3778250" cy="20002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05" name="Line 10"/>
          <p:cNvSpPr>
            <a:spLocks noChangeShapeType="1"/>
          </p:cNvSpPr>
          <p:nvPr/>
        </p:nvSpPr>
        <p:spPr bwMode="auto">
          <a:xfrm>
            <a:off x="2392363" y="2406650"/>
            <a:ext cx="0" cy="1728788"/>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06" name="Rectangle 11"/>
          <p:cNvSpPr>
            <a:spLocks noChangeArrowheads="1"/>
          </p:cNvSpPr>
          <p:nvPr/>
        </p:nvSpPr>
        <p:spPr bwMode="auto">
          <a:xfrm>
            <a:off x="4516438" y="2373313"/>
            <a:ext cx="1814512" cy="1793875"/>
          </a:xfrm>
          <a:prstGeom prst="rect">
            <a:avLst/>
          </a:prstGeom>
          <a:noFill/>
          <a:ln w="12700">
            <a:solidFill>
              <a:schemeClr val="tx1"/>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07" name="Rectangle 12"/>
          <p:cNvSpPr>
            <a:spLocks noChangeArrowheads="1"/>
          </p:cNvSpPr>
          <p:nvPr/>
        </p:nvSpPr>
        <p:spPr bwMode="auto">
          <a:xfrm>
            <a:off x="503238" y="4427538"/>
            <a:ext cx="3778250" cy="9493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08" name="AutoShape 13"/>
          <p:cNvSpPr>
            <a:spLocks noChangeArrowheads="1"/>
          </p:cNvSpPr>
          <p:nvPr/>
        </p:nvSpPr>
        <p:spPr bwMode="auto">
          <a:xfrm flipH="1" flipV="1">
            <a:off x="2251075" y="4171950"/>
            <a:ext cx="273050" cy="236538"/>
          </a:xfrm>
          <a:prstGeom prst="triangle">
            <a:avLst>
              <a:gd name="adj" fmla="val 50000"/>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09" name="AutoShape 14"/>
          <p:cNvSpPr>
            <a:spLocks noChangeArrowheads="1"/>
          </p:cNvSpPr>
          <p:nvPr/>
        </p:nvSpPr>
        <p:spPr bwMode="auto">
          <a:xfrm rot="16200000" flipV="1">
            <a:off x="4261644" y="5014119"/>
            <a:ext cx="274638" cy="234950"/>
          </a:xfrm>
          <a:prstGeom prst="triangle">
            <a:avLst>
              <a:gd name="adj" fmla="val 50000"/>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10" name="Rectangle 15"/>
          <p:cNvSpPr>
            <a:spLocks noChangeArrowheads="1"/>
          </p:cNvSpPr>
          <p:nvPr/>
        </p:nvSpPr>
        <p:spPr bwMode="auto">
          <a:xfrm>
            <a:off x="4508500" y="4408488"/>
            <a:ext cx="1822450" cy="96837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11" name="Rectangle 16"/>
          <p:cNvSpPr>
            <a:spLocks noChangeArrowheads="1"/>
          </p:cNvSpPr>
          <p:nvPr/>
        </p:nvSpPr>
        <p:spPr bwMode="auto">
          <a:xfrm>
            <a:off x="4535488" y="5618163"/>
            <a:ext cx="1831975" cy="2030412"/>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12" name="AutoShape 17"/>
          <p:cNvSpPr>
            <a:spLocks noChangeArrowheads="1"/>
          </p:cNvSpPr>
          <p:nvPr/>
        </p:nvSpPr>
        <p:spPr bwMode="auto">
          <a:xfrm rot="16200000" flipV="1">
            <a:off x="4262438" y="6780213"/>
            <a:ext cx="273050" cy="234950"/>
          </a:xfrm>
          <a:prstGeom prst="triangle">
            <a:avLst>
              <a:gd name="adj" fmla="val 50000"/>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13" name="Rectangle 18"/>
          <p:cNvSpPr>
            <a:spLocks noChangeArrowheads="1"/>
          </p:cNvSpPr>
          <p:nvPr/>
        </p:nvSpPr>
        <p:spPr bwMode="auto">
          <a:xfrm>
            <a:off x="503238" y="5626100"/>
            <a:ext cx="3778250" cy="2032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14" name="Line 19"/>
          <p:cNvSpPr>
            <a:spLocks noChangeShapeType="1"/>
          </p:cNvSpPr>
          <p:nvPr/>
        </p:nvSpPr>
        <p:spPr bwMode="auto">
          <a:xfrm>
            <a:off x="2392363" y="6146800"/>
            <a:ext cx="0" cy="1425575"/>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15" name="Rectangle 20"/>
          <p:cNvSpPr>
            <a:spLocks noChangeArrowheads="1"/>
          </p:cNvSpPr>
          <p:nvPr/>
        </p:nvSpPr>
        <p:spPr bwMode="auto">
          <a:xfrm>
            <a:off x="512763" y="7940675"/>
            <a:ext cx="5854700" cy="82232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16" name="Text Box 21"/>
          <p:cNvSpPr txBox="1">
            <a:spLocks noChangeArrowheads="1"/>
          </p:cNvSpPr>
          <p:nvPr/>
        </p:nvSpPr>
        <p:spPr bwMode="auto">
          <a:xfrm>
            <a:off x="1785938" y="22225"/>
            <a:ext cx="32893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2800" b="1">
                <a:latin typeface="Arial" panose="020B0604020202020204" pitchFamily="34" charset="0"/>
              </a:rPr>
              <a:t>Comparison Table</a:t>
            </a:r>
          </a:p>
        </p:txBody>
      </p:sp>
      <p:sp>
        <p:nvSpPr>
          <p:cNvPr id="4117" name="Text Box 22"/>
          <p:cNvSpPr txBox="1">
            <a:spLocks noChangeArrowheads="1"/>
          </p:cNvSpPr>
          <p:nvPr/>
        </p:nvSpPr>
        <p:spPr bwMode="auto">
          <a:xfrm>
            <a:off x="1509713" y="1700213"/>
            <a:ext cx="1841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800"/>
          </a:p>
        </p:txBody>
      </p:sp>
      <p:sp>
        <p:nvSpPr>
          <p:cNvPr id="4118" name="Rectangle 25"/>
          <p:cNvSpPr>
            <a:spLocks noChangeArrowheads="1"/>
          </p:cNvSpPr>
          <p:nvPr/>
        </p:nvSpPr>
        <p:spPr bwMode="auto">
          <a:xfrm>
            <a:off x="1031875" y="1658938"/>
            <a:ext cx="50800" cy="122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r>
              <a:rPr lang="en-US" altLang="en-US" sz="800" b="1">
                <a:solidFill>
                  <a:srgbClr val="000000"/>
                </a:solidFill>
              </a:rPr>
              <a:t>1</a:t>
            </a:r>
            <a:endParaRPr lang="en-US" altLang="en-US" sz="800"/>
          </a:p>
        </p:txBody>
      </p:sp>
      <p:sp>
        <p:nvSpPr>
          <p:cNvPr id="4119" name="Oval 26"/>
          <p:cNvSpPr>
            <a:spLocks noChangeArrowheads="1"/>
          </p:cNvSpPr>
          <p:nvPr/>
        </p:nvSpPr>
        <p:spPr bwMode="auto">
          <a:xfrm>
            <a:off x="1000125" y="1647825"/>
            <a:ext cx="111125" cy="10953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20" name="Text Box 27"/>
          <p:cNvSpPr txBox="1">
            <a:spLocks noChangeArrowheads="1"/>
          </p:cNvSpPr>
          <p:nvPr/>
        </p:nvSpPr>
        <p:spPr bwMode="auto">
          <a:xfrm>
            <a:off x="1082675" y="1579563"/>
            <a:ext cx="60801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r>
              <a:rPr lang="en-US" altLang="en-US" sz="1000"/>
              <a:t>Concept</a:t>
            </a:r>
          </a:p>
        </p:txBody>
      </p:sp>
      <p:sp>
        <p:nvSpPr>
          <p:cNvPr id="4121" name="Rectangle 30"/>
          <p:cNvSpPr>
            <a:spLocks noChangeArrowheads="1"/>
          </p:cNvSpPr>
          <p:nvPr/>
        </p:nvSpPr>
        <p:spPr bwMode="auto">
          <a:xfrm>
            <a:off x="3035300" y="1658938"/>
            <a:ext cx="50800" cy="122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r>
              <a:rPr lang="en-US" altLang="en-US" sz="800" b="1">
                <a:solidFill>
                  <a:srgbClr val="000000"/>
                </a:solidFill>
              </a:rPr>
              <a:t>1</a:t>
            </a:r>
            <a:endParaRPr lang="en-US" altLang="en-US" sz="800"/>
          </a:p>
        </p:txBody>
      </p:sp>
      <p:sp>
        <p:nvSpPr>
          <p:cNvPr id="4122" name="Oval 31"/>
          <p:cNvSpPr>
            <a:spLocks noChangeArrowheads="1"/>
          </p:cNvSpPr>
          <p:nvPr/>
        </p:nvSpPr>
        <p:spPr bwMode="auto">
          <a:xfrm>
            <a:off x="3003550" y="1647825"/>
            <a:ext cx="111125" cy="10953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23" name="Text Box 32"/>
          <p:cNvSpPr txBox="1">
            <a:spLocks noChangeArrowheads="1"/>
          </p:cNvSpPr>
          <p:nvPr/>
        </p:nvSpPr>
        <p:spPr bwMode="auto">
          <a:xfrm>
            <a:off x="3086100" y="1579563"/>
            <a:ext cx="60801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r>
              <a:rPr lang="en-US" altLang="en-US" sz="1000"/>
              <a:t>Concept</a:t>
            </a:r>
          </a:p>
        </p:txBody>
      </p:sp>
      <p:sp>
        <p:nvSpPr>
          <p:cNvPr id="4124" name="Rectangle 34"/>
          <p:cNvSpPr>
            <a:spLocks noChangeArrowheads="1"/>
          </p:cNvSpPr>
          <p:nvPr/>
        </p:nvSpPr>
        <p:spPr bwMode="auto">
          <a:xfrm>
            <a:off x="1963738" y="1008063"/>
            <a:ext cx="50800" cy="122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r>
              <a:rPr lang="en-US" altLang="en-US" sz="800" b="1">
                <a:solidFill>
                  <a:srgbClr val="000000"/>
                </a:solidFill>
              </a:rPr>
              <a:t>2</a:t>
            </a:r>
            <a:endParaRPr lang="en-US" altLang="en-US" sz="800"/>
          </a:p>
        </p:txBody>
      </p:sp>
      <p:sp>
        <p:nvSpPr>
          <p:cNvPr id="4125" name="Oval 35"/>
          <p:cNvSpPr>
            <a:spLocks noChangeArrowheads="1"/>
          </p:cNvSpPr>
          <p:nvPr/>
        </p:nvSpPr>
        <p:spPr bwMode="auto">
          <a:xfrm>
            <a:off x="1931988" y="998538"/>
            <a:ext cx="111125" cy="11112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26" name="Text Box 36"/>
          <p:cNvSpPr txBox="1">
            <a:spLocks noChangeArrowheads="1"/>
          </p:cNvSpPr>
          <p:nvPr/>
        </p:nvSpPr>
        <p:spPr bwMode="auto">
          <a:xfrm>
            <a:off x="1982788" y="946150"/>
            <a:ext cx="10223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000"/>
              <a:t>Overall Concept</a:t>
            </a:r>
          </a:p>
        </p:txBody>
      </p:sp>
      <p:sp>
        <p:nvSpPr>
          <p:cNvPr id="4127" name="Rectangle 38"/>
          <p:cNvSpPr>
            <a:spLocks noChangeArrowheads="1"/>
          </p:cNvSpPr>
          <p:nvPr/>
        </p:nvSpPr>
        <p:spPr bwMode="auto">
          <a:xfrm>
            <a:off x="930275" y="2432050"/>
            <a:ext cx="50800" cy="12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r>
              <a:rPr lang="en-US" altLang="en-US" sz="800" b="1">
                <a:solidFill>
                  <a:srgbClr val="000000"/>
                </a:solidFill>
              </a:rPr>
              <a:t>3</a:t>
            </a:r>
            <a:endParaRPr lang="en-US" altLang="en-US" sz="800"/>
          </a:p>
        </p:txBody>
      </p:sp>
      <p:sp>
        <p:nvSpPr>
          <p:cNvPr id="4128" name="Oval 39"/>
          <p:cNvSpPr>
            <a:spLocks noChangeArrowheads="1"/>
          </p:cNvSpPr>
          <p:nvPr/>
        </p:nvSpPr>
        <p:spPr bwMode="auto">
          <a:xfrm>
            <a:off x="898525" y="2422525"/>
            <a:ext cx="111125" cy="11112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29" name="Text Box 40"/>
          <p:cNvSpPr txBox="1">
            <a:spLocks noChangeArrowheads="1"/>
          </p:cNvSpPr>
          <p:nvPr/>
        </p:nvSpPr>
        <p:spPr bwMode="auto">
          <a:xfrm>
            <a:off x="949325" y="2368550"/>
            <a:ext cx="94138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000"/>
              <a:t>Characteristics</a:t>
            </a:r>
          </a:p>
        </p:txBody>
      </p:sp>
      <p:sp>
        <p:nvSpPr>
          <p:cNvPr id="4130" name="Rectangle 42"/>
          <p:cNvSpPr>
            <a:spLocks noChangeArrowheads="1"/>
          </p:cNvSpPr>
          <p:nvPr/>
        </p:nvSpPr>
        <p:spPr bwMode="auto">
          <a:xfrm>
            <a:off x="2898775" y="2432050"/>
            <a:ext cx="50800" cy="12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r>
              <a:rPr lang="en-US" altLang="en-US" sz="800" b="1">
                <a:solidFill>
                  <a:srgbClr val="000000"/>
                </a:solidFill>
              </a:rPr>
              <a:t>3</a:t>
            </a:r>
            <a:endParaRPr lang="en-US" altLang="en-US" sz="800"/>
          </a:p>
        </p:txBody>
      </p:sp>
      <p:sp>
        <p:nvSpPr>
          <p:cNvPr id="4131" name="Oval 43"/>
          <p:cNvSpPr>
            <a:spLocks noChangeArrowheads="1"/>
          </p:cNvSpPr>
          <p:nvPr/>
        </p:nvSpPr>
        <p:spPr bwMode="auto">
          <a:xfrm>
            <a:off x="2870200" y="2422525"/>
            <a:ext cx="109538" cy="11112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32" name="Text Box 44"/>
          <p:cNvSpPr txBox="1">
            <a:spLocks noChangeArrowheads="1"/>
          </p:cNvSpPr>
          <p:nvPr/>
        </p:nvSpPr>
        <p:spPr bwMode="auto">
          <a:xfrm>
            <a:off x="2921000" y="2368550"/>
            <a:ext cx="94138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000"/>
              <a:t>Characteristics</a:t>
            </a:r>
          </a:p>
        </p:txBody>
      </p:sp>
      <p:grpSp>
        <p:nvGrpSpPr>
          <p:cNvPr id="4133" name="Group 45"/>
          <p:cNvGrpSpPr>
            <a:grpSpLocks/>
          </p:cNvGrpSpPr>
          <p:nvPr/>
        </p:nvGrpSpPr>
        <p:grpSpPr bwMode="auto">
          <a:xfrm>
            <a:off x="1951038" y="4476750"/>
            <a:ext cx="111125" cy="131763"/>
            <a:chOff x="495" y="716"/>
            <a:chExt cx="47" cy="56"/>
          </a:xfrm>
        </p:grpSpPr>
        <p:sp>
          <p:nvSpPr>
            <p:cNvPr id="4168" name="Rectangle 46"/>
            <p:cNvSpPr>
              <a:spLocks noChangeArrowheads="1"/>
            </p:cNvSpPr>
            <p:nvPr/>
          </p:nvSpPr>
          <p:spPr bwMode="auto">
            <a:xfrm>
              <a:off x="508" y="720"/>
              <a:ext cx="22" cy="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r>
                <a:rPr lang="en-US" altLang="en-US" sz="800" b="1">
                  <a:solidFill>
                    <a:srgbClr val="000000"/>
                  </a:solidFill>
                </a:rPr>
                <a:t>4</a:t>
              </a:r>
              <a:endParaRPr lang="en-US" altLang="en-US" sz="800"/>
            </a:p>
          </p:txBody>
        </p:sp>
        <p:sp>
          <p:nvSpPr>
            <p:cNvPr id="4169" name="Oval 47"/>
            <p:cNvSpPr>
              <a:spLocks noChangeArrowheads="1"/>
            </p:cNvSpPr>
            <p:nvPr/>
          </p:nvSpPr>
          <p:spPr bwMode="auto">
            <a:xfrm>
              <a:off x="495" y="716"/>
              <a:ext cx="47" cy="47"/>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sp>
        <p:nvSpPr>
          <p:cNvPr id="4134" name="Text Box 48"/>
          <p:cNvSpPr txBox="1">
            <a:spLocks noChangeArrowheads="1"/>
          </p:cNvSpPr>
          <p:nvPr/>
        </p:nvSpPr>
        <p:spPr bwMode="auto">
          <a:xfrm>
            <a:off x="2008188" y="4422775"/>
            <a:ext cx="12065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000"/>
              <a:t>Like Characteristics</a:t>
            </a:r>
          </a:p>
        </p:txBody>
      </p:sp>
      <p:sp>
        <p:nvSpPr>
          <p:cNvPr id="4135" name="Rectangle 50"/>
          <p:cNvSpPr>
            <a:spLocks noChangeArrowheads="1"/>
          </p:cNvSpPr>
          <p:nvPr/>
        </p:nvSpPr>
        <p:spPr bwMode="auto">
          <a:xfrm>
            <a:off x="5045075" y="2444750"/>
            <a:ext cx="50800" cy="12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r>
              <a:rPr lang="en-US" altLang="en-US" sz="800" b="1">
                <a:solidFill>
                  <a:srgbClr val="000000"/>
                </a:solidFill>
              </a:rPr>
              <a:t>9</a:t>
            </a:r>
            <a:endParaRPr lang="en-US" altLang="en-US" sz="800"/>
          </a:p>
        </p:txBody>
      </p:sp>
      <p:sp>
        <p:nvSpPr>
          <p:cNvPr id="4136" name="Oval 51"/>
          <p:cNvSpPr>
            <a:spLocks noChangeArrowheads="1"/>
          </p:cNvSpPr>
          <p:nvPr/>
        </p:nvSpPr>
        <p:spPr bwMode="auto">
          <a:xfrm>
            <a:off x="5013325" y="2435225"/>
            <a:ext cx="111125" cy="11112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37" name="Text Box 52"/>
          <p:cNvSpPr txBox="1">
            <a:spLocks noChangeArrowheads="1"/>
          </p:cNvSpPr>
          <p:nvPr/>
        </p:nvSpPr>
        <p:spPr bwMode="auto">
          <a:xfrm>
            <a:off x="5064125" y="2381250"/>
            <a:ext cx="7413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000"/>
              <a:t>Extensions</a:t>
            </a:r>
          </a:p>
        </p:txBody>
      </p:sp>
      <p:sp>
        <p:nvSpPr>
          <p:cNvPr id="4138" name="Text Box 53"/>
          <p:cNvSpPr txBox="1">
            <a:spLocks noChangeArrowheads="1"/>
          </p:cNvSpPr>
          <p:nvPr/>
        </p:nvSpPr>
        <p:spPr bwMode="auto">
          <a:xfrm>
            <a:off x="4622800" y="892175"/>
            <a:ext cx="2014538" cy="138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nSpc>
                <a:spcPct val="60000"/>
              </a:lnSpc>
              <a:spcBef>
                <a:spcPct val="50000"/>
              </a:spcBef>
              <a:buFontTx/>
              <a:buNone/>
            </a:pPr>
            <a:r>
              <a:rPr lang="en-US" altLang="en-US" sz="900"/>
              <a:t>Communicate Targeted Concepts</a:t>
            </a:r>
          </a:p>
          <a:p>
            <a:pPr>
              <a:lnSpc>
                <a:spcPct val="60000"/>
              </a:lnSpc>
              <a:spcBef>
                <a:spcPct val="50000"/>
              </a:spcBef>
              <a:buFontTx/>
              <a:buNone/>
            </a:pPr>
            <a:r>
              <a:rPr lang="en-US" altLang="en-US" sz="900"/>
              <a:t>Obtain the Overall Concepts</a:t>
            </a:r>
          </a:p>
          <a:p>
            <a:pPr>
              <a:lnSpc>
                <a:spcPct val="60000"/>
              </a:lnSpc>
              <a:spcBef>
                <a:spcPct val="50000"/>
              </a:spcBef>
              <a:buFontTx/>
              <a:buNone/>
            </a:pPr>
            <a:r>
              <a:rPr lang="en-US" altLang="en-US" sz="900"/>
              <a:t>Make lists of Known Characteristics</a:t>
            </a:r>
          </a:p>
          <a:p>
            <a:pPr>
              <a:lnSpc>
                <a:spcPct val="60000"/>
              </a:lnSpc>
              <a:spcBef>
                <a:spcPct val="50000"/>
              </a:spcBef>
              <a:buFontTx/>
              <a:buNone/>
            </a:pPr>
            <a:r>
              <a:rPr lang="en-US" altLang="en-US" sz="900"/>
              <a:t>Pin down Like Characteristics</a:t>
            </a:r>
          </a:p>
          <a:p>
            <a:pPr>
              <a:lnSpc>
                <a:spcPct val="60000"/>
              </a:lnSpc>
              <a:spcBef>
                <a:spcPct val="50000"/>
              </a:spcBef>
              <a:buFontTx/>
              <a:buNone/>
            </a:pPr>
            <a:r>
              <a:rPr lang="en-US" altLang="en-US" sz="900"/>
              <a:t>Assemble Like Categories</a:t>
            </a:r>
          </a:p>
          <a:p>
            <a:pPr>
              <a:lnSpc>
                <a:spcPct val="60000"/>
              </a:lnSpc>
              <a:spcBef>
                <a:spcPct val="50000"/>
              </a:spcBef>
              <a:buFontTx/>
              <a:buNone/>
            </a:pPr>
            <a:r>
              <a:rPr lang="en-US" altLang="en-US" sz="900"/>
              <a:t>Record Unlike Characteristics</a:t>
            </a:r>
          </a:p>
          <a:p>
            <a:pPr>
              <a:lnSpc>
                <a:spcPct val="60000"/>
              </a:lnSpc>
              <a:spcBef>
                <a:spcPct val="50000"/>
              </a:spcBef>
              <a:buFontTx/>
              <a:buNone/>
            </a:pPr>
            <a:r>
              <a:rPr lang="en-US" altLang="en-US" sz="900"/>
              <a:t>Identify Unlike Categories</a:t>
            </a:r>
          </a:p>
          <a:p>
            <a:pPr>
              <a:lnSpc>
                <a:spcPct val="60000"/>
              </a:lnSpc>
              <a:spcBef>
                <a:spcPct val="50000"/>
              </a:spcBef>
              <a:buFontTx/>
              <a:buNone/>
            </a:pPr>
            <a:r>
              <a:rPr lang="en-US" altLang="en-US" sz="900"/>
              <a:t>Nail Down a Summary</a:t>
            </a:r>
          </a:p>
          <a:p>
            <a:pPr>
              <a:lnSpc>
                <a:spcPct val="60000"/>
              </a:lnSpc>
              <a:spcBef>
                <a:spcPct val="50000"/>
              </a:spcBef>
              <a:buFontTx/>
              <a:buNone/>
            </a:pPr>
            <a:r>
              <a:rPr lang="en-US" altLang="en-US" sz="900"/>
              <a:t>Go Beyond the Basics</a:t>
            </a:r>
          </a:p>
        </p:txBody>
      </p:sp>
      <p:sp>
        <p:nvSpPr>
          <p:cNvPr id="4139" name="Text Box 54"/>
          <p:cNvSpPr txBox="1">
            <a:spLocks noChangeArrowheads="1"/>
          </p:cNvSpPr>
          <p:nvPr/>
        </p:nvSpPr>
        <p:spPr bwMode="auto">
          <a:xfrm>
            <a:off x="4419600" y="879475"/>
            <a:ext cx="328613" cy="140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nSpc>
                <a:spcPct val="80000"/>
              </a:lnSpc>
              <a:spcBef>
                <a:spcPct val="0"/>
              </a:spcBef>
              <a:buFontTx/>
              <a:buNone/>
            </a:pPr>
            <a:r>
              <a:rPr lang="en-US" altLang="en-US" sz="1200" b="1"/>
              <a:t>C</a:t>
            </a:r>
          </a:p>
          <a:p>
            <a:pPr>
              <a:lnSpc>
                <a:spcPct val="80000"/>
              </a:lnSpc>
              <a:spcBef>
                <a:spcPct val="0"/>
              </a:spcBef>
              <a:buFontTx/>
              <a:buNone/>
            </a:pPr>
            <a:r>
              <a:rPr lang="en-US" altLang="en-US" sz="1200" b="1"/>
              <a:t>O</a:t>
            </a:r>
          </a:p>
          <a:p>
            <a:pPr>
              <a:lnSpc>
                <a:spcPct val="80000"/>
              </a:lnSpc>
              <a:spcBef>
                <a:spcPct val="0"/>
              </a:spcBef>
              <a:buFontTx/>
              <a:buNone/>
            </a:pPr>
            <a:r>
              <a:rPr lang="en-US" altLang="en-US" sz="1200" b="1"/>
              <a:t>M</a:t>
            </a:r>
          </a:p>
          <a:p>
            <a:pPr>
              <a:lnSpc>
                <a:spcPct val="80000"/>
              </a:lnSpc>
              <a:spcBef>
                <a:spcPct val="0"/>
              </a:spcBef>
              <a:buFontTx/>
              <a:buNone/>
            </a:pPr>
            <a:r>
              <a:rPr lang="en-US" altLang="en-US" sz="1200" b="1"/>
              <a:t>P</a:t>
            </a:r>
          </a:p>
          <a:p>
            <a:pPr>
              <a:lnSpc>
                <a:spcPct val="80000"/>
              </a:lnSpc>
              <a:spcBef>
                <a:spcPct val="0"/>
              </a:spcBef>
              <a:buFontTx/>
              <a:buNone/>
            </a:pPr>
            <a:r>
              <a:rPr lang="en-US" altLang="en-US" sz="1200" b="1"/>
              <a:t>A</a:t>
            </a:r>
          </a:p>
          <a:p>
            <a:pPr>
              <a:lnSpc>
                <a:spcPct val="80000"/>
              </a:lnSpc>
              <a:spcBef>
                <a:spcPct val="0"/>
              </a:spcBef>
              <a:buFontTx/>
              <a:buNone/>
            </a:pPr>
            <a:r>
              <a:rPr lang="en-US" altLang="en-US" sz="1200" b="1"/>
              <a:t>R</a:t>
            </a:r>
          </a:p>
          <a:p>
            <a:pPr>
              <a:lnSpc>
                <a:spcPct val="80000"/>
              </a:lnSpc>
              <a:spcBef>
                <a:spcPct val="0"/>
              </a:spcBef>
              <a:buFontTx/>
              <a:buNone/>
            </a:pPr>
            <a:r>
              <a:rPr lang="en-US" altLang="en-US" sz="1200" b="1"/>
              <a:t>I</a:t>
            </a:r>
          </a:p>
          <a:p>
            <a:pPr>
              <a:lnSpc>
                <a:spcPct val="80000"/>
              </a:lnSpc>
              <a:spcBef>
                <a:spcPct val="0"/>
              </a:spcBef>
              <a:buFontTx/>
              <a:buNone/>
            </a:pPr>
            <a:r>
              <a:rPr lang="en-US" altLang="en-US" sz="1200" b="1"/>
              <a:t>N</a:t>
            </a:r>
          </a:p>
          <a:p>
            <a:pPr>
              <a:lnSpc>
                <a:spcPct val="80000"/>
              </a:lnSpc>
              <a:spcBef>
                <a:spcPct val="0"/>
              </a:spcBef>
              <a:buFontTx/>
              <a:buNone/>
            </a:pPr>
            <a:r>
              <a:rPr lang="en-US" altLang="en-US" sz="1200" b="1"/>
              <a:t>G</a:t>
            </a:r>
          </a:p>
        </p:txBody>
      </p:sp>
      <p:grpSp>
        <p:nvGrpSpPr>
          <p:cNvPr id="4140" name="Group 55"/>
          <p:cNvGrpSpPr>
            <a:grpSpLocks/>
          </p:cNvGrpSpPr>
          <p:nvPr/>
        </p:nvGrpSpPr>
        <p:grpSpPr bwMode="auto">
          <a:xfrm>
            <a:off x="5027613" y="4491038"/>
            <a:ext cx="111125" cy="131762"/>
            <a:chOff x="495" y="716"/>
            <a:chExt cx="47" cy="56"/>
          </a:xfrm>
        </p:grpSpPr>
        <p:sp>
          <p:nvSpPr>
            <p:cNvPr id="4166" name="Rectangle 56"/>
            <p:cNvSpPr>
              <a:spLocks noChangeArrowheads="1"/>
            </p:cNvSpPr>
            <p:nvPr/>
          </p:nvSpPr>
          <p:spPr bwMode="auto">
            <a:xfrm>
              <a:off x="508" y="720"/>
              <a:ext cx="22" cy="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r>
                <a:rPr lang="en-US" altLang="en-US" sz="800" b="1">
                  <a:solidFill>
                    <a:srgbClr val="000000"/>
                  </a:solidFill>
                </a:rPr>
                <a:t>5</a:t>
              </a:r>
              <a:endParaRPr lang="en-US" altLang="en-US" sz="800"/>
            </a:p>
          </p:txBody>
        </p:sp>
        <p:sp>
          <p:nvSpPr>
            <p:cNvPr id="4167" name="Oval 57"/>
            <p:cNvSpPr>
              <a:spLocks noChangeArrowheads="1"/>
            </p:cNvSpPr>
            <p:nvPr/>
          </p:nvSpPr>
          <p:spPr bwMode="auto">
            <a:xfrm>
              <a:off x="495" y="716"/>
              <a:ext cx="47" cy="47"/>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sp>
        <p:nvSpPr>
          <p:cNvPr id="4141" name="Text Box 58"/>
          <p:cNvSpPr txBox="1">
            <a:spLocks noChangeArrowheads="1"/>
          </p:cNvSpPr>
          <p:nvPr/>
        </p:nvSpPr>
        <p:spPr bwMode="auto">
          <a:xfrm>
            <a:off x="5070475" y="4437063"/>
            <a:ext cx="9937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000"/>
              <a:t>Like Categories</a:t>
            </a:r>
          </a:p>
        </p:txBody>
      </p:sp>
      <p:grpSp>
        <p:nvGrpSpPr>
          <p:cNvPr id="4142" name="Group 59"/>
          <p:cNvGrpSpPr>
            <a:grpSpLocks/>
          </p:cNvGrpSpPr>
          <p:nvPr/>
        </p:nvGrpSpPr>
        <p:grpSpPr bwMode="auto">
          <a:xfrm>
            <a:off x="4916488" y="5676900"/>
            <a:ext cx="111125" cy="131763"/>
            <a:chOff x="495" y="716"/>
            <a:chExt cx="47" cy="56"/>
          </a:xfrm>
        </p:grpSpPr>
        <p:sp>
          <p:nvSpPr>
            <p:cNvPr id="4164" name="Rectangle 60"/>
            <p:cNvSpPr>
              <a:spLocks noChangeArrowheads="1"/>
            </p:cNvSpPr>
            <p:nvPr/>
          </p:nvSpPr>
          <p:spPr bwMode="auto">
            <a:xfrm>
              <a:off x="508" y="720"/>
              <a:ext cx="22" cy="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r>
                <a:rPr lang="en-US" altLang="en-US" sz="800" b="1">
                  <a:solidFill>
                    <a:srgbClr val="000000"/>
                  </a:solidFill>
                </a:rPr>
                <a:t>7</a:t>
              </a:r>
              <a:endParaRPr lang="en-US" altLang="en-US" sz="800"/>
            </a:p>
          </p:txBody>
        </p:sp>
        <p:sp>
          <p:nvSpPr>
            <p:cNvPr id="4165" name="Oval 61"/>
            <p:cNvSpPr>
              <a:spLocks noChangeArrowheads="1"/>
            </p:cNvSpPr>
            <p:nvPr/>
          </p:nvSpPr>
          <p:spPr bwMode="auto">
            <a:xfrm>
              <a:off x="495" y="716"/>
              <a:ext cx="47" cy="47"/>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sp>
        <p:nvSpPr>
          <p:cNvPr id="4143" name="Text Box 62"/>
          <p:cNvSpPr txBox="1">
            <a:spLocks noChangeArrowheads="1"/>
          </p:cNvSpPr>
          <p:nvPr/>
        </p:nvSpPr>
        <p:spPr bwMode="auto">
          <a:xfrm>
            <a:off x="5008563" y="5621338"/>
            <a:ext cx="110648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000"/>
              <a:t>Unlike Categories</a:t>
            </a:r>
          </a:p>
        </p:txBody>
      </p:sp>
      <p:sp>
        <p:nvSpPr>
          <p:cNvPr id="4144" name="Text Box 66"/>
          <p:cNvSpPr txBox="1">
            <a:spLocks noChangeArrowheads="1"/>
          </p:cNvSpPr>
          <p:nvPr/>
        </p:nvSpPr>
        <p:spPr bwMode="auto">
          <a:xfrm>
            <a:off x="858838" y="5678488"/>
            <a:ext cx="13192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000"/>
              <a:t>Unlike Characteristics</a:t>
            </a:r>
          </a:p>
        </p:txBody>
      </p:sp>
      <p:sp>
        <p:nvSpPr>
          <p:cNvPr id="4145" name="Text Box 70"/>
          <p:cNvSpPr txBox="1">
            <a:spLocks noChangeArrowheads="1"/>
          </p:cNvSpPr>
          <p:nvPr/>
        </p:nvSpPr>
        <p:spPr bwMode="auto">
          <a:xfrm>
            <a:off x="2687638" y="5686425"/>
            <a:ext cx="13192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000"/>
              <a:t>Unlike Characteristics</a:t>
            </a:r>
          </a:p>
        </p:txBody>
      </p:sp>
      <p:grpSp>
        <p:nvGrpSpPr>
          <p:cNvPr id="4146" name="Group 71"/>
          <p:cNvGrpSpPr>
            <a:grpSpLocks/>
          </p:cNvGrpSpPr>
          <p:nvPr/>
        </p:nvGrpSpPr>
        <p:grpSpPr bwMode="auto">
          <a:xfrm>
            <a:off x="3128963" y="8005763"/>
            <a:ext cx="111125" cy="133350"/>
            <a:chOff x="495" y="716"/>
            <a:chExt cx="47" cy="57"/>
          </a:xfrm>
        </p:grpSpPr>
        <p:sp>
          <p:nvSpPr>
            <p:cNvPr id="4162" name="Rectangle 72"/>
            <p:cNvSpPr>
              <a:spLocks noChangeArrowheads="1"/>
            </p:cNvSpPr>
            <p:nvPr/>
          </p:nvSpPr>
          <p:spPr bwMode="auto">
            <a:xfrm>
              <a:off x="508" y="720"/>
              <a:ext cx="22" cy="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r>
                <a:rPr lang="en-US" altLang="en-US" sz="800" b="1">
                  <a:solidFill>
                    <a:srgbClr val="000000"/>
                  </a:solidFill>
                </a:rPr>
                <a:t>8</a:t>
              </a:r>
              <a:endParaRPr lang="en-US" altLang="en-US" sz="800"/>
            </a:p>
          </p:txBody>
        </p:sp>
        <p:sp>
          <p:nvSpPr>
            <p:cNvPr id="4163" name="Oval 73"/>
            <p:cNvSpPr>
              <a:spLocks noChangeArrowheads="1"/>
            </p:cNvSpPr>
            <p:nvPr/>
          </p:nvSpPr>
          <p:spPr bwMode="auto">
            <a:xfrm>
              <a:off x="495" y="716"/>
              <a:ext cx="47" cy="47"/>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sp>
        <p:nvSpPr>
          <p:cNvPr id="4147" name="Text Box 74"/>
          <p:cNvSpPr txBox="1">
            <a:spLocks noChangeArrowheads="1"/>
          </p:cNvSpPr>
          <p:nvPr/>
        </p:nvSpPr>
        <p:spPr bwMode="auto">
          <a:xfrm>
            <a:off x="3140075" y="7934325"/>
            <a:ext cx="6778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000"/>
              <a:t>Summary</a:t>
            </a:r>
          </a:p>
        </p:txBody>
      </p:sp>
      <p:sp>
        <p:nvSpPr>
          <p:cNvPr id="4148" name="AutoShape 75"/>
          <p:cNvSpPr>
            <a:spLocks noChangeArrowheads="1"/>
          </p:cNvSpPr>
          <p:nvPr/>
        </p:nvSpPr>
        <p:spPr bwMode="auto">
          <a:xfrm flipH="1" flipV="1">
            <a:off x="2251075" y="5872163"/>
            <a:ext cx="273050" cy="236537"/>
          </a:xfrm>
          <a:prstGeom prst="triangle">
            <a:avLst>
              <a:gd name="adj" fmla="val 50000"/>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49" name="TextBox 69"/>
          <p:cNvSpPr txBox="1">
            <a:spLocks noChangeArrowheads="1"/>
          </p:cNvSpPr>
          <p:nvPr/>
        </p:nvSpPr>
        <p:spPr bwMode="auto">
          <a:xfrm>
            <a:off x="749300" y="1295400"/>
            <a:ext cx="3479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200">
              <a:latin typeface="Maiandra GD" panose="020E0502030308020204" pitchFamily="34" charset="0"/>
            </a:endParaRPr>
          </a:p>
        </p:txBody>
      </p:sp>
      <p:sp>
        <p:nvSpPr>
          <p:cNvPr id="4150" name="TextBox 70"/>
          <p:cNvSpPr txBox="1">
            <a:spLocks noChangeArrowheads="1"/>
          </p:cNvSpPr>
          <p:nvPr/>
        </p:nvSpPr>
        <p:spPr bwMode="auto">
          <a:xfrm>
            <a:off x="901700" y="1447800"/>
            <a:ext cx="3479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200">
              <a:latin typeface="Maiandra GD" panose="020E0502030308020204" pitchFamily="34" charset="0"/>
            </a:endParaRPr>
          </a:p>
        </p:txBody>
      </p:sp>
      <p:sp>
        <p:nvSpPr>
          <p:cNvPr id="4151" name="TextBox 72"/>
          <p:cNvSpPr txBox="1">
            <a:spLocks noChangeArrowheads="1"/>
          </p:cNvSpPr>
          <p:nvPr/>
        </p:nvSpPr>
        <p:spPr bwMode="auto">
          <a:xfrm>
            <a:off x="647700" y="1143000"/>
            <a:ext cx="3479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r>
              <a:rPr lang="en-US" altLang="en-US" sz="1400" b="1">
                <a:latin typeface="Maiandra GD" panose="020E0502030308020204" pitchFamily="34" charset="0"/>
              </a:rPr>
              <a:t>Types of Cell Division</a:t>
            </a:r>
          </a:p>
        </p:txBody>
      </p:sp>
      <p:sp>
        <p:nvSpPr>
          <p:cNvPr id="4152" name="TextBox 85"/>
          <p:cNvSpPr txBox="1">
            <a:spLocks noChangeArrowheads="1"/>
          </p:cNvSpPr>
          <p:nvPr/>
        </p:nvSpPr>
        <p:spPr bwMode="auto">
          <a:xfrm>
            <a:off x="508000" y="2616200"/>
            <a:ext cx="1884363"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000">
                <a:latin typeface="Calibri Light" panose="020F0302020204030204" pitchFamily="34" charset="0"/>
              </a:rPr>
              <a:t>DIPLOID parent cell</a:t>
            </a:r>
          </a:p>
          <a:p>
            <a:pPr>
              <a:spcBef>
                <a:spcPct val="0"/>
              </a:spcBef>
            </a:pPr>
            <a:r>
              <a:rPr lang="en-US" altLang="en-US" sz="1000">
                <a:latin typeface="Calibri Light" panose="020F0302020204030204" pitchFamily="34" charset="0"/>
              </a:rPr>
              <a:t>One PMAT</a:t>
            </a:r>
          </a:p>
          <a:p>
            <a:pPr>
              <a:spcBef>
                <a:spcPct val="0"/>
              </a:spcBef>
            </a:pPr>
            <a:r>
              <a:rPr lang="en-US" altLang="en-US" sz="1000">
                <a:latin typeface="Calibri Light" panose="020F0302020204030204" pitchFamily="34" charset="0"/>
              </a:rPr>
              <a:t>Creates DIPLOID cells</a:t>
            </a:r>
          </a:p>
          <a:p>
            <a:pPr>
              <a:spcBef>
                <a:spcPct val="0"/>
              </a:spcBef>
            </a:pPr>
            <a:r>
              <a:rPr lang="en-US" altLang="en-US" sz="1000">
                <a:latin typeface="Calibri Light" panose="020F0302020204030204" pitchFamily="34" charset="0"/>
              </a:rPr>
              <a:t>Creates body cells for growth and repair</a:t>
            </a:r>
          </a:p>
          <a:p>
            <a:pPr>
              <a:spcBef>
                <a:spcPct val="0"/>
              </a:spcBef>
            </a:pPr>
            <a:r>
              <a:rPr lang="en-US" altLang="en-US" sz="1000">
                <a:latin typeface="Calibri Light" panose="020F0302020204030204" pitchFamily="34" charset="0"/>
              </a:rPr>
              <a:t>For growth and repair</a:t>
            </a:r>
          </a:p>
          <a:p>
            <a:pPr>
              <a:spcBef>
                <a:spcPct val="0"/>
              </a:spcBef>
            </a:pPr>
            <a:r>
              <a:rPr lang="en-US" altLang="en-US" sz="1000">
                <a:latin typeface="Calibri Light" panose="020F0302020204030204" pitchFamily="34" charset="0"/>
              </a:rPr>
              <a:t>No exchange of genetic</a:t>
            </a:r>
          </a:p>
          <a:p>
            <a:pPr>
              <a:spcBef>
                <a:spcPct val="0"/>
              </a:spcBef>
            </a:pPr>
            <a:r>
              <a:rPr lang="en-US" altLang="en-US" sz="1000">
                <a:latin typeface="Calibri Light" panose="020F0302020204030204" pitchFamily="34" charset="0"/>
              </a:rPr>
              <a:t>Daughter cells are genetically identical</a:t>
            </a:r>
          </a:p>
          <a:p>
            <a:pPr>
              <a:spcBef>
                <a:spcPct val="0"/>
              </a:spcBef>
            </a:pPr>
            <a:r>
              <a:rPr lang="en-US" altLang="en-US" sz="1000">
                <a:latin typeface="Calibri Light" panose="020F0302020204030204" pitchFamily="34" charset="0"/>
              </a:rPr>
              <a:t>Role in asexual reproduction</a:t>
            </a:r>
          </a:p>
        </p:txBody>
      </p:sp>
      <p:sp>
        <p:nvSpPr>
          <p:cNvPr id="4153" name="TextBox 1"/>
          <p:cNvSpPr txBox="1">
            <a:spLocks noChangeArrowheads="1"/>
          </p:cNvSpPr>
          <p:nvPr/>
        </p:nvSpPr>
        <p:spPr bwMode="auto">
          <a:xfrm>
            <a:off x="822325" y="1676400"/>
            <a:ext cx="11414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a:t>Mitosis</a:t>
            </a:r>
          </a:p>
        </p:txBody>
      </p:sp>
      <p:sp>
        <p:nvSpPr>
          <p:cNvPr id="4154" name="TextBox 72"/>
          <p:cNvSpPr txBox="1">
            <a:spLocks noChangeArrowheads="1"/>
          </p:cNvSpPr>
          <p:nvPr/>
        </p:nvSpPr>
        <p:spPr bwMode="auto">
          <a:xfrm>
            <a:off x="901700" y="1935163"/>
            <a:ext cx="1141413" cy="20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4155" name="TextBox 73"/>
          <p:cNvSpPr txBox="1">
            <a:spLocks noChangeArrowheads="1"/>
          </p:cNvSpPr>
          <p:nvPr/>
        </p:nvSpPr>
        <p:spPr bwMode="auto">
          <a:xfrm>
            <a:off x="2794000" y="1658938"/>
            <a:ext cx="11715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a:t>Meiosis</a:t>
            </a:r>
          </a:p>
        </p:txBody>
      </p:sp>
      <p:sp>
        <p:nvSpPr>
          <p:cNvPr id="4156" name="TextBox 2"/>
          <p:cNvSpPr txBox="1">
            <a:spLocks noChangeArrowheads="1"/>
          </p:cNvSpPr>
          <p:nvPr/>
        </p:nvSpPr>
        <p:spPr bwMode="auto">
          <a:xfrm>
            <a:off x="2411413" y="2520950"/>
            <a:ext cx="187325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buFont typeface="Arial" panose="020B0604020202020204" pitchFamily="34" charset="0"/>
              <a:buChar char="•"/>
            </a:pPr>
            <a:r>
              <a:rPr lang="en-US" altLang="en-US" sz="1000">
                <a:latin typeface="Calibri Light" panose="020F0302020204030204" pitchFamily="34" charset="0"/>
              </a:rPr>
              <a:t>DIPLOID parent cell</a:t>
            </a:r>
          </a:p>
          <a:p>
            <a:pPr>
              <a:buFont typeface="Arial" panose="020B0604020202020204" pitchFamily="34" charset="0"/>
              <a:buChar char="•"/>
            </a:pPr>
            <a:r>
              <a:rPr lang="en-US" altLang="en-US" sz="1000">
                <a:latin typeface="Calibri Light" panose="020F0302020204030204" pitchFamily="34" charset="0"/>
              </a:rPr>
              <a:t>Two PMAT</a:t>
            </a:r>
          </a:p>
          <a:p>
            <a:pPr>
              <a:buFont typeface="Arial" panose="020B0604020202020204" pitchFamily="34" charset="0"/>
              <a:buChar char="•"/>
            </a:pPr>
            <a:r>
              <a:rPr lang="en-US" altLang="en-US" sz="1000">
                <a:latin typeface="Calibri Light" panose="020F0302020204030204" pitchFamily="34" charset="0"/>
              </a:rPr>
              <a:t>Creates HAPLOID cells</a:t>
            </a:r>
          </a:p>
          <a:p>
            <a:pPr>
              <a:buFont typeface="Arial" panose="020B0604020202020204" pitchFamily="34" charset="0"/>
              <a:buChar char="•"/>
            </a:pPr>
            <a:r>
              <a:rPr lang="en-US" altLang="en-US" sz="1000">
                <a:latin typeface="Calibri Light" panose="020F0302020204030204" pitchFamily="34" charset="0"/>
              </a:rPr>
              <a:t>Creates gametes or spores for reproduction</a:t>
            </a:r>
          </a:p>
          <a:p>
            <a:pPr>
              <a:buFont typeface="Arial" panose="020B0604020202020204" pitchFamily="34" charset="0"/>
              <a:buChar char="•"/>
            </a:pPr>
            <a:r>
              <a:rPr lang="en-US" altLang="en-US" sz="1000">
                <a:latin typeface="Calibri Light" panose="020F0302020204030204" pitchFamily="34" charset="0"/>
              </a:rPr>
              <a:t>Exchange of genetic material (crossing over)</a:t>
            </a:r>
          </a:p>
          <a:p>
            <a:pPr>
              <a:buFont typeface="Arial" panose="020B0604020202020204" pitchFamily="34" charset="0"/>
              <a:buChar char="•"/>
            </a:pPr>
            <a:r>
              <a:rPr lang="en-US" altLang="en-US" sz="1000">
                <a:latin typeface="Calibri Light" panose="020F0302020204030204" pitchFamily="34" charset="0"/>
              </a:rPr>
              <a:t>Daughter cells are genetically unique</a:t>
            </a:r>
          </a:p>
          <a:p>
            <a:pPr>
              <a:buFont typeface="Arial" panose="020B0604020202020204" pitchFamily="34" charset="0"/>
              <a:buChar char="•"/>
            </a:pPr>
            <a:r>
              <a:rPr lang="en-US" altLang="en-US" sz="1000">
                <a:latin typeface="Calibri Light" panose="020F0302020204030204" pitchFamily="34" charset="0"/>
              </a:rPr>
              <a:t>Role in sexual reproduction</a:t>
            </a:r>
          </a:p>
          <a:p>
            <a:pPr>
              <a:buFont typeface="Arial" panose="020B0604020202020204" pitchFamily="34" charset="0"/>
              <a:buChar char="•"/>
            </a:pPr>
            <a:endParaRPr lang="en-US" altLang="en-US" sz="1000">
              <a:latin typeface="Calibri Light" panose="020F0302020204030204" pitchFamily="34" charset="0"/>
            </a:endParaRPr>
          </a:p>
          <a:p>
            <a:pPr>
              <a:buFont typeface="Arial" panose="020B0604020202020204" pitchFamily="34" charset="0"/>
              <a:buChar char="•"/>
            </a:pPr>
            <a:endParaRPr lang="en-US" altLang="en-US" sz="1200">
              <a:latin typeface="Calibri Light" panose="020F0302020204030204" pitchFamily="34" charset="0"/>
            </a:endParaRPr>
          </a:p>
          <a:p>
            <a:pPr>
              <a:buFont typeface="Arial" panose="020B0604020202020204" pitchFamily="34" charset="0"/>
              <a:buChar char="•"/>
            </a:pPr>
            <a:endParaRPr lang="en-US" altLang="en-US" sz="1200">
              <a:latin typeface="Calibri Light" panose="020F0302020204030204" pitchFamily="34" charset="0"/>
            </a:endParaRPr>
          </a:p>
        </p:txBody>
      </p:sp>
      <p:sp>
        <p:nvSpPr>
          <p:cNvPr id="4" name="TextBox 3"/>
          <p:cNvSpPr txBox="1"/>
          <p:nvPr/>
        </p:nvSpPr>
        <p:spPr>
          <a:xfrm>
            <a:off x="647700" y="4587875"/>
            <a:ext cx="3581400" cy="1200150"/>
          </a:xfrm>
          <a:prstGeom prst="rect">
            <a:avLst/>
          </a:prstGeom>
          <a:noFill/>
        </p:spPr>
        <p:txBody>
          <a:bodyPr>
            <a:spAutoFit/>
          </a:bodyPr>
          <a:lstStyle/>
          <a:p>
            <a:pPr marL="342900" indent="-342900">
              <a:buFont typeface="Arial" panose="020B0604020202020204" pitchFamily="34" charset="0"/>
              <a:buChar char="•"/>
              <a:defRPr/>
            </a:pPr>
            <a:r>
              <a:rPr lang="en-US" altLang="en-US" dirty="0">
                <a:latin typeface="Calibri Light" panose="020F0302020204030204" pitchFamily="34" charset="0"/>
              </a:rPr>
              <a:t>DIPLOID parent cell</a:t>
            </a:r>
          </a:p>
          <a:p>
            <a:pPr marL="342900" indent="-342900">
              <a:buFont typeface="Arial" panose="020B0604020202020204" pitchFamily="34" charset="0"/>
              <a:buChar char="•"/>
              <a:defRPr/>
            </a:pPr>
            <a:endParaRPr lang="en-US" altLang="en-US" dirty="0">
              <a:latin typeface="Calibri Light" panose="020F0302020204030204" pitchFamily="34" charset="0"/>
            </a:endParaRPr>
          </a:p>
          <a:p>
            <a:pPr>
              <a:defRPr/>
            </a:pPr>
            <a:endParaRPr lang="en-US" dirty="0"/>
          </a:p>
        </p:txBody>
      </p:sp>
      <p:sp>
        <p:nvSpPr>
          <p:cNvPr id="4158" name="TextBox 4"/>
          <p:cNvSpPr txBox="1">
            <a:spLocks noChangeArrowheads="1"/>
          </p:cNvSpPr>
          <p:nvPr/>
        </p:nvSpPr>
        <p:spPr bwMode="auto">
          <a:xfrm>
            <a:off x="4748213" y="4681538"/>
            <a:ext cx="138271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dirty="0"/>
              <a:t>Original cell  type </a:t>
            </a:r>
          </a:p>
        </p:txBody>
      </p:sp>
      <p:sp>
        <p:nvSpPr>
          <p:cNvPr id="4159" name="TextBox 85"/>
          <p:cNvSpPr txBox="1">
            <a:spLocks noChangeArrowheads="1"/>
          </p:cNvSpPr>
          <p:nvPr/>
        </p:nvSpPr>
        <p:spPr bwMode="auto">
          <a:xfrm>
            <a:off x="561975" y="6016625"/>
            <a:ext cx="1884363"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000">
                <a:latin typeface="Calibri Light" panose="020F0302020204030204" pitchFamily="34" charset="0"/>
              </a:rPr>
              <a:t>One PMAT</a:t>
            </a:r>
          </a:p>
          <a:p>
            <a:pPr>
              <a:spcBef>
                <a:spcPct val="0"/>
              </a:spcBef>
            </a:pPr>
            <a:r>
              <a:rPr lang="en-US" altLang="en-US" sz="1000">
                <a:latin typeface="Calibri Light" panose="020F0302020204030204" pitchFamily="34" charset="0"/>
              </a:rPr>
              <a:t>Creates DIPLOID cells</a:t>
            </a:r>
          </a:p>
          <a:p>
            <a:pPr>
              <a:spcBef>
                <a:spcPct val="0"/>
              </a:spcBef>
            </a:pPr>
            <a:r>
              <a:rPr lang="en-US" altLang="en-US" sz="1000">
                <a:latin typeface="Calibri Light" panose="020F0302020204030204" pitchFamily="34" charset="0"/>
              </a:rPr>
              <a:t>Creates body cells for growth and repair</a:t>
            </a:r>
          </a:p>
          <a:p>
            <a:pPr>
              <a:spcBef>
                <a:spcPct val="0"/>
              </a:spcBef>
            </a:pPr>
            <a:r>
              <a:rPr lang="en-US" altLang="en-US" sz="1000">
                <a:latin typeface="Calibri Light" panose="020F0302020204030204" pitchFamily="34" charset="0"/>
              </a:rPr>
              <a:t>For growth and repair</a:t>
            </a:r>
          </a:p>
          <a:p>
            <a:pPr>
              <a:spcBef>
                <a:spcPct val="0"/>
              </a:spcBef>
            </a:pPr>
            <a:r>
              <a:rPr lang="en-US" altLang="en-US" sz="1000">
                <a:latin typeface="Calibri Light" panose="020F0302020204030204" pitchFamily="34" charset="0"/>
              </a:rPr>
              <a:t>No exchange of genetic</a:t>
            </a:r>
          </a:p>
          <a:p>
            <a:pPr>
              <a:spcBef>
                <a:spcPct val="0"/>
              </a:spcBef>
            </a:pPr>
            <a:r>
              <a:rPr lang="en-US" altLang="en-US" sz="1000">
                <a:latin typeface="Calibri Light" panose="020F0302020204030204" pitchFamily="34" charset="0"/>
              </a:rPr>
              <a:t>Two genetically identical daughter cells</a:t>
            </a:r>
          </a:p>
          <a:p>
            <a:pPr>
              <a:spcBef>
                <a:spcPct val="0"/>
              </a:spcBef>
            </a:pPr>
            <a:r>
              <a:rPr lang="en-US" altLang="en-US" sz="1000">
                <a:latin typeface="Calibri Light" panose="020F0302020204030204" pitchFamily="34" charset="0"/>
              </a:rPr>
              <a:t>Role in asexual reproduction</a:t>
            </a:r>
          </a:p>
        </p:txBody>
      </p:sp>
      <p:sp>
        <p:nvSpPr>
          <p:cNvPr id="4160" name="TextBox 78"/>
          <p:cNvSpPr txBox="1">
            <a:spLocks noChangeArrowheads="1"/>
          </p:cNvSpPr>
          <p:nvPr/>
        </p:nvSpPr>
        <p:spPr bwMode="auto">
          <a:xfrm>
            <a:off x="2430463" y="6002338"/>
            <a:ext cx="1874837" cy="215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buFont typeface="Arial" panose="020B0604020202020204" pitchFamily="34" charset="0"/>
              <a:buChar char="•"/>
            </a:pPr>
            <a:r>
              <a:rPr lang="en-US" altLang="en-US" sz="1000">
                <a:latin typeface="Calibri Light" panose="020F0302020204030204" pitchFamily="34" charset="0"/>
              </a:rPr>
              <a:t>Two PMAT</a:t>
            </a:r>
          </a:p>
          <a:p>
            <a:pPr>
              <a:buFont typeface="Arial" panose="020B0604020202020204" pitchFamily="34" charset="0"/>
              <a:buChar char="•"/>
            </a:pPr>
            <a:r>
              <a:rPr lang="en-US" altLang="en-US" sz="1000">
                <a:latin typeface="Calibri Light" panose="020F0302020204030204" pitchFamily="34" charset="0"/>
              </a:rPr>
              <a:t>Creates HAPLOID cells</a:t>
            </a:r>
          </a:p>
          <a:p>
            <a:pPr>
              <a:buFont typeface="Arial" panose="020B0604020202020204" pitchFamily="34" charset="0"/>
              <a:buChar char="•"/>
            </a:pPr>
            <a:r>
              <a:rPr lang="en-US" altLang="en-US" sz="1000">
                <a:latin typeface="Calibri Light" panose="020F0302020204030204" pitchFamily="34" charset="0"/>
              </a:rPr>
              <a:t>Creates gametes or spores for reproduction</a:t>
            </a:r>
          </a:p>
          <a:p>
            <a:pPr>
              <a:buFont typeface="Arial" panose="020B0604020202020204" pitchFamily="34" charset="0"/>
              <a:buChar char="•"/>
            </a:pPr>
            <a:r>
              <a:rPr lang="en-US" altLang="en-US" sz="1000">
                <a:latin typeface="Calibri Light" panose="020F0302020204030204" pitchFamily="34" charset="0"/>
              </a:rPr>
              <a:t>Exchange of genetic material (crossing over)</a:t>
            </a:r>
          </a:p>
          <a:p>
            <a:pPr>
              <a:buFont typeface="Arial" panose="020B0604020202020204" pitchFamily="34" charset="0"/>
              <a:buChar char="•"/>
            </a:pPr>
            <a:r>
              <a:rPr lang="en-US" altLang="en-US" sz="1000">
                <a:latin typeface="Calibri Light" panose="020F0302020204030204" pitchFamily="34" charset="0"/>
              </a:rPr>
              <a:t>Four genetically unique daughter cells</a:t>
            </a:r>
          </a:p>
          <a:p>
            <a:pPr>
              <a:buFont typeface="Arial" panose="020B0604020202020204" pitchFamily="34" charset="0"/>
              <a:buChar char="•"/>
            </a:pPr>
            <a:r>
              <a:rPr lang="en-US" altLang="en-US" sz="1000">
                <a:latin typeface="Calibri Light" panose="020F0302020204030204" pitchFamily="34" charset="0"/>
              </a:rPr>
              <a:t>Role in sexual reproduction</a:t>
            </a:r>
          </a:p>
          <a:p>
            <a:pPr>
              <a:buFont typeface="Arial" panose="020B0604020202020204" pitchFamily="34" charset="0"/>
              <a:buChar char="•"/>
            </a:pPr>
            <a:endParaRPr lang="en-US" altLang="en-US" sz="1000">
              <a:latin typeface="Calibri Light" panose="020F0302020204030204" pitchFamily="34" charset="0"/>
            </a:endParaRPr>
          </a:p>
          <a:p>
            <a:pPr>
              <a:buFont typeface="Arial" panose="020B0604020202020204" pitchFamily="34" charset="0"/>
              <a:buChar char="•"/>
            </a:pPr>
            <a:endParaRPr lang="en-US" altLang="en-US" sz="1200">
              <a:latin typeface="Calibri Light" panose="020F0302020204030204" pitchFamily="34" charset="0"/>
            </a:endParaRPr>
          </a:p>
          <a:p>
            <a:pPr>
              <a:buFont typeface="Arial" panose="020B0604020202020204" pitchFamily="34" charset="0"/>
              <a:buChar char="•"/>
            </a:pPr>
            <a:endParaRPr lang="en-US" altLang="en-US" sz="1200">
              <a:latin typeface="Calibri Light" panose="020F0302020204030204" pitchFamily="34" charset="0"/>
            </a:endParaRPr>
          </a:p>
        </p:txBody>
      </p:sp>
      <p:sp>
        <p:nvSpPr>
          <p:cNvPr id="6" name="TextBox 5"/>
          <p:cNvSpPr txBox="1"/>
          <p:nvPr/>
        </p:nvSpPr>
        <p:spPr>
          <a:xfrm>
            <a:off x="4659313" y="5770563"/>
            <a:ext cx="1582737" cy="1870075"/>
          </a:xfrm>
          <a:prstGeom prst="rect">
            <a:avLst/>
          </a:prstGeom>
          <a:noFill/>
        </p:spPr>
        <p:txBody>
          <a:bodyPr>
            <a:spAutoFit/>
          </a:bodyPr>
          <a:lstStyle/>
          <a:p>
            <a:pPr marL="342900" indent="-342900">
              <a:buFont typeface="Arial" panose="020B0604020202020204" pitchFamily="34" charset="0"/>
              <a:buChar char="•"/>
              <a:defRPr/>
            </a:pPr>
            <a:r>
              <a:rPr lang="en-US" sz="1050" dirty="0"/>
              <a:t>Rounds of division</a:t>
            </a:r>
          </a:p>
          <a:p>
            <a:pPr marL="342900" indent="-342900">
              <a:buFont typeface="Arial" panose="020B0604020202020204" pitchFamily="34" charset="0"/>
              <a:buChar char="•"/>
              <a:defRPr/>
            </a:pPr>
            <a:r>
              <a:rPr lang="en-US" sz="1050" dirty="0"/>
              <a:t>Chromosome number of daughter cells</a:t>
            </a:r>
          </a:p>
          <a:p>
            <a:pPr marL="342900" indent="-342900">
              <a:buFont typeface="Arial" panose="020B0604020202020204" pitchFamily="34" charset="0"/>
              <a:buChar char="•"/>
              <a:defRPr/>
            </a:pPr>
            <a:r>
              <a:rPr lang="en-US" sz="1050" dirty="0"/>
              <a:t>Types of cells created</a:t>
            </a:r>
          </a:p>
          <a:p>
            <a:pPr marL="342900" indent="-342900">
              <a:buFont typeface="Arial" panose="020B0604020202020204" pitchFamily="34" charset="0"/>
              <a:buChar char="•"/>
              <a:defRPr/>
            </a:pPr>
            <a:r>
              <a:rPr lang="en-US" sz="1050" dirty="0"/>
              <a:t>Genetic diversity</a:t>
            </a:r>
          </a:p>
          <a:p>
            <a:pPr marL="342900" indent="-342900">
              <a:buFont typeface="Arial" panose="020B0604020202020204" pitchFamily="34" charset="0"/>
              <a:buChar char="•"/>
              <a:defRPr/>
            </a:pPr>
            <a:r>
              <a:rPr lang="en-US" sz="1050" dirty="0"/>
              <a:t>Number of cells produced</a:t>
            </a:r>
          </a:p>
          <a:p>
            <a:pPr marL="342900" indent="-342900">
              <a:buFont typeface="Arial" panose="020B0604020202020204" pitchFamily="34" charset="0"/>
              <a:buChar char="•"/>
              <a:defRPr/>
            </a:pPr>
            <a:r>
              <a:rPr lang="en-US" sz="1050" dirty="0"/>
              <a:t>Type of reproduction</a:t>
            </a:r>
          </a:p>
        </p:txBody>
      </p:sp>
      <p:sp>
        <p:nvSpPr>
          <p:cNvPr id="2" name="TextBox 1">
            <a:extLst>
              <a:ext uri="{FF2B5EF4-FFF2-40B4-BE49-F238E27FC236}">
                <a16:creationId xmlns:a16="http://schemas.microsoft.com/office/drawing/2014/main" id="{4A845471-E56C-47EE-97E5-D6165AC6D918}"/>
              </a:ext>
            </a:extLst>
          </p:cNvPr>
          <p:cNvSpPr txBox="1"/>
          <p:nvPr/>
        </p:nvSpPr>
        <p:spPr>
          <a:xfrm>
            <a:off x="512763" y="8015121"/>
            <a:ext cx="5989637" cy="1015663"/>
          </a:xfrm>
          <a:prstGeom prst="rect">
            <a:avLst/>
          </a:prstGeom>
          <a:noFill/>
        </p:spPr>
        <p:txBody>
          <a:bodyPr wrap="square" rtlCol="0">
            <a:spAutoFit/>
          </a:bodyPr>
          <a:lstStyle/>
          <a:p>
            <a:pPr>
              <a:defRPr/>
            </a:pPr>
            <a:r>
              <a:rPr lang="en-US" sz="1200" dirty="0"/>
              <a:t>Mitosis and meiosis are both types of cell division.  They are alike in that they both begin with the same type of original cell..  They are different in terms of Rounds of division, chromosome number of daughter cells, types of cells created, genetic diversity, number of cells produced, and type of reproduction</a:t>
            </a:r>
          </a:p>
          <a:p>
            <a:endParaRPr lang="en-US" sz="1200" dirty="0"/>
          </a:p>
        </p:txBody>
      </p:sp>
      <p:sp>
        <p:nvSpPr>
          <p:cNvPr id="5" name="TextBox 4">
            <a:extLst>
              <a:ext uri="{FF2B5EF4-FFF2-40B4-BE49-F238E27FC236}">
                <a16:creationId xmlns:a16="http://schemas.microsoft.com/office/drawing/2014/main" id="{FC9216C1-5724-42FF-BC03-B2D0B3B8155C}"/>
              </a:ext>
            </a:extLst>
          </p:cNvPr>
          <p:cNvSpPr txBox="1"/>
          <p:nvPr/>
        </p:nvSpPr>
        <p:spPr>
          <a:xfrm>
            <a:off x="4533900" y="2614474"/>
            <a:ext cx="1968499" cy="1200329"/>
          </a:xfrm>
          <a:prstGeom prst="rect">
            <a:avLst/>
          </a:prstGeom>
          <a:noFill/>
        </p:spPr>
        <p:txBody>
          <a:bodyPr wrap="square" rtlCol="0">
            <a:spAutoFit/>
          </a:bodyPr>
          <a:lstStyle/>
          <a:p>
            <a:r>
              <a:rPr lang="en-US" sz="1200" dirty="0"/>
              <a:t>Sketch the phases of mitosis and meiosis.  Be sure to label the important cell structures.  Highlight the differences between the two processes in your sketch.</a:t>
            </a: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Macintosh HD:Applications:Microsoft Office 98:Templates:Blank Presentation</Template>
  <TotalTime>159</TotalTime>
  <Words>418</Words>
  <Application>Microsoft Office PowerPoint</Application>
  <PresentationFormat>On-screen Show (4:3)</PresentationFormat>
  <Paragraphs>131</Paragraphs>
  <Slides>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vt:lpstr>
      <vt:lpstr>Calibri</vt:lpstr>
      <vt:lpstr>Calibri Light</vt:lpstr>
      <vt:lpstr>Maiandra GD</vt:lpstr>
      <vt:lpstr>Rockwell</vt:lpstr>
      <vt:lpstr>Times</vt:lpstr>
      <vt:lpstr>Blank Presentation</vt:lpstr>
      <vt:lpstr>SC.912.L.16.17</vt:lpstr>
      <vt:lpstr>PowerPoint Presentation</vt:lpstr>
      <vt:lpstr>PowerPoint Presentation</vt:lpstr>
    </vt:vector>
  </TitlesOfParts>
  <Company>CRL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Julie Tollefson</dc:creator>
  <cp:lastModifiedBy>Schultz Fawnia</cp:lastModifiedBy>
  <cp:revision>22</cp:revision>
  <dcterms:created xsi:type="dcterms:W3CDTF">1999-10-11T18:30:15Z</dcterms:created>
  <dcterms:modified xsi:type="dcterms:W3CDTF">2021-01-25T21:49:08Z</dcterms:modified>
</cp:coreProperties>
</file>