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06" r:id="rId2"/>
    <p:sldId id="34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73"/>
    <p:restoredTop sz="95903"/>
  </p:normalViewPr>
  <p:slideViewPr>
    <p:cSldViewPr snapToGrid="0" snapToObjects="1">
      <p:cViewPr varScale="1">
        <p:scale>
          <a:sx n="88" d="100"/>
          <a:sy n="88" d="100"/>
        </p:scale>
        <p:origin x="19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76991-4E17-BC4C-92F0-BD529FA3AEF0}" type="datetimeFigureOut">
              <a:rPr lang="en-US" smtClean="0"/>
              <a:t>5/13/21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C97B9-D3CB-EB45-96F9-E5F3E1E02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12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8C5009-8DF5-49CF-80FE-424E321AC1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138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>
            <a:extLst>
              <a:ext uri="{FF2B5EF4-FFF2-40B4-BE49-F238E27FC236}">
                <a16:creationId xmlns:a16="http://schemas.microsoft.com/office/drawing/2014/main" id="{CB536CA4-04CC-B142-8608-B977AC86B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>
            <a:extLst>
              <a:ext uri="{FF2B5EF4-FFF2-40B4-BE49-F238E27FC236}">
                <a16:creationId xmlns:a16="http://schemas.microsoft.com/office/drawing/2014/main" id="{E2490FEC-5422-4340-BAE5-895FAED022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DAB899FD-E1F1-754E-B852-B17FAAEA36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9E05267-15F9-FE45-B60A-6BEED55849CB}" type="slidenum">
              <a:rPr lang="en-US" altLang="en-US" sz="1200" smtClean="0">
                <a:solidFill>
                  <a:schemeClr val="tx1"/>
                </a:solidFill>
                <a:latin typeface="Times" pitchFamily="2" charset="0"/>
              </a:rPr>
              <a:pPr/>
              <a:t>2</a:t>
            </a:fld>
            <a:endParaRPr lang="en-US" altLang="en-US" sz="1200">
              <a:solidFill>
                <a:schemeClr val="tx1"/>
              </a:solidFill>
              <a:latin typeface="Times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CE573-E2FF-3D49-AA27-543008E83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EF27B9-5E0E-9B47-B87C-F5352346D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7CBBC-78DC-6A47-AF57-095C189DE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BB2A-C4E3-7644-90A6-F2EC7FC7C2D9}" type="datetimeFigureOut">
              <a:rPr lang="en-US" smtClean="0"/>
              <a:t>5/13/21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81C9C-8A08-E94C-8BA3-CA13BBEB3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8BB85-D54C-874C-82CF-2A74A231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EBE-1ECF-D24D-A375-C82C1A07C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5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C3597-4B61-2240-975A-A7796AABE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C7F162-5B90-6C45-8631-8FA0491EA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4DA50-81AD-624D-B83A-147959AB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BB2A-C4E3-7644-90A6-F2EC7FC7C2D9}" type="datetimeFigureOut">
              <a:rPr lang="en-US" smtClean="0"/>
              <a:t>5/13/21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84249-55FE-1B43-B012-4136D0CBF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C4A31-7A80-5A40-9C53-DD3AC951D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EBE-1ECF-D24D-A375-C82C1A07C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1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54EA93-BF20-064B-BCEB-9D738A9771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E09036-5E80-4549-93BE-FE4860DA4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2FB5B-6CFE-004A-BF98-064321B5B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BB2A-C4E3-7644-90A6-F2EC7FC7C2D9}" type="datetimeFigureOut">
              <a:rPr lang="en-US" smtClean="0"/>
              <a:t>5/13/21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CDDCF-F76C-F94C-B7C5-BE13B6E9B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4393A-18DA-8A4F-AAAC-03BAFF345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EBE-1ECF-D24D-A375-C82C1A07C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3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479E6-41FA-054D-AE50-37D44965C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D89B8-9BB8-864B-B186-9E143172C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B843B-1B7D-5348-9F3C-ADA14D219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BB2A-C4E3-7644-90A6-F2EC7FC7C2D9}" type="datetimeFigureOut">
              <a:rPr lang="en-US" smtClean="0"/>
              <a:t>5/13/21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EA3DD-D33D-D643-ABC7-79A55AB01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43C42-D278-B848-B46C-947CE25D8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EBE-1ECF-D24D-A375-C82C1A07C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3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EB615-C27C-334A-BEE3-A4C7CEEE7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295C4-E0A4-6643-B60F-30DF7228C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3F683-D6DA-1C4B-9E53-1D9CA9177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BB2A-C4E3-7644-90A6-F2EC7FC7C2D9}" type="datetimeFigureOut">
              <a:rPr lang="en-US" smtClean="0"/>
              <a:t>5/13/21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5402B-842E-6745-8DA3-64A823EB0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38680-A2B3-AB4A-A5E3-12B714CB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EBE-1ECF-D24D-A375-C82C1A07C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21246-85A4-674E-B683-56051BEFE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19415-5510-CA40-99BA-F6D635589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3049B1-5F10-8B4A-A714-9D927AEE1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A9E475-FDFC-F848-A837-E8F3DAD04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BB2A-C4E3-7644-90A6-F2EC7FC7C2D9}" type="datetimeFigureOut">
              <a:rPr lang="en-US" smtClean="0"/>
              <a:t>5/13/21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61D8D-2DB4-384E-B253-62883C3FA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58C704-3743-5D48-AAB2-5F45A56B3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EBE-1ECF-D24D-A375-C82C1A07C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5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BDCD8-BD0A-3940-B210-E5F83287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428C1-8C2E-BC42-96B6-7596E33DD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5F8C6-1BDB-BC47-881E-E51C97F78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15A4FB-E1A8-9945-8927-D8740499A5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D4A0B3-D328-A242-8867-BFE8B3095C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DC29CB-6463-F148-96AD-AA5926739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BB2A-C4E3-7644-90A6-F2EC7FC7C2D9}" type="datetimeFigureOut">
              <a:rPr lang="en-US" smtClean="0"/>
              <a:t>5/13/21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C17591-A33C-0141-9B00-230BDDC15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F9E275-DF65-7C43-8542-7DB06ADE1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EBE-1ECF-D24D-A375-C82C1A07C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65AEF-0978-914B-93DF-ACFBB2B82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E234CC-CBF3-1F40-B883-1A6C8339B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BB2A-C4E3-7644-90A6-F2EC7FC7C2D9}" type="datetimeFigureOut">
              <a:rPr lang="en-US" smtClean="0"/>
              <a:t>5/13/21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059AF0-3A0A-554A-964E-995E82A0E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4C2A74-D60A-7A48-BA17-628147DE8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EBE-1ECF-D24D-A375-C82C1A07C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47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EC122-FDC8-1649-AA10-0445017D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BB2A-C4E3-7644-90A6-F2EC7FC7C2D9}" type="datetimeFigureOut">
              <a:rPr lang="en-US" smtClean="0"/>
              <a:t>5/13/21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4F8695-B205-B04D-83E1-E5BA9B4A9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6875C9-F48E-184A-96FF-977E68582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EBE-1ECF-D24D-A375-C82C1A07C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32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A54F3-5B24-0744-98AA-D02F5EEE9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FF3BA-C388-B54A-B298-3B2866A46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B0E966-5B91-484A-8652-E343D3683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2ECA27-3226-7B4C-AE6D-15480449D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BB2A-C4E3-7644-90A6-F2EC7FC7C2D9}" type="datetimeFigureOut">
              <a:rPr lang="en-US" smtClean="0"/>
              <a:t>5/13/21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E259E-B5AF-1649-B2F3-1BDA9A274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67BA65-BD47-AD45-9C50-F143190AA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EBE-1ECF-D24D-A375-C82C1A07C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2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5D778-C030-FD43-98E6-14B467A48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D1347A-287B-DF47-8B44-ABD0462258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83689-3819-1A47-B43D-5F48AD22A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B07A2-E69E-7D4D-B9AC-A8FCBC67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BB2A-C4E3-7644-90A6-F2EC7FC7C2D9}" type="datetimeFigureOut">
              <a:rPr lang="en-US" smtClean="0"/>
              <a:t>5/13/21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DD37A-E6FA-1247-961C-45426F12C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67593-FE65-D641-A38A-F1918B8B6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EBE-1ECF-D24D-A375-C82C1A07C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4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C72080-5A28-B040-9B40-603F2360A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C2E6F-837B-5144-8261-7FB9F786C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BF467-D3AB-8749-9CFF-5A46872E59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7BB2A-C4E3-7644-90A6-F2EC7FC7C2D9}" type="datetimeFigureOut">
              <a:rPr lang="en-US" smtClean="0"/>
              <a:t>5/13/21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9084-4BD0-A340-9F7E-1B068C85D7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1244A-028C-9947-8126-9C7964ACA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03EBE-1ECF-D24D-A375-C82C1A07C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6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43DA42-01F1-394F-8094-D88DDF015F9C}"/>
              </a:ext>
            </a:extLst>
          </p:cNvPr>
          <p:cNvSpPr txBox="1"/>
          <p:nvPr/>
        </p:nvSpPr>
        <p:spPr>
          <a:xfrm>
            <a:off x="2839563" y="112114"/>
            <a:ext cx="6512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>
              <a:defRPr/>
            </a:pPr>
            <a:r>
              <a:rPr lang="en-US" sz="1200" b="1" dirty="0">
                <a:solidFill>
                  <a:prstClr val="black"/>
                </a:solidFill>
                <a:latin typeface="Calibri" panose="020F0502020204030204"/>
              </a:rPr>
              <a:t>Cross-Curricular Argumentation Guide A</a:t>
            </a:r>
          </a:p>
          <a:p>
            <a:pPr algn="ctr" defTabSz="342900">
              <a:defRPr/>
            </a:pPr>
            <a:r>
              <a:rPr lang="en-US" sz="1200" b="1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</a:rPr>
              <a:t> </a:t>
            </a:r>
            <a:br>
              <a:rPr lang="en-US" sz="1200" b="1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</a:rPr>
            </a:br>
            <a:endParaRPr lang="en-US" sz="12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EF3ABAB-2484-6F46-8E59-34EBAB2426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501607"/>
              </p:ext>
            </p:extLst>
          </p:nvPr>
        </p:nvGraphicFramePr>
        <p:xfrm>
          <a:off x="1843776" y="435279"/>
          <a:ext cx="8504446" cy="342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3695">
                  <a:extLst>
                    <a:ext uri="{9D8B030D-6E8A-4147-A177-3AD203B41FA5}">
                      <a16:colId xmlns:a16="http://schemas.microsoft.com/office/drawing/2014/main" val="3924947534"/>
                    </a:ext>
                  </a:extLst>
                </a:gridCol>
                <a:gridCol w="1082822">
                  <a:extLst>
                    <a:ext uri="{9D8B030D-6E8A-4147-A177-3AD203B41FA5}">
                      <a16:colId xmlns:a16="http://schemas.microsoft.com/office/drawing/2014/main" val="2370561529"/>
                    </a:ext>
                  </a:extLst>
                </a:gridCol>
                <a:gridCol w="1380868">
                  <a:extLst>
                    <a:ext uri="{9D8B030D-6E8A-4147-A177-3AD203B41FA5}">
                      <a16:colId xmlns:a16="http://schemas.microsoft.com/office/drawing/2014/main" val="964142523"/>
                    </a:ext>
                  </a:extLst>
                </a:gridCol>
                <a:gridCol w="3727061">
                  <a:extLst>
                    <a:ext uri="{9D8B030D-6E8A-4147-A177-3AD203B41FA5}">
                      <a16:colId xmlns:a16="http://schemas.microsoft.com/office/drawing/2014/main" val="709764846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900" b="1" dirty="0"/>
                        <a:t>Name: </a:t>
                      </a:r>
                    </a:p>
                  </a:txBody>
                  <a:tcPr marL="68580" marR="68580"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/>
                        <a:t>Date:                                              </a:t>
                      </a:r>
                    </a:p>
                  </a:txBody>
                  <a:tcPr marL="68580" marR="68580"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/>
                        <a:t>       Class:                                                                                                                           </a:t>
                      </a:r>
                    </a:p>
                  </a:txBody>
                  <a:tcPr marL="68580" marR="68580"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/>
                        <a:t>                    Topic: </a:t>
                      </a:r>
                      <a:endParaRPr lang="en-US" sz="1200" b="1" dirty="0"/>
                    </a:p>
                  </a:txBody>
                  <a:tcPr marL="68580" marR="68580"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174091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33C011E-0675-5D43-8A74-C368E0FED1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929982"/>
              </p:ext>
            </p:extLst>
          </p:nvPr>
        </p:nvGraphicFramePr>
        <p:xfrm>
          <a:off x="1052950" y="778179"/>
          <a:ext cx="10080166" cy="5693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5630">
                  <a:extLst>
                    <a:ext uri="{9D8B030D-6E8A-4147-A177-3AD203B41FA5}">
                      <a16:colId xmlns:a16="http://schemas.microsoft.com/office/drawing/2014/main" val="2751578919"/>
                    </a:ext>
                  </a:extLst>
                </a:gridCol>
                <a:gridCol w="5314536">
                  <a:extLst>
                    <a:ext uri="{9D8B030D-6E8A-4147-A177-3AD203B41FA5}">
                      <a16:colId xmlns:a16="http://schemas.microsoft.com/office/drawing/2014/main" val="412781860"/>
                    </a:ext>
                  </a:extLst>
                </a:gridCol>
              </a:tblGrid>
              <a:tr h="660717">
                <a:tc gridSpan="2"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Clarify the claim with any qualifier and define key terms.           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US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512458"/>
                  </a:ext>
                </a:extLst>
              </a:tr>
              <a:tr h="2958435">
                <a:tc>
                  <a:txBody>
                    <a:bodyPr/>
                    <a:lstStyle/>
                    <a:p>
                      <a:r>
                        <a:rPr lang="en-US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List the evidence</a:t>
                      </a:r>
                      <a:r>
                        <a:rPr lang="en-US" sz="900" b="1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3. Analyze the reasoning</a:t>
                      </a:r>
                      <a:r>
                        <a:rPr lang="en-US" sz="900" b="1" i="0" baseline="0" dirty="0"/>
                        <a:t>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240325"/>
                  </a:ext>
                </a:extLst>
              </a:tr>
              <a:tr h="6539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4. Identify other arguments for or against the claim</a:t>
                      </a:r>
                      <a:r>
                        <a:rPr lang="en-US" sz="900" b="1" i="0" baseline="0" dirty="0"/>
                        <a:t>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066073"/>
                  </a:ext>
                </a:extLst>
              </a:tr>
              <a:tr h="7691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900" b="1" dirty="0"/>
                        <a:t>5. Make a judgment about the quality of evidence</a:t>
                      </a:r>
                      <a:r>
                        <a:rPr lang="en-US" sz="900" b="1" i="0" baseline="0" dirty="0"/>
                        <a:t>, the reasoning, and other arguments.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633078"/>
                  </a:ext>
                </a:extLst>
              </a:tr>
              <a:tr h="6508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6. State why you accept or reject the claim.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838658"/>
                  </a:ext>
                </a:extLst>
              </a:tr>
            </a:tbl>
          </a:graphicData>
        </a:graphic>
      </p:graphicFrame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83C2E8F2-A5F3-D546-B8C7-69FB55C6BBC4}"/>
              </a:ext>
            </a:extLst>
          </p:cNvPr>
          <p:cNvSpPr txBox="1">
            <a:spLocks noChangeArrowheads="1"/>
          </p:cNvSpPr>
          <p:nvPr/>
        </p:nvSpPr>
        <p:spPr>
          <a:xfrm>
            <a:off x="10634348" y="6471248"/>
            <a:ext cx="1260475" cy="2746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85898A"/>
                </a:solidFill>
              </a:rPr>
              <a:t>© J. Bulgren 2021</a:t>
            </a:r>
          </a:p>
        </p:txBody>
      </p:sp>
    </p:spTree>
    <p:extLst>
      <p:ext uri="{BB962C8B-B14F-4D97-AF65-F5344CB8AC3E}">
        <p14:creationId xmlns:p14="http://schemas.microsoft.com/office/powerpoint/2010/main" val="154097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9BE4F8-B2C4-6B4E-BE92-EB62A51FDA6E}"/>
              </a:ext>
            </a:extLst>
          </p:cNvPr>
          <p:cNvSpPr txBox="1"/>
          <p:nvPr/>
        </p:nvSpPr>
        <p:spPr>
          <a:xfrm>
            <a:off x="2685153" y="57455"/>
            <a:ext cx="6512873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/>
              <a:t>Cross-Curricular Argumentation Guide B</a:t>
            </a:r>
          </a:p>
          <a:p>
            <a:pPr algn="ctr">
              <a:defRPr/>
            </a:pPr>
            <a:endParaRPr lang="en-US" sz="1200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36E8A50-1F28-AE40-BB6C-5D1D02635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614495"/>
              </p:ext>
            </p:extLst>
          </p:nvPr>
        </p:nvGraphicFramePr>
        <p:xfrm>
          <a:off x="2025649" y="427656"/>
          <a:ext cx="8505825" cy="205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4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1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7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4787">
                <a:tc>
                  <a:txBody>
                    <a:bodyPr/>
                    <a:lstStyle/>
                    <a:p>
                      <a:r>
                        <a:rPr lang="en-US" sz="900" b="1" dirty="0"/>
                        <a:t>Name:  </a:t>
                      </a:r>
                    </a:p>
                  </a:txBody>
                  <a:tcPr marL="68591" marR="68591" marT="34025" marB="34025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/>
                        <a:t>                  Date:                                                    </a:t>
                      </a:r>
                    </a:p>
                  </a:txBody>
                  <a:tcPr marL="68591" marR="68591" marT="34025" marB="34025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/>
                        <a:t>                          Class:</a:t>
                      </a:r>
                      <a:endParaRPr lang="en-US" sz="900" b="1" dirty="0"/>
                    </a:p>
                  </a:txBody>
                  <a:tcPr marL="68591" marR="68591" marT="34025" marB="34025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/>
                        <a:t>                                     Topic:</a:t>
                      </a:r>
                      <a:endParaRPr lang="en-US" sz="1200" b="1" dirty="0"/>
                    </a:p>
                  </a:txBody>
                  <a:tcPr marL="68591" marR="68591" marT="34025" marB="34025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B178FBB-D480-FF49-9142-FD10B5DF2E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212325"/>
              </p:ext>
            </p:extLst>
          </p:nvPr>
        </p:nvGraphicFramePr>
        <p:xfrm>
          <a:off x="986970" y="754742"/>
          <a:ext cx="10290631" cy="57068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5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5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07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Clarify the claim with any qualifier and key terms </a:t>
                      </a:r>
                      <a:r>
                        <a:rPr lang="en-US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(including author, date, source, era).</a:t>
                      </a:r>
                    </a:p>
                  </a:txBody>
                  <a:tcPr marL="68580" marR="68580" marT="34288" marB="34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3954">
                <a:tc>
                  <a:txBody>
                    <a:bodyPr/>
                    <a:lstStyle/>
                    <a:p>
                      <a:r>
                        <a:rPr lang="en-US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List the evidence </a:t>
                      </a:r>
                      <a:r>
                        <a:rPr lang="en-US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9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facts, data, authority, theory, precedent).</a:t>
                      </a:r>
                      <a:endParaRPr lang="en-US" sz="900" b="0" i="0" u="sng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88" marB="34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3. Analyze the reasoning </a:t>
                      </a:r>
                      <a:r>
                        <a:rPr lang="en-US" sz="900" b="0" dirty="0"/>
                        <a:t>(</a:t>
                      </a:r>
                      <a:r>
                        <a:rPr lang="en-US" sz="900" b="0" i="0" baseline="0" dirty="0"/>
                        <a:t>cause-effect, correlation, generalization).</a:t>
                      </a:r>
                      <a:endParaRPr lang="en-US" sz="900" b="0" dirty="0"/>
                    </a:p>
                  </a:txBody>
                  <a:tcPr marL="68580" marR="68580" marT="34288" marB="34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4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4. Identify other arguments for or against the claim  </a:t>
                      </a:r>
                      <a:r>
                        <a:rPr lang="en-US" sz="900" b="0" dirty="0"/>
                        <a:t>(</a:t>
                      </a:r>
                      <a:r>
                        <a:rPr lang="en-US" sz="900" b="0" i="0" baseline="0" dirty="0"/>
                        <a:t>rebuttal, counterargument, corroboration)</a:t>
                      </a:r>
                      <a:r>
                        <a:rPr lang="en-US" sz="900" b="1" i="0" baseline="0" dirty="0"/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 </a:t>
                      </a:r>
                      <a:endParaRPr lang="en-US" sz="1100" b="0" dirty="0"/>
                    </a:p>
                  </a:txBody>
                  <a:tcPr marL="68580" marR="68580" marT="34288" marB="34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46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900" b="1" i="0" dirty="0"/>
                        <a:t>5. Make a judgment about quality of evidence </a:t>
                      </a:r>
                      <a:r>
                        <a:rPr lang="en-US" sz="900" b="0" i="0" dirty="0"/>
                        <a:t>(</a:t>
                      </a:r>
                      <a:r>
                        <a:rPr lang="en-US" sz="900" b="0" i="0" baseline="0" dirty="0"/>
                        <a:t>accurate, adequate, objective, relevant), </a:t>
                      </a:r>
                      <a:r>
                        <a:rPr lang="en-US" sz="900" b="1" i="0" baseline="0" dirty="0"/>
                        <a:t>reasoning, </a:t>
                      </a:r>
                      <a:r>
                        <a:rPr lang="en-US" sz="900" b="0" i="0" baseline="0" dirty="0"/>
                        <a:t>(type of reasoning), </a:t>
                      </a:r>
                      <a:r>
                        <a:rPr lang="en-US" sz="900" b="1" i="0" baseline="0" dirty="0"/>
                        <a:t>and other arguments.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900" b="1" i="0" dirty="0"/>
                    </a:p>
                  </a:txBody>
                  <a:tcPr marL="68580" marR="68580" marT="34288" marB="34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64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6. State why you accept or reject the claim. </a:t>
                      </a:r>
                      <a:endParaRPr lang="en-US" sz="9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88" marB="34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3815" name="Footer Placeholder 11">
            <a:extLst>
              <a:ext uri="{FF2B5EF4-FFF2-40B4-BE49-F238E27FC236}">
                <a16:creationId xmlns:a16="http://schemas.microsoft.com/office/drawing/2014/main" id="{4DA28E0A-A37B-6E44-9FA1-E46EBE9DF2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752307" y="6461622"/>
            <a:ext cx="1260475" cy="274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000" dirty="0"/>
              <a:t>© J. </a:t>
            </a:r>
            <a:r>
              <a:rPr lang="en-US" altLang="en-US" sz="1000" dirty="0" err="1"/>
              <a:t>Bulgren</a:t>
            </a:r>
            <a:r>
              <a:rPr lang="en-US" altLang="en-US" sz="1000" dirty="0"/>
              <a:t> 2020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213</Words>
  <Application>Microsoft Macintosh PowerPoint</Application>
  <PresentationFormat>Widescreen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Washburn, Jocelyn Christine</dc:creator>
  <cp:lastModifiedBy>Washburn, Jocelyn Christine</cp:lastModifiedBy>
  <cp:revision>2</cp:revision>
  <dcterms:created xsi:type="dcterms:W3CDTF">2021-05-11T13:16:51Z</dcterms:created>
  <dcterms:modified xsi:type="dcterms:W3CDTF">2021-05-13T11:37:10Z</dcterms:modified>
</cp:coreProperties>
</file>