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sldIdLst>
    <p:sldId id="256" r:id="rId2"/>
  </p:sldIdLst>
  <p:sldSz cx="7772400" cy="10058400"/>
  <p:notesSz cx="7772400" cy="10058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900" kern="1200">
        <a:solidFill>
          <a:schemeClr val="tx1"/>
        </a:solidFill>
        <a:latin typeface="Tekto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900" kern="1200">
        <a:solidFill>
          <a:schemeClr val="tx1"/>
        </a:solidFill>
        <a:latin typeface="Tekto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900" kern="1200">
        <a:solidFill>
          <a:schemeClr val="tx1"/>
        </a:solidFill>
        <a:latin typeface="Tekto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900" kern="1200">
        <a:solidFill>
          <a:schemeClr val="tx1"/>
        </a:solidFill>
        <a:latin typeface="Tekto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900" kern="1200">
        <a:solidFill>
          <a:schemeClr val="tx1"/>
        </a:solidFill>
        <a:latin typeface="Tekton" charset="0"/>
        <a:ea typeface="+mn-ea"/>
        <a:cs typeface="+mn-cs"/>
      </a:defRPr>
    </a:lvl5pPr>
    <a:lvl6pPr marL="2286000" algn="l" defTabSz="914400" rtl="0" eaLnBrk="1" latinLnBrk="0" hangingPunct="1">
      <a:defRPr sz="900" kern="1200">
        <a:solidFill>
          <a:schemeClr val="tx1"/>
        </a:solidFill>
        <a:latin typeface="Tekton" charset="0"/>
        <a:ea typeface="+mn-ea"/>
        <a:cs typeface="+mn-cs"/>
      </a:defRPr>
    </a:lvl6pPr>
    <a:lvl7pPr marL="2743200" algn="l" defTabSz="914400" rtl="0" eaLnBrk="1" latinLnBrk="0" hangingPunct="1">
      <a:defRPr sz="900" kern="1200">
        <a:solidFill>
          <a:schemeClr val="tx1"/>
        </a:solidFill>
        <a:latin typeface="Tekton" charset="0"/>
        <a:ea typeface="+mn-ea"/>
        <a:cs typeface="+mn-cs"/>
      </a:defRPr>
    </a:lvl7pPr>
    <a:lvl8pPr marL="3200400" algn="l" defTabSz="914400" rtl="0" eaLnBrk="1" latinLnBrk="0" hangingPunct="1">
      <a:defRPr sz="900" kern="1200">
        <a:solidFill>
          <a:schemeClr val="tx1"/>
        </a:solidFill>
        <a:latin typeface="Tekton" charset="0"/>
        <a:ea typeface="+mn-ea"/>
        <a:cs typeface="+mn-cs"/>
      </a:defRPr>
    </a:lvl8pPr>
    <a:lvl9pPr marL="3657600" algn="l" defTabSz="914400" rtl="0" eaLnBrk="1" latinLnBrk="0" hangingPunct="1">
      <a:defRPr sz="900" kern="1200">
        <a:solidFill>
          <a:schemeClr val="tx1"/>
        </a:solidFill>
        <a:latin typeface="Tekto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60">
          <p15:clr>
            <a:srgbClr val="A4A3A4"/>
          </p15:clr>
        </p15:guide>
        <p15:guide id="2" orient="horz" pos="5912">
          <p15:clr>
            <a:srgbClr val="A4A3A4"/>
          </p15:clr>
        </p15:guide>
        <p15:guide id="3" pos="416">
          <p15:clr>
            <a:srgbClr val="A4A3A4"/>
          </p15:clr>
        </p15:guide>
        <p15:guide id="4" pos="444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32787"/>
    <p:restoredTop sz="90929"/>
  </p:normalViewPr>
  <p:slideViewPr>
    <p:cSldViewPr snapToGrid="0">
      <p:cViewPr>
        <p:scale>
          <a:sx n="112" d="100"/>
          <a:sy n="112" d="100"/>
        </p:scale>
        <p:origin x="2844" y="-1980"/>
      </p:cViewPr>
      <p:guideLst>
        <p:guide orient="horz" pos="360"/>
        <p:guide orient="horz" pos="5912"/>
        <p:guide pos="416"/>
        <p:guide pos="444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1550" y="1646238"/>
            <a:ext cx="5829300" cy="3502025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3200"/>
            <a:ext cx="5829300" cy="242887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04EC80-8C39-474C-ABC0-453F3C88136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95939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E2CA8E-1F7D-4734-A191-6945708C1A8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265470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38788" y="893763"/>
            <a:ext cx="1651000" cy="804703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82613" y="893763"/>
            <a:ext cx="4803775" cy="804703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7AF74C-670E-4CC8-8EEE-255326A679D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668857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B04714-B67C-4333-88C8-F1DAC87406C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829447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225" y="2508250"/>
            <a:ext cx="6704013" cy="418306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225" y="6731000"/>
            <a:ext cx="6704013" cy="2200275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A40ADC-1942-4E45-8B5C-86D8B044230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531694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2613" y="2905125"/>
            <a:ext cx="3227387" cy="603567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62400" y="2905125"/>
            <a:ext cx="3227388" cy="603567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944418-955A-46BF-AE66-2B5499D20DC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393391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34988"/>
            <a:ext cx="6704012" cy="194468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988" y="2465388"/>
            <a:ext cx="3287712" cy="120808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4988" y="3673475"/>
            <a:ext cx="3287712" cy="54054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5413" y="2465388"/>
            <a:ext cx="3303587" cy="120808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5413" y="3673475"/>
            <a:ext cx="3303587" cy="54054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9A59A1-6AA2-4ADA-81F8-1DDDEC68998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96725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6785CE-638B-4194-931C-DD995953591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27784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9EA2D6-7A9D-4FEF-BDB7-440EBDDB45E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072292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669925"/>
            <a:ext cx="2506662" cy="234791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3588" y="1447800"/>
            <a:ext cx="3935412" cy="71485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4988" y="3017838"/>
            <a:ext cx="2506662" cy="5589587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5EB894-BE36-4387-9D8D-1CE22F6C7D4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850184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669925"/>
            <a:ext cx="2506662" cy="234791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303588" y="1447800"/>
            <a:ext cx="3935412" cy="714851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4988" y="3017838"/>
            <a:ext cx="2506662" cy="5589587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3D6179-8649-46F1-8C11-F38CFC2F49D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97728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82613" y="893763"/>
            <a:ext cx="6607175" cy="167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882" tIns="50941" rIns="101882" bIns="5094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82613" y="2905125"/>
            <a:ext cx="6607175" cy="6035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882" tIns="50941" rIns="101882" bIns="5094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82613" y="9164638"/>
            <a:ext cx="1619250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882" tIns="50941" rIns="101882" bIns="50941" numCol="1" anchor="t" anchorCtr="0" compatLnSpc="1">
            <a:prstTxWarp prst="textNoShape">
              <a:avLst/>
            </a:prstTxWarp>
          </a:bodyPr>
          <a:lstStyle>
            <a:lvl1pPr defTabSz="1019175">
              <a:defRPr sz="1600">
                <a:latin typeface="+mn-lt"/>
              </a:defRPr>
            </a:lvl1pPr>
          </a:lstStyle>
          <a:p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655888" y="9164638"/>
            <a:ext cx="2460625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882" tIns="50941" rIns="101882" bIns="50941" numCol="1" anchor="t" anchorCtr="0" compatLnSpc="1">
            <a:prstTxWarp prst="textNoShape">
              <a:avLst/>
            </a:prstTxWarp>
          </a:bodyPr>
          <a:lstStyle>
            <a:lvl1pPr algn="ctr" defTabSz="1019175">
              <a:defRPr sz="1600">
                <a:latin typeface="+mn-lt"/>
              </a:defRPr>
            </a:lvl1pPr>
          </a:lstStyle>
          <a:p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570538" y="9164638"/>
            <a:ext cx="1619250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882" tIns="50941" rIns="101882" bIns="50941" numCol="1" anchor="t" anchorCtr="0" compatLnSpc="1">
            <a:prstTxWarp prst="textNoShape">
              <a:avLst/>
            </a:prstTxWarp>
          </a:bodyPr>
          <a:lstStyle>
            <a:lvl1pPr algn="r" defTabSz="1019175">
              <a:defRPr sz="1600">
                <a:latin typeface="+mn-lt"/>
              </a:defRPr>
            </a:lvl1pPr>
          </a:lstStyle>
          <a:p>
            <a:fld id="{12F1B15A-43DD-4696-9A43-73E7B449E54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19175" rtl="0" eaLnBrk="0" fontAlgn="base" hangingPunct="0">
        <a:spcBef>
          <a:spcPct val="0"/>
        </a:spcBef>
        <a:spcAft>
          <a:spcPct val="0"/>
        </a:spcAft>
        <a:defRPr sz="49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defTabSz="1019175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imes" panose="02020603050405020304" pitchFamily="18" charset="0"/>
        </a:defRPr>
      </a:lvl2pPr>
      <a:lvl3pPr algn="ctr" defTabSz="1019175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imes" panose="02020603050405020304" pitchFamily="18" charset="0"/>
        </a:defRPr>
      </a:lvl3pPr>
      <a:lvl4pPr algn="ctr" defTabSz="1019175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imes" panose="02020603050405020304" pitchFamily="18" charset="0"/>
        </a:defRPr>
      </a:lvl4pPr>
      <a:lvl5pPr algn="ctr" defTabSz="1019175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imes" panose="02020603050405020304" pitchFamily="18" charset="0"/>
        </a:defRPr>
      </a:lvl5pPr>
      <a:lvl6pPr marL="457200" algn="ctr" defTabSz="1019175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imes" panose="02020603050405020304" pitchFamily="18" charset="0"/>
        </a:defRPr>
      </a:lvl6pPr>
      <a:lvl7pPr marL="914400" algn="ctr" defTabSz="1019175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imes" panose="02020603050405020304" pitchFamily="18" charset="0"/>
        </a:defRPr>
      </a:lvl7pPr>
      <a:lvl8pPr marL="1371600" algn="ctr" defTabSz="1019175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imes" panose="02020603050405020304" pitchFamily="18" charset="0"/>
        </a:defRPr>
      </a:lvl8pPr>
      <a:lvl9pPr marL="1828800" algn="ctr" defTabSz="1019175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imes" panose="02020603050405020304" pitchFamily="18" charset="0"/>
        </a:defRPr>
      </a:lvl9pPr>
    </p:titleStyle>
    <p:bodyStyle>
      <a:lvl1pPr marL="382588" indent="-382588" algn="l" defTabSz="1019175" rtl="0" eaLnBrk="0" fontAlgn="base" hangingPunct="0">
        <a:spcBef>
          <a:spcPct val="20000"/>
        </a:spcBef>
        <a:spcAft>
          <a:spcPct val="0"/>
        </a:spcAft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27088" indent="-317500" algn="l" defTabSz="1019175" rtl="0" eaLnBrk="0" fontAlgn="base" hangingPunct="0">
        <a:spcBef>
          <a:spcPct val="20000"/>
        </a:spcBef>
        <a:spcAft>
          <a:spcPct val="0"/>
        </a:spcAft>
        <a:buChar char="–"/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273175" indent="-254000" algn="l" defTabSz="1019175" rtl="0" eaLnBrk="0" fontAlgn="base" hangingPunct="0">
        <a:spcBef>
          <a:spcPct val="20000"/>
        </a:spcBef>
        <a:spcAft>
          <a:spcPct val="0"/>
        </a:spcAft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782763" indent="-254000" algn="l" defTabSz="1019175" rtl="0" eaLnBrk="0" fontAlgn="base" hangingPunct="0">
        <a:spcBef>
          <a:spcPct val="20000"/>
        </a:spcBef>
        <a:spcAft>
          <a:spcPct val="0"/>
        </a:spcAft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92350" indent="-254000" algn="l" defTabSz="1019175" rtl="0" eaLnBrk="0" fontAlgn="base" hangingPunct="0">
        <a:spcBef>
          <a:spcPct val="20000"/>
        </a:spcBef>
        <a:spcAft>
          <a:spcPct val="0"/>
        </a:spcAft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2178050" y="584200"/>
            <a:ext cx="33559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1019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509588" defTabSz="1019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019175" defTabSz="1019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528763" defTabSz="1019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38350" defTabSz="1019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4955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527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099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671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/>
            <a:r>
              <a:rPr lang="en-US" altLang="en-US" sz="2000" b="1">
                <a:solidFill>
                  <a:srgbClr val="000000"/>
                </a:solidFill>
                <a:latin typeface="Arial" panose="020B0604020202020204" pitchFamily="34" charset="0"/>
              </a:rPr>
              <a:t>Question Exploration Guide</a:t>
            </a:r>
            <a:endParaRPr lang="en-US" altLang="en-US" sz="2000">
              <a:latin typeface="Arial" panose="020B0604020202020204" pitchFamily="34" charset="0"/>
            </a:endParaRPr>
          </a:p>
        </p:txBody>
      </p:sp>
      <p:sp>
        <p:nvSpPr>
          <p:cNvPr id="3084" name="Rectangle 12"/>
          <p:cNvSpPr>
            <a:spLocks noChangeArrowheads="1"/>
          </p:cNvSpPr>
          <p:nvPr/>
        </p:nvSpPr>
        <p:spPr bwMode="auto">
          <a:xfrm>
            <a:off x="1187450" y="873125"/>
            <a:ext cx="0" cy="411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1019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509588" defTabSz="1019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019175" defTabSz="1019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528763" defTabSz="1019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38350" defTabSz="1019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4955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527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099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671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endParaRPr lang="en-US" altLang="en-US" sz="2700">
              <a:latin typeface="Arial" panose="020B0604020202020204" pitchFamily="34" charset="0"/>
            </a:endParaRPr>
          </a:p>
        </p:txBody>
      </p:sp>
      <p:grpSp>
        <p:nvGrpSpPr>
          <p:cNvPr id="3226" name="Group 154"/>
          <p:cNvGrpSpPr>
            <a:grpSpLocks/>
          </p:cNvGrpSpPr>
          <p:nvPr/>
        </p:nvGrpSpPr>
        <p:grpSpPr bwMode="auto">
          <a:xfrm>
            <a:off x="3084176" y="1059050"/>
            <a:ext cx="1467525" cy="138253"/>
            <a:chOff x="3503" y="388"/>
            <a:chExt cx="1311" cy="80"/>
          </a:xfrm>
        </p:grpSpPr>
        <p:sp>
          <p:nvSpPr>
            <p:cNvPr id="3098" name="Rectangle 26"/>
            <p:cNvSpPr>
              <a:spLocks noChangeArrowheads="1"/>
            </p:cNvSpPr>
            <p:nvPr/>
          </p:nvSpPr>
          <p:spPr bwMode="auto">
            <a:xfrm>
              <a:off x="3503" y="388"/>
              <a:ext cx="299" cy="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r>
                <a:rPr lang="en-US" altLang="en-US" sz="900" b="1" dirty="0">
                  <a:solidFill>
                    <a:srgbClr val="000000"/>
                  </a:solidFill>
                  <a:latin typeface="Arial" panose="020B0604020202020204" pitchFamily="34" charset="0"/>
                </a:rPr>
                <a:t>Date:   </a:t>
              </a:r>
              <a:endParaRPr lang="en-US" altLang="en-US" sz="2700" dirty="0">
                <a:latin typeface="Arial" panose="020B0604020202020204" pitchFamily="34" charset="0"/>
              </a:endParaRPr>
            </a:p>
          </p:txBody>
        </p:sp>
        <p:sp>
          <p:nvSpPr>
            <p:cNvPr id="3112" name="Line 40"/>
            <p:cNvSpPr>
              <a:spLocks noChangeShapeType="1"/>
            </p:cNvSpPr>
            <p:nvPr/>
          </p:nvSpPr>
          <p:spPr bwMode="auto">
            <a:xfrm>
              <a:off x="3781" y="452"/>
              <a:ext cx="103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097" name="Rectangle 25"/>
          <p:cNvSpPr>
            <a:spLocks noChangeArrowheads="1"/>
          </p:cNvSpPr>
          <p:nvPr/>
        </p:nvSpPr>
        <p:spPr bwMode="auto">
          <a:xfrm>
            <a:off x="358775" y="1023938"/>
            <a:ext cx="4445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1019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509588" defTabSz="1019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019175" defTabSz="1019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528763" defTabSz="1019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38350" defTabSz="1019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4955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527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099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671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r>
              <a:rPr lang="en-US" altLang="en-US" sz="900" b="1" dirty="0">
                <a:solidFill>
                  <a:srgbClr val="000000"/>
                </a:solidFill>
                <a:latin typeface="Arial" panose="020B0604020202020204" pitchFamily="34" charset="0"/>
              </a:rPr>
              <a:t>Name:   </a:t>
            </a:r>
            <a:endParaRPr lang="en-US" altLang="en-US" sz="2700" dirty="0">
              <a:latin typeface="Arial" panose="020B0604020202020204" pitchFamily="34" charset="0"/>
            </a:endParaRPr>
          </a:p>
        </p:txBody>
      </p:sp>
      <p:sp>
        <p:nvSpPr>
          <p:cNvPr id="3111" name="Line 39"/>
          <p:cNvSpPr>
            <a:spLocks noChangeShapeType="1"/>
          </p:cNvSpPr>
          <p:nvPr/>
        </p:nvSpPr>
        <p:spPr bwMode="auto">
          <a:xfrm>
            <a:off x="787607" y="1160463"/>
            <a:ext cx="21971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251" name="Group 179"/>
          <p:cNvGrpSpPr>
            <a:grpSpLocks/>
          </p:cNvGrpSpPr>
          <p:nvPr/>
        </p:nvGrpSpPr>
        <p:grpSpPr bwMode="auto">
          <a:xfrm>
            <a:off x="307976" y="7720015"/>
            <a:ext cx="2990158" cy="1972044"/>
            <a:chOff x="192" y="4855"/>
            <a:chExt cx="4486" cy="1324"/>
          </a:xfrm>
        </p:grpSpPr>
        <p:sp>
          <p:nvSpPr>
            <p:cNvPr id="3109" name="Rectangle 37"/>
            <p:cNvSpPr>
              <a:spLocks noChangeArrowheads="1"/>
            </p:cNvSpPr>
            <p:nvPr/>
          </p:nvSpPr>
          <p:spPr bwMode="auto">
            <a:xfrm>
              <a:off x="557" y="4906"/>
              <a:ext cx="1139" cy="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r>
                <a:rPr lang="en-US" altLang="en-US" sz="900" dirty="0">
                  <a:solidFill>
                    <a:srgbClr val="000000"/>
                  </a:solidFill>
                  <a:latin typeface="Arial" panose="020B0604020202020204" pitchFamily="34" charset="0"/>
                </a:rPr>
                <a:t>How can we use the Main Idea?</a:t>
              </a:r>
            </a:p>
          </p:txBody>
        </p:sp>
        <p:sp>
          <p:nvSpPr>
            <p:cNvPr id="3135" name="Rectangle 63"/>
            <p:cNvSpPr>
              <a:spLocks noChangeArrowheads="1"/>
            </p:cNvSpPr>
            <p:nvPr/>
          </p:nvSpPr>
          <p:spPr bwMode="auto">
            <a:xfrm>
              <a:off x="192" y="4855"/>
              <a:ext cx="4486" cy="1324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3142" name="Group 70"/>
            <p:cNvGrpSpPr>
              <a:grpSpLocks/>
            </p:cNvGrpSpPr>
            <p:nvPr/>
          </p:nvGrpSpPr>
          <p:grpSpPr bwMode="auto">
            <a:xfrm>
              <a:off x="215" y="4891"/>
              <a:ext cx="422" cy="122"/>
              <a:chOff x="1908" y="1006"/>
              <a:chExt cx="376" cy="111"/>
            </a:xfrm>
          </p:grpSpPr>
          <p:sp>
            <p:nvSpPr>
              <p:cNvPr id="3143" name="Oval 71"/>
              <p:cNvSpPr>
                <a:spLocks noChangeArrowheads="1"/>
              </p:cNvSpPr>
              <p:nvPr/>
            </p:nvSpPr>
            <p:spPr bwMode="auto">
              <a:xfrm>
                <a:off x="1908" y="1006"/>
                <a:ext cx="232" cy="111"/>
              </a:xfrm>
              <a:prstGeom prst="ellipse">
                <a:avLst/>
              </a:prstGeom>
              <a:noFill/>
              <a:ln w="222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square" lIns="0" tIns="0" rIns="0" bIns="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144" name="Rectangle 72"/>
              <p:cNvSpPr>
                <a:spLocks noChangeArrowheads="1"/>
              </p:cNvSpPr>
              <p:nvPr/>
            </p:nvSpPr>
            <p:spPr bwMode="auto">
              <a:xfrm>
                <a:off x="1981" y="1011"/>
                <a:ext cx="303" cy="10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0" tIns="0" rIns="0" bIns="0">
                <a:spAutoFit/>
              </a:bodyPr>
              <a:lstStyle>
                <a:lvl1pPr defTabSz="1019175"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509588" defTabSz="1019175"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019175" defTabSz="1019175"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528763" defTabSz="1019175"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38350" defTabSz="1019175"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4955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527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099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671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r>
                  <a:rPr lang="en-US" altLang="en-US" sz="1000" b="1" dirty="0">
                    <a:solidFill>
                      <a:srgbClr val="000000"/>
                    </a:solidFill>
                    <a:latin typeface="Arial" panose="020B0604020202020204" pitchFamily="34" charset="0"/>
                  </a:rPr>
                  <a:t>5</a:t>
                </a:r>
                <a:endParaRPr lang="en-US" altLang="en-US" sz="2700" dirty="0">
                  <a:latin typeface="Arial" panose="020B0604020202020204" pitchFamily="34" charset="0"/>
                </a:endParaRPr>
              </a:p>
            </p:txBody>
          </p:sp>
        </p:grpSp>
      </p:grpSp>
      <p:grpSp>
        <p:nvGrpSpPr>
          <p:cNvPr id="3252" name="Group 180"/>
          <p:cNvGrpSpPr>
            <a:grpSpLocks/>
          </p:cNvGrpSpPr>
          <p:nvPr/>
        </p:nvGrpSpPr>
        <p:grpSpPr bwMode="auto">
          <a:xfrm>
            <a:off x="3748738" y="7717973"/>
            <a:ext cx="3714101" cy="1974085"/>
            <a:chOff x="192" y="5434"/>
            <a:chExt cx="4479" cy="579"/>
          </a:xfrm>
        </p:grpSpPr>
        <p:sp>
          <p:nvSpPr>
            <p:cNvPr id="3086" name="Rectangle 14"/>
            <p:cNvSpPr>
              <a:spLocks noChangeArrowheads="1"/>
            </p:cNvSpPr>
            <p:nvPr/>
          </p:nvSpPr>
          <p:spPr bwMode="auto">
            <a:xfrm>
              <a:off x="192" y="5434"/>
              <a:ext cx="4479" cy="579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04" name="Rectangle 32"/>
            <p:cNvSpPr>
              <a:spLocks noChangeArrowheads="1"/>
            </p:cNvSpPr>
            <p:nvPr/>
          </p:nvSpPr>
          <p:spPr bwMode="auto">
            <a:xfrm>
              <a:off x="537" y="5459"/>
              <a:ext cx="3329" cy="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r>
                <a:rPr lang="en-US" altLang="en-US" sz="900" dirty="0">
                  <a:solidFill>
                    <a:srgbClr val="000000"/>
                  </a:solidFill>
                  <a:latin typeface="Arial" panose="020B0604020202020204" pitchFamily="34" charset="0"/>
                </a:rPr>
                <a:t>Is there an </a:t>
              </a:r>
              <a:r>
                <a:rPr lang="en-US" altLang="en-US" sz="900" u="sng" dirty="0" smtClean="0">
                  <a:solidFill>
                    <a:srgbClr val="000000"/>
                  </a:solidFill>
                  <a:latin typeface="Arial" panose="020B0604020202020204" pitchFamily="34" charset="0"/>
                </a:rPr>
                <a:t>Overall </a:t>
              </a:r>
              <a:r>
                <a:rPr lang="en-US" altLang="en-US" sz="900" u="sng" dirty="0">
                  <a:solidFill>
                    <a:srgbClr val="000000"/>
                  </a:solidFill>
                  <a:latin typeface="Arial" panose="020B0604020202020204" pitchFamily="34" charset="0"/>
                </a:rPr>
                <a:t>Idea</a:t>
              </a:r>
              <a:r>
                <a:rPr lang="en-US" altLang="en-US" sz="900" dirty="0">
                  <a:solidFill>
                    <a:srgbClr val="000000"/>
                  </a:solidFill>
                  <a:latin typeface="Arial" panose="020B0604020202020204" pitchFamily="34" charset="0"/>
                </a:rPr>
                <a:t>? Is there a real-world use?</a:t>
              </a:r>
            </a:p>
          </p:txBody>
        </p:sp>
        <p:sp>
          <p:nvSpPr>
            <p:cNvPr id="3119" name="Rectangle 47"/>
            <p:cNvSpPr>
              <a:spLocks noChangeArrowheads="1"/>
            </p:cNvSpPr>
            <p:nvPr/>
          </p:nvSpPr>
          <p:spPr bwMode="auto">
            <a:xfrm>
              <a:off x="311" y="5454"/>
              <a:ext cx="289" cy="1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r>
                <a:rPr lang="en-US" altLang="en-US" sz="1000" b="1" dirty="0">
                  <a:solidFill>
                    <a:srgbClr val="000000"/>
                  </a:solidFill>
                  <a:latin typeface="Arial" panose="020B0604020202020204" pitchFamily="34" charset="0"/>
                </a:rPr>
                <a:t>6</a:t>
              </a:r>
              <a:endParaRPr lang="en-US" altLang="en-US" sz="2700" dirty="0">
                <a:latin typeface="Arial" panose="020B0604020202020204" pitchFamily="34" charset="0"/>
              </a:endParaRPr>
            </a:p>
          </p:txBody>
        </p:sp>
      </p:grpSp>
      <p:grpSp>
        <p:nvGrpSpPr>
          <p:cNvPr id="3077" name="Group 5"/>
          <p:cNvGrpSpPr>
            <a:grpSpLocks/>
          </p:cNvGrpSpPr>
          <p:nvPr/>
        </p:nvGrpSpPr>
        <p:grpSpPr bwMode="auto">
          <a:xfrm>
            <a:off x="404813" y="1430338"/>
            <a:ext cx="176212" cy="192087"/>
            <a:chOff x="423" y="534"/>
            <a:chExt cx="106" cy="110"/>
          </a:xfrm>
        </p:grpSpPr>
        <p:sp>
          <p:nvSpPr>
            <p:cNvPr id="3078" name="Oval 6"/>
            <p:cNvSpPr>
              <a:spLocks noChangeArrowheads="1"/>
            </p:cNvSpPr>
            <p:nvPr/>
          </p:nvSpPr>
          <p:spPr bwMode="auto">
            <a:xfrm>
              <a:off x="453" y="536"/>
              <a:ext cx="76" cy="96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en-US"/>
            </a:p>
          </p:txBody>
        </p:sp>
        <p:sp>
          <p:nvSpPr>
            <p:cNvPr id="3079" name="Oval 7"/>
            <p:cNvSpPr>
              <a:spLocks noChangeArrowheads="1"/>
            </p:cNvSpPr>
            <p:nvPr/>
          </p:nvSpPr>
          <p:spPr bwMode="auto">
            <a:xfrm>
              <a:off x="423" y="534"/>
              <a:ext cx="90" cy="110"/>
            </a:xfrm>
            <a:prstGeom prst="ellips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en-US"/>
            </a:p>
          </p:txBody>
        </p:sp>
        <p:sp>
          <p:nvSpPr>
            <p:cNvPr id="3080" name="Rectangle 8"/>
            <p:cNvSpPr>
              <a:spLocks noChangeArrowheads="1"/>
            </p:cNvSpPr>
            <p:nvPr/>
          </p:nvSpPr>
          <p:spPr bwMode="auto">
            <a:xfrm>
              <a:off x="447" y="547"/>
              <a:ext cx="42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r>
                <a:rPr lang="en-US" altLang="en-US" sz="1000" b="1">
                  <a:solidFill>
                    <a:srgbClr val="000000"/>
                  </a:solidFill>
                  <a:latin typeface="Arial" panose="020B0604020202020204" pitchFamily="34" charset="0"/>
                </a:rPr>
                <a:t>1</a:t>
              </a:r>
              <a:endParaRPr lang="en-US" altLang="en-US" sz="2700">
                <a:latin typeface="Arial" panose="020B0604020202020204" pitchFamily="34" charset="0"/>
              </a:endParaRPr>
            </a:p>
          </p:txBody>
        </p:sp>
      </p:grpSp>
      <p:sp>
        <p:nvSpPr>
          <p:cNvPr id="3101" name="Rectangle 29"/>
          <p:cNvSpPr>
            <a:spLocks noChangeArrowheads="1"/>
          </p:cNvSpPr>
          <p:nvPr/>
        </p:nvSpPr>
        <p:spPr bwMode="auto">
          <a:xfrm>
            <a:off x="639862" y="1475539"/>
            <a:ext cx="150495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1019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509588" defTabSz="1019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019175" defTabSz="1019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528763" defTabSz="1019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38350" defTabSz="1019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4955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527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099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671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r>
              <a:rPr lang="en-US" altLang="en-US" sz="900" dirty="0">
                <a:solidFill>
                  <a:srgbClr val="000000"/>
                </a:solidFill>
                <a:latin typeface="Arial" panose="020B0604020202020204" pitchFamily="34" charset="0"/>
              </a:rPr>
              <a:t>What is the </a:t>
            </a:r>
            <a:r>
              <a:rPr lang="en-US" altLang="en-US" sz="900" u="sng" dirty="0">
                <a:solidFill>
                  <a:srgbClr val="000000"/>
                </a:solidFill>
                <a:latin typeface="Arial" panose="020B0604020202020204" pitchFamily="34" charset="0"/>
              </a:rPr>
              <a:t>Critical Question</a:t>
            </a:r>
            <a:r>
              <a:rPr lang="en-US" altLang="en-US" sz="900" dirty="0">
                <a:solidFill>
                  <a:srgbClr val="000000"/>
                </a:solidFill>
                <a:latin typeface="Arial" panose="020B0604020202020204" pitchFamily="34" charset="0"/>
              </a:rPr>
              <a:t>?</a:t>
            </a:r>
          </a:p>
        </p:txBody>
      </p:sp>
      <p:grpSp>
        <p:nvGrpSpPr>
          <p:cNvPr id="3240" name="Group 168"/>
          <p:cNvGrpSpPr>
            <a:grpSpLocks/>
          </p:cNvGrpSpPr>
          <p:nvPr/>
        </p:nvGrpSpPr>
        <p:grpSpPr bwMode="auto">
          <a:xfrm>
            <a:off x="307975" y="6831013"/>
            <a:ext cx="7131050" cy="806450"/>
            <a:chOff x="176" y="4831"/>
            <a:chExt cx="4551" cy="508"/>
          </a:xfrm>
        </p:grpSpPr>
        <p:sp>
          <p:nvSpPr>
            <p:cNvPr id="3103" name="Rectangle 31"/>
            <p:cNvSpPr>
              <a:spLocks noChangeArrowheads="1"/>
            </p:cNvSpPr>
            <p:nvPr/>
          </p:nvSpPr>
          <p:spPr bwMode="auto">
            <a:xfrm>
              <a:off x="344" y="4913"/>
              <a:ext cx="1138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r>
                <a:rPr lang="en-US" altLang="en-US" sz="900">
                  <a:solidFill>
                    <a:srgbClr val="000000"/>
                  </a:solidFill>
                  <a:latin typeface="Arial" panose="020B0604020202020204" pitchFamily="34" charset="0"/>
                </a:rPr>
                <a:t> What is the </a:t>
              </a:r>
              <a:r>
                <a:rPr lang="en-US" altLang="en-US" sz="900" u="sng">
                  <a:solidFill>
                    <a:srgbClr val="000000"/>
                  </a:solidFill>
                  <a:latin typeface="Arial" panose="020B0604020202020204" pitchFamily="34" charset="0"/>
                </a:rPr>
                <a:t>Main Idea</a:t>
              </a:r>
              <a:r>
                <a:rPr lang="en-US" altLang="en-US" sz="900">
                  <a:solidFill>
                    <a:srgbClr val="000000"/>
                  </a:solidFill>
                  <a:latin typeface="Arial" panose="020B0604020202020204" pitchFamily="34" charset="0"/>
                </a:rPr>
                <a:t> answer?</a:t>
              </a:r>
              <a:endParaRPr lang="en-US" altLang="en-US" sz="2700">
                <a:latin typeface="Arial" panose="020B0604020202020204" pitchFamily="34" charset="0"/>
              </a:endParaRPr>
            </a:p>
          </p:txBody>
        </p:sp>
        <p:sp>
          <p:nvSpPr>
            <p:cNvPr id="3161" name="Rectangle 89"/>
            <p:cNvSpPr>
              <a:spLocks noChangeArrowheads="1"/>
            </p:cNvSpPr>
            <p:nvPr/>
          </p:nvSpPr>
          <p:spPr bwMode="auto">
            <a:xfrm>
              <a:off x="359" y="4967"/>
              <a:ext cx="4076" cy="2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endParaRPr lang="en-US" altLang="en-US" sz="1600">
                <a:latin typeface="Tekton" charset="0"/>
              </a:endParaRPr>
            </a:p>
          </p:txBody>
        </p:sp>
        <p:sp>
          <p:nvSpPr>
            <p:cNvPr id="3205" name="Rectangle 133"/>
            <p:cNvSpPr>
              <a:spLocks noChangeArrowheads="1"/>
            </p:cNvSpPr>
            <p:nvPr/>
          </p:nvSpPr>
          <p:spPr bwMode="auto">
            <a:xfrm>
              <a:off x="176" y="4831"/>
              <a:ext cx="4551" cy="508"/>
            </a:xfrm>
            <a:prstGeom prst="rect">
              <a:avLst/>
            </a:prstGeom>
            <a:noFill/>
            <a:ln w="762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 anchor="ctr"/>
            <a:lstStyle>
              <a:lvl1pPr defTabSz="1019175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 algn="ctr"/>
              <a:endParaRPr lang="en-US" altLang="en-US" sz="2000">
                <a:latin typeface="Tekton" charset="0"/>
              </a:endParaRPr>
            </a:p>
          </p:txBody>
        </p:sp>
        <p:grpSp>
          <p:nvGrpSpPr>
            <p:cNvPr id="3216" name="Group 144"/>
            <p:cNvGrpSpPr>
              <a:grpSpLocks/>
            </p:cNvGrpSpPr>
            <p:nvPr/>
          </p:nvGrpSpPr>
          <p:grpSpPr bwMode="auto">
            <a:xfrm>
              <a:off x="224" y="4885"/>
              <a:ext cx="117" cy="121"/>
              <a:chOff x="1917" y="1013"/>
              <a:chExt cx="103" cy="110"/>
            </a:xfrm>
          </p:grpSpPr>
          <p:sp>
            <p:nvSpPr>
              <p:cNvPr id="3217" name="Oval 145"/>
              <p:cNvSpPr>
                <a:spLocks noChangeArrowheads="1"/>
              </p:cNvSpPr>
              <p:nvPr/>
            </p:nvSpPr>
            <p:spPr bwMode="auto">
              <a:xfrm>
                <a:off x="1917" y="1013"/>
                <a:ext cx="103" cy="110"/>
              </a:xfrm>
              <a:prstGeom prst="ellipse">
                <a:avLst/>
              </a:prstGeom>
              <a:noFill/>
              <a:ln w="222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218" name="Rectangle 146"/>
              <p:cNvSpPr>
                <a:spLocks noChangeArrowheads="1"/>
              </p:cNvSpPr>
              <p:nvPr/>
            </p:nvSpPr>
            <p:spPr bwMode="auto">
              <a:xfrm>
                <a:off x="1950" y="1025"/>
                <a:ext cx="44" cy="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defTabSz="1019175"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509588" defTabSz="1019175"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019175" defTabSz="1019175"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528763" defTabSz="1019175"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38350" defTabSz="1019175"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4955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527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099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671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r>
                  <a:rPr lang="en-US" altLang="en-US" sz="1000" b="1">
                    <a:solidFill>
                      <a:srgbClr val="000000"/>
                    </a:solidFill>
                    <a:latin typeface="Arial" panose="020B0604020202020204" pitchFamily="34" charset="0"/>
                  </a:rPr>
                  <a:t>4</a:t>
                </a:r>
                <a:endParaRPr lang="en-US" altLang="en-US" sz="2700">
                  <a:latin typeface="Arial" panose="020B0604020202020204" pitchFamily="34" charset="0"/>
                </a:endParaRPr>
              </a:p>
            </p:txBody>
          </p:sp>
        </p:grpSp>
      </p:grpSp>
      <p:grpSp>
        <p:nvGrpSpPr>
          <p:cNvPr id="3094" name="Group 22"/>
          <p:cNvGrpSpPr>
            <a:grpSpLocks/>
          </p:cNvGrpSpPr>
          <p:nvPr/>
        </p:nvGrpSpPr>
        <p:grpSpPr bwMode="auto">
          <a:xfrm>
            <a:off x="3339536" y="1389863"/>
            <a:ext cx="180975" cy="233363"/>
            <a:chOff x="371" y="1011"/>
            <a:chExt cx="96" cy="131"/>
          </a:xfrm>
        </p:grpSpPr>
        <p:sp>
          <p:nvSpPr>
            <p:cNvPr id="3095" name="Oval 23"/>
            <p:cNvSpPr>
              <a:spLocks noChangeArrowheads="1"/>
            </p:cNvSpPr>
            <p:nvPr/>
          </p:nvSpPr>
          <p:spPr bwMode="auto">
            <a:xfrm>
              <a:off x="371" y="1011"/>
              <a:ext cx="96" cy="131"/>
            </a:xfrm>
            <a:prstGeom prst="ellips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en-US"/>
            </a:p>
          </p:txBody>
        </p:sp>
        <p:sp>
          <p:nvSpPr>
            <p:cNvPr id="3096" name="Rectangle 24"/>
            <p:cNvSpPr>
              <a:spLocks noChangeArrowheads="1"/>
            </p:cNvSpPr>
            <p:nvPr/>
          </p:nvSpPr>
          <p:spPr bwMode="auto">
            <a:xfrm>
              <a:off x="399" y="1034"/>
              <a:ext cx="37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r>
                <a:rPr lang="en-US" altLang="en-US" sz="1000" b="1">
                  <a:solidFill>
                    <a:srgbClr val="000000"/>
                  </a:solidFill>
                  <a:latin typeface="Arial" panose="020B0604020202020204" pitchFamily="34" charset="0"/>
                </a:rPr>
                <a:t>2</a:t>
              </a:r>
              <a:endParaRPr lang="en-US" altLang="en-US" sz="2700">
                <a:latin typeface="Arial" panose="020B0604020202020204" pitchFamily="34" charset="0"/>
              </a:endParaRPr>
            </a:p>
          </p:txBody>
        </p:sp>
      </p:grpSp>
      <p:sp>
        <p:nvSpPr>
          <p:cNvPr id="3145" name="Rectangle 73"/>
          <p:cNvSpPr>
            <a:spLocks noChangeArrowheads="1"/>
          </p:cNvSpPr>
          <p:nvPr/>
        </p:nvSpPr>
        <p:spPr bwMode="auto">
          <a:xfrm>
            <a:off x="3601518" y="1460642"/>
            <a:ext cx="2292350" cy="1384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defTabSz="1019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509588" defTabSz="1019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019175" defTabSz="1019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528763" defTabSz="1019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38350" defTabSz="1019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4955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527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099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671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r>
              <a:rPr lang="en-US" altLang="en-US" sz="900" dirty="0">
                <a:solidFill>
                  <a:srgbClr val="000000"/>
                </a:solidFill>
                <a:latin typeface="Arial" panose="020B0604020202020204" pitchFamily="34" charset="0"/>
              </a:rPr>
              <a:t>What are the </a:t>
            </a:r>
            <a:r>
              <a:rPr lang="en-US" altLang="en-US" sz="900" u="sng" dirty="0">
                <a:solidFill>
                  <a:srgbClr val="000000"/>
                </a:solidFill>
                <a:latin typeface="Arial" panose="020B0604020202020204" pitchFamily="34" charset="0"/>
              </a:rPr>
              <a:t>Key </a:t>
            </a:r>
            <a:r>
              <a:rPr lang="en-US" altLang="en-US" sz="900" u="sng" dirty="0" smtClean="0">
                <a:solidFill>
                  <a:srgbClr val="000000"/>
                </a:solidFill>
                <a:latin typeface="Arial" panose="020B0604020202020204" pitchFamily="34" charset="0"/>
              </a:rPr>
              <a:t>Terms</a:t>
            </a:r>
            <a:r>
              <a:rPr lang="en-US" altLang="en-US" sz="900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900" dirty="0">
                <a:solidFill>
                  <a:srgbClr val="000000"/>
                </a:solidFill>
                <a:latin typeface="Arial" panose="020B0604020202020204" pitchFamily="34" charset="0"/>
              </a:rPr>
              <a:t>and explanations?</a:t>
            </a:r>
            <a:endParaRPr lang="en-US" altLang="en-US" sz="2700" dirty="0">
              <a:latin typeface="Arial" panose="020B0604020202020204" pitchFamily="34" charset="0"/>
            </a:endParaRPr>
          </a:p>
        </p:txBody>
      </p:sp>
      <p:sp>
        <p:nvSpPr>
          <p:cNvPr id="3193" name="Rectangle 121"/>
          <p:cNvSpPr>
            <a:spLocks noChangeArrowheads="1"/>
          </p:cNvSpPr>
          <p:nvPr/>
        </p:nvSpPr>
        <p:spPr bwMode="auto">
          <a:xfrm>
            <a:off x="2709863" y="2425700"/>
            <a:ext cx="4321175" cy="34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1882" tIns="50941" rIns="101882" bIns="50941">
            <a:spAutoFit/>
          </a:bodyPr>
          <a:lstStyle>
            <a:lvl1pPr defTabSz="1019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509588" defTabSz="1019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019175" defTabSz="1019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528763" defTabSz="1019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38350" defTabSz="1019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4955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527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099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671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endParaRPr lang="en-US" altLang="en-US" sz="1600">
              <a:latin typeface="Tekton" charset="0"/>
            </a:endParaRPr>
          </a:p>
        </p:txBody>
      </p:sp>
      <p:sp>
        <p:nvSpPr>
          <p:cNvPr id="3209" name="Rectangle 137"/>
          <p:cNvSpPr>
            <a:spLocks noChangeArrowheads="1"/>
          </p:cNvSpPr>
          <p:nvPr/>
        </p:nvSpPr>
        <p:spPr bwMode="auto">
          <a:xfrm>
            <a:off x="3196627" y="1351102"/>
            <a:ext cx="4242398" cy="239651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46" name="Line 174"/>
          <p:cNvSpPr>
            <a:spLocks noChangeShapeType="1"/>
          </p:cNvSpPr>
          <p:nvPr/>
        </p:nvSpPr>
        <p:spPr bwMode="auto">
          <a:xfrm>
            <a:off x="2287588" y="2460625"/>
            <a:ext cx="0" cy="952500"/>
          </a:xfrm>
          <a:prstGeom prst="line">
            <a:avLst/>
          </a:prstGeom>
          <a:noFill/>
          <a:ln w="635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307975" y="3962400"/>
            <a:ext cx="7131050" cy="274955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3091" name="Group 19"/>
          <p:cNvGrpSpPr>
            <a:grpSpLocks/>
          </p:cNvGrpSpPr>
          <p:nvPr/>
        </p:nvGrpSpPr>
        <p:grpSpPr bwMode="auto">
          <a:xfrm>
            <a:off x="387740" y="4062462"/>
            <a:ext cx="166687" cy="188912"/>
            <a:chOff x="1917" y="1013"/>
            <a:chExt cx="103" cy="110"/>
          </a:xfrm>
        </p:grpSpPr>
        <p:sp>
          <p:nvSpPr>
            <p:cNvPr id="3092" name="Oval 20"/>
            <p:cNvSpPr>
              <a:spLocks noChangeArrowheads="1"/>
            </p:cNvSpPr>
            <p:nvPr/>
          </p:nvSpPr>
          <p:spPr bwMode="auto">
            <a:xfrm>
              <a:off x="1917" y="1013"/>
              <a:ext cx="103" cy="110"/>
            </a:xfrm>
            <a:prstGeom prst="ellips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en-US"/>
            </a:p>
          </p:txBody>
        </p:sp>
        <p:sp>
          <p:nvSpPr>
            <p:cNvPr id="3093" name="Rectangle 21"/>
            <p:cNvSpPr>
              <a:spLocks noChangeArrowheads="1"/>
            </p:cNvSpPr>
            <p:nvPr/>
          </p:nvSpPr>
          <p:spPr bwMode="auto">
            <a:xfrm>
              <a:off x="1950" y="1024"/>
              <a:ext cx="44" cy="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r>
                <a:rPr lang="en-US" altLang="en-US" sz="1000" b="1" dirty="0">
                  <a:solidFill>
                    <a:srgbClr val="000000"/>
                  </a:solidFill>
                  <a:latin typeface="Arial" panose="020B0604020202020204" pitchFamily="34" charset="0"/>
                </a:rPr>
                <a:t>3</a:t>
              </a:r>
              <a:endParaRPr lang="en-US" altLang="en-US" sz="2700" dirty="0">
                <a:latin typeface="Arial" panose="020B0604020202020204" pitchFamily="34" charset="0"/>
              </a:endParaRPr>
            </a:p>
          </p:txBody>
        </p:sp>
      </p:grpSp>
      <p:sp>
        <p:nvSpPr>
          <p:cNvPr id="3105" name="Rectangle 33"/>
          <p:cNvSpPr>
            <a:spLocks noChangeArrowheads="1"/>
          </p:cNvSpPr>
          <p:nvPr/>
        </p:nvSpPr>
        <p:spPr bwMode="auto">
          <a:xfrm>
            <a:off x="622507" y="4097469"/>
            <a:ext cx="25273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1019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509588" defTabSz="1019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019175" defTabSz="1019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528763" defTabSz="1019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38350" defTabSz="1019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4955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527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099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671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r>
              <a:rPr lang="en-US" altLang="en-US" sz="900" dirty="0">
                <a:solidFill>
                  <a:srgbClr val="000000"/>
                </a:solidFill>
                <a:latin typeface="Arial" panose="020B0604020202020204" pitchFamily="34" charset="0"/>
              </a:rPr>
              <a:t>What are the</a:t>
            </a:r>
            <a:r>
              <a:rPr lang="en-US" altLang="en-US" sz="900" u="sng" dirty="0">
                <a:solidFill>
                  <a:srgbClr val="000000"/>
                </a:solidFill>
                <a:latin typeface="Arial" panose="020B0604020202020204" pitchFamily="34" charset="0"/>
              </a:rPr>
              <a:t> Supporting Questions </a:t>
            </a:r>
            <a:r>
              <a:rPr lang="en-US" altLang="en-US" sz="900" dirty="0">
                <a:solidFill>
                  <a:srgbClr val="000000"/>
                </a:solidFill>
                <a:latin typeface="Arial" panose="020B0604020202020204" pitchFamily="34" charset="0"/>
              </a:rPr>
              <a:t>and answers?</a:t>
            </a:r>
            <a:endParaRPr lang="en-US" altLang="en-US" sz="2700" dirty="0">
              <a:latin typeface="Arial" panose="020B0604020202020204" pitchFamily="34" charset="0"/>
            </a:endParaRPr>
          </a:p>
        </p:txBody>
      </p:sp>
      <p:sp>
        <p:nvSpPr>
          <p:cNvPr id="3247" name="Line 175"/>
          <p:cNvSpPr>
            <a:spLocks noChangeShapeType="1"/>
          </p:cNvSpPr>
          <p:nvPr/>
        </p:nvSpPr>
        <p:spPr bwMode="auto">
          <a:xfrm>
            <a:off x="2847911" y="4332289"/>
            <a:ext cx="6350" cy="2335129"/>
          </a:xfrm>
          <a:prstGeom prst="line">
            <a:avLst/>
          </a:prstGeom>
          <a:noFill/>
          <a:ln w="635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09" name="Rectangle 237"/>
          <p:cNvSpPr>
            <a:spLocks noChangeArrowheads="1"/>
          </p:cNvSpPr>
          <p:nvPr/>
        </p:nvSpPr>
        <p:spPr bwMode="auto">
          <a:xfrm>
            <a:off x="1460500" y="9531350"/>
            <a:ext cx="6311900" cy="31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1882" tIns="50941" rIns="101882" bIns="50941">
            <a:spAutoFit/>
          </a:bodyPr>
          <a:lstStyle>
            <a:lvl1pPr defTabSz="1019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509588" defTabSz="1019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019175" defTabSz="1019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528763" defTabSz="1019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38350" defTabSz="1019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4955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527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099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671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r>
              <a:rPr lang="en-US" altLang="en-US" sz="1400" dirty="0">
                <a:latin typeface="Tekton" charset="0"/>
              </a:rPr>
              <a:t>	</a:t>
            </a:r>
            <a:endParaRPr lang="en-US" altLang="en-US" sz="1600" dirty="0">
              <a:latin typeface="Tekton" charset="0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716040" y="2108735"/>
            <a:ext cx="1720169" cy="1653105"/>
            <a:chOff x="3109912" y="4229100"/>
            <a:chExt cx="1552575" cy="1600200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109912" y="4229100"/>
              <a:ext cx="1552575" cy="1600200"/>
            </a:xfrm>
            <a:prstGeom prst="rect">
              <a:avLst/>
            </a:prstGeom>
          </p:spPr>
        </p:pic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" name="TextBox 4"/>
                <p:cNvSpPr txBox="1"/>
                <p:nvPr/>
              </p:nvSpPr>
              <p:spPr>
                <a:xfrm>
                  <a:off x="3916390" y="4747611"/>
                  <a:ext cx="360335" cy="2308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78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°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5" name="TextBox 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916390" y="4747611"/>
                  <a:ext cx="360335" cy="230832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3310" name="Rectangle 238"/>
          <p:cNvSpPr>
            <a:spLocks noChangeArrowheads="1"/>
          </p:cNvSpPr>
          <p:nvPr/>
        </p:nvSpPr>
        <p:spPr bwMode="auto">
          <a:xfrm>
            <a:off x="800100" y="7916863"/>
            <a:ext cx="6170613" cy="31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1882" tIns="50941" rIns="101882" bIns="50941">
            <a:spAutoFit/>
          </a:bodyPr>
          <a:lstStyle>
            <a:lvl1pPr defTabSz="1019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509588" defTabSz="1019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019175" defTabSz="1019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528763" defTabSz="1019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38350" defTabSz="1019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4955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527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099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671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r>
              <a:rPr lang="en-US" altLang="en-US" sz="1400" dirty="0">
                <a:latin typeface="Tekton" charset="0"/>
              </a:rPr>
              <a:t>	</a:t>
            </a:r>
            <a:endParaRPr lang="en-US" altLang="en-US" sz="1600" dirty="0">
              <a:latin typeface="Tekton" charset="0"/>
            </a:endParaRPr>
          </a:p>
        </p:txBody>
      </p:sp>
      <p:grpSp>
        <p:nvGrpSpPr>
          <p:cNvPr id="71" name="Group 154"/>
          <p:cNvGrpSpPr>
            <a:grpSpLocks/>
          </p:cNvGrpSpPr>
          <p:nvPr/>
        </p:nvGrpSpPr>
        <p:grpSpPr bwMode="auto">
          <a:xfrm>
            <a:off x="4655807" y="1058345"/>
            <a:ext cx="1311936" cy="138253"/>
            <a:chOff x="3503" y="388"/>
            <a:chExt cx="1172" cy="80"/>
          </a:xfrm>
        </p:grpSpPr>
        <p:sp>
          <p:nvSpPr>
            <p:cNvPr id="72" name="Rectangle 26"/>
            <p:cNvSpPr>
              <a:spLocks noChangeArrowheads="1"/>
            </p:cNvSpPr>
            <p:nvPr/>
          </p:nvSpPr>
          <p:spPr bwMode="auto">
            <a:xfrm>
              <a:off x="3503" y="388"/>
              <a:ext cx="408" cy="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r>
                <a:rPr lang="en-US" altLang="en-US" sz="900" b="1" dirty="0" smtClean="0">
                  <a:solidFill>
                    <a:srgbClr val="000000"/>
                  </a:solidFill>
                  <a:latin typeface="Arial" panose="020B0604020202020204" pitchFamily="34" charset="0"/>
                </a:rPr>
                <a:t>Period:   </a:t>
              </a:r>
              <a:endParaRPr lang="en-US" altLang="en-US" sz="2700" dirty="0">
                <a:latin typeface="Arial" panose="020B0604020202020204" pitchFamily="34" charset="0"/>
              </a:endParaRPr>
            </a:p>
          </p:txBody>
        </p:sp>
        <p:sp>
          <p:nvSpPr>
            <p:cNvPr id="73" name="Line 40"/>
            <p:cNvSpPr>
              <a:spLocks noChangeShapeType="1"/>
            </p:cNvSpPr>
            <p:nvPr/>
          </p:nvSpPr>
          <p:spPr bwMode="auto">
            <a:xfrm>
              <a:off x="3940" y="452"/>
              <a:ext cx="73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190" name="Text Box 118"/>
              <p:cNvSpPr txBox="1">
                <a:spLocks noChangeArrowheads="1"/>
              </p:cNvSpPr>
              <p:nvPr/>
            </p:nvSpPr>
            <p:spPr bwMode="auto">
              <a:xfrm>
                <a:off x="269875" y="1599480"/>
                <a:ext cx="2771177" cy="65687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101882" tIns="50941" rIns="101882" bIns="50941">
                <a:spAutoFit/>
              </a:bodyPr>
              <a:lstStyle>
                <a:lvl1pPr defTabSz="1019175"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509588" defTabSz="1019175"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019175" defTabSz="1019175"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528763" defTabSz="1019175"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38350" defTabSz="1019175"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4955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527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099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671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r>
                  <a:rPr lang="en-US" altLang="en-US" sz="1200" b="1" dirty="0" smtClean="0">
                    <a:latin typeface="Cambria" panose="02040503050406030204" pitchFamily="18" charset="0"/>
                    <a:ea typeface="Cambria" panose="02040503050406030204" pitchFamily="18" charset="0"/>
                  </a:rPr>
                  <a:t>How can you use angle relationships to determine the </a:t>
                </a:r>
                <a14:m>
                  <m:oMath xmlns:m="http://schemas.openxmlformats.org/officeDocument/2006/math">
                    <m:r>
                      <a:rPr lang="en-US" altLang="en-US" sz="1200" b="1" i="1" smtClean="0">
                        <a:latin typeface="Cambria Math" panose="02040503050406030204" pitchFamily="18" charset="0"/>
                        <a:ea typeface="Cambria" panose="02040503050406030204" pitchFamily="18" charset="0"/>
                      </a:rPr>
                      <m:t>𝒎</m:t>
                    </m:r>
                    <m:r>
                      <a:rPr lang="en-US" altLang="en-US" sz="1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  <m:r>
                      <a:rPr lang="en-US" altLang="en-US" sz="1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𝑩𝑭𝑪</m:t>
                    </m:r>
                  </m:oMath>
                </a14:m>
                <a:r>
                  <a:rPr lang="en-US" altLang="en-US" sz="1200" b="1" dirty="0" smtClean="0">
                    <a:latin typeface="Cambria" panose="02040503050406030204" pitchFamily="18" charset="0"/>
                    <a:ea typeface="Cambria" panose="02040503050406030204" pitchFamily="18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altLang="en-US" sz="1200" b="1" i="1" smtClean="0">
                        <a:latin typeface="Cambria Math" panose="02040503050406030204" pitchFamily="18" charset="0"/>
                        <a:ea typeface="Cambria" panose="02040503050406030204" pitchFamily="18" charset="0"/>
                      </a:rPr>
                      <m:t>𝒎</m:t>
                    </m:r>
                    <m:r>
                      <a:rPr lang="en-US" altLang="en-US" sz="1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  <m:r>
                      <a:rPr lang="en-US" altLang="en-US" sz="1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𝑫𝑭𝑬</m:t>
                    </m:r>
                  </m:oMath>
                </a14:m>
                <a:r>
                  <a:rPr lang="en-US" altLang="en-US" sz="1200" b="1" dirty="0" smtClean="0">
                    <a:latin typeface="Cambria" panose="02040503050406030204" pitchFamily="18" charset="0"/>
                    <a:ea typeface="Cambria" panose="02040503050406030204" pitchFamily="18" charset="0"/>
                  </a:rPr>
                  <a:t>, and </a:t>
                </a:r>
                <a14:m>
                  <m:oMath xmlns:m="http://schemas.openxmlformats.org/officeDocument/2006/math">
                    <m:r>
                      <a:rPr lang="en-US" altLang="en-US" sz="1200" b="1" i="1" smtClean="0">
                        <a:latin typeface="Cambria Math" panose="02040503050406030204" pitchFamily="18" charset="0"/>
                        <a:ea typeface="Cambria" panose="02040503050406030204" pitchFamily="18" charset="0"/>
                      </a:rPr>
                      <m:t>𝒎</m:t>
                    </m:r>
                    <m:r>
                      <a:rPr lang="en-US" altLang="en-US" sz="1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  <m:r>
                      <a:rPr lang="en-US" altLang="en-US" sz="1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𝑬𝑭𝑨</m:t>
                    </m:r>
                  </m:oMath>
                </a14:m>
                <a:r>
                  <a:rPr lang="en-US" altLang="en-US" sz="1200" b="1" dirty="0" smtClean="0">
                    <a:latin typeface="Cambria" panose="02040503050406030204" pitchFamily="18" charset="0"/>
                    <a:ea typeface="Cambria" panose="02040503050406030204" pitchFamily="18" charset="0"/>
                  </a:rPr>
                  <a:t> given the </a:t>
                </a:r>
                <a14:m>
                  <m:oMath xmlns:m="http://schemas.openxmlformats.org/officeDocument/2006/math">
                    <m:r>
                      <a:rPr lang="en-US" altLang="en-US" sz="1200" b="1" i="0" smtClean="0">
                        <a:latin typeface="Cambria Math" panose="02040503050406030204" pitchFamily="18" charset="0"/>
                      </a:rPr>
                      <m:t>𝐦</m:t>
                    </m:r>
                    <m:r>
                      <a:rPr lang="en-US" altLang="en-US" sz="1200" b="1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  <m:r>
                      <a:rPr lang="en-US" altLang="en-US" sz="1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𝑨𝑭𝑩</m:t>
                    </m:r>
                  </m:oMath>
                </a14:m>
                <a:r>
                  <a:rPr lang="en-US" altLang="en-US" sz="1200" b="1" dirty="0" smtClean="0">
                    <a:latin typeface="Cambria" panose="02040503050406030204" pitchFamily="18" charset="0"/>
                    <a:ea typeface="Cambria" panose="02040503050406030204" pitchFamily="18" charset="0"/>
                  </a:rPr>
                  <a:t> is </a:t>
                </a:r>
                <a14:m>
                  <m:oMath xmlns:m="http://schemas.openxmlformats.org/officeDocument/2006/math">
                    <m:r>
                      <a:rPr lang="en-US" altLang="en-US" sz="1200" b="1" i="1" smtClean="0">
                        <a:latin typeface="Cambria Math" panose="02040503050406030204" pitchFamily="18" charset="0"/>
                        <a:ea typeface="Cambria" panose="02040503050406030204" pitchFamily="18" charset="0"/>
                      </a:rPr>
                      <m:t>𝟕𝟖</m:t>
                    </m:r>
                  </m:oMath>
                </a14:m>
                <a:r>
                  <a:rPr lang="en-US" altLang="en-US" sz="1200" b="1" dirty="0" smtClean="0">
                    <a:latin typeface="Cambria" panose="02040503050406030204" pitchFamily="18" charset="0"/>
                    <a:ea typeface="Cambria" panose="02040503050406030204" pitchFamily="18" charset="0"/>
                  </a:rPr>
                  <a:t>?</a:t>
                </a:r>
                <a:endParaRPr lang="en-US" altLang="en-US" sz="1200" b="1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</mc:Choice>
        <mc:Fallback xmlns="">
          <p:sp>
            <p:nvSpPr>
              <p:cNvPr id="3190" name="Text Box 1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69875" y="1599480"/>
                <a:ext cx="2771177" cy="656875"/>
              </a:xfrm>
              <a:prstGeom prst="rect">
                <a:avLst/>
              </a:prstGeom>
              <a:blipFill>
                <a:blip r:embed="rId4"/>
                <a:stretch>
                  <a:fillRect b="-5556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14" name="Rectangle 142"/>
          <p:cNvSpPr>
            <a:spLocks noChangeArrowheads="1"/>
          </p:cNvSpPr>
          <p:nvPr/>
        </p:nvSpPr>
        <p:spPr bwMode="auto">
          <a:xfrm>
            <a:off x="307975" y="1363663"/>
            <a:ext cx="2676732" cy="2383957"/>
          </a:xfrm>
          <a:prstGeom prst="rect">
            <a:avLst/>
          </a:prstGeom>
          <a:noFill/>
          <a:ln w="762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882" tIns="50941" rIns="101882" bIns="50941" anchor="ctr"/>
          <a:lstStyle>
            <a:lvl1pPr defTabSz="1019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509588" defTabSz="1019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019175" defTabSz="1019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528763" defTabSz="1019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38350" defTabSz="1019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4955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527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099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671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/>
            <a:endParaRPr lang="en-US" altLang="en-US" sz="2000">
              <a:latin typeface="Tekton" charset="0"/>
            </a:endParaRPr>
          </a:p>
        </p:txBody>
      </p:sp>
      <p:sp>
        <p:nvSpPr>
          <p:cNvPr id="78" name="Line 175"/>
          <p:cNvSpPr>
            <a:spLocks noChangeShapeType="1"/>
          </p:cNvSpPr>
          <p:nvPr/>
        </p:nvSpPr>
        <p:spPr bwMode="auto">
          <a:xfrm>
            <a:off x="4537458" y="1651223"/>
            <a:ext cx="6350" cy="1737360"/>
          </a:xfrm>
          <a:prstGeom prst="line">
            <a:avLst/>
          </a:prstGeom>
          <a:noFill/>
          <a:ln w="635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9" name="Text Box 118"/>
              <p:cNvSpPr txBox="1">
                <a:spLocks noChangeArrowheads="1"/>
              </p:cNvSpPr>
              <p:nvPr/>
            </p:nvSpPr>
            <p:spPr bwMode="auto">
              <a:xfrm>
                <a:off x="3196626" y="1679518"/>
                <a:ext cx="4359873" cy="146017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101882" tIns="50941" rIns="101882" bIns="50941">
                <a:spAutoFit/>
              </a:bodyPr>
              <a:lstStyle>
                <a:lvl1pPr defTabSz="1019175"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509588" defTabSz="1019175"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019175" defTabSz="1019175"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528763" defTabSz="1019175"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38350" defTabSz="1019175"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4955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527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099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671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>
                  <a:lnSpc>
                    <a:spcPct val="120000"/>
                  </a:lnSpc>
                </a:pPr>
                <a:r>
                  <a:rPr lang="en-US" altLang="en-US" sz="1050" b="1" dirty="0" smtClean="0">
                    <a:latin typeface="Cambria" panose="02040503050406030204" pitchFamily="18" charset="0"/>
                    <a:ea typeface="Cambria" panose="02040503050406030204" pitchFamily="18" charset="0"/>
                  </a:rPr>
                  <a:t>Angle relationships    </a:t>
                </a:r>
                <a:r>
                  <a:rPr lang="en-US" altLang="en-US" sz="1050" dirty="0" smtClean="0">
                    <a:latin typeface="Cambria" panose="02040503050406030204" pitchFamily="18" charset="0"/>
                    <a:ea typeface="Cambria" panose="02040503050406030204" pitchFamily="18" charset="0"/>
                  </a:rPr>
                  <a:t>a mathematical rule between angles </a:t>
                </a:r>
                <a:r>
                  <a:rPr lang="en-US" altLang="en-US" sz="1050" b="1" dirty="0" smtClean="0">
                    <a:latin typeface="Cambria" panose="02040503050406030204" pitchFamily="18" charset="0"/>
                    <a:ea typeface="Cambria" panose="02040503050406030204" pitchFamily="18" charset="0"/>
                  </a:rPr>
                  <a:t>    </a:t>
                </a:r>
              </a:p>
              <a:p>
                <a:pPr>
                  <a:lnSpc>
                    <a:spcPct val="120000"/>
                  </a:lnSpc>
                </a:pPr>
                <a:r>
                  <a:rPr lang="en-US" altLang="en-US" sz="1050" b="1" dirty="0"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  <a:r>
                  <a:rPr lang="en-US" altLang="en-US" sz="1050" b="1" dirty="0" smtClean="0">
                    <a:latin typeface="Cambria" panose="02040503050406030204" pitchFamily="18" charset="0"/>
                    <a:ea typeface="Cambria" panose="02040503050406030204" pitchFamily="18" charset="0"/>
                  </a:rPr>
                  <a:t>      Complementary    </a:t>
                </a:r>
                <a:r>
                  <a:rPr lang="en-US" altLang="en-US" sz="1050" dirty="0" smtClean="0">
                    <a:latin typeface="Cambria" panose="02040503050406030204" pitchFamily="18" charset="0"/>
                    <a:ea typeface="Cambria" panose="02040503050406030204" pitchFamily="18" charset="0"/>
                  </a:rPr>
                  <a:t>two angles whose sum is </a:t>
                </a:r>
                <a14:m>
                  <m:oMath xmlns:m="http://schemas.openxmlformats.org/officeDocument/2006/math">
                    <m:r>
                      <a:rPr lang="en-US" altLang="en-US" sz="1050" b="0" i="1" smtClean="0">
                        <a:latin typeface="Cambria Math" panose="02040503050406030204" pitchFamily="18" charset="0"/>
                        <a:ea typeface="Cambria" panose="02040503050406030204" pitchFamily="18" charset="0"/>
                      </a:rPr>
                      <m:t>90</m:t>
                    </m:r>
                    <m:r>
                      <a:rPr lang="en-US" altLang="en-US" sz="105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endParaRPr lang="en-US" altLang="en-US" sz="1050" b="1" dirty="0" smtClean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pPr>
                  <a:lnSpc>
                    <a:spcPct val="120000"/>
                  </a:lnSpc>
                </a:pPr>
                <a:r>
                  <a:rPr lang="en-US" altLang="en-US" sz="1050" b="1" dirty="0"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  <a:r>
                  <a:rPr lang="en-US" altLang="en-US" sz="1050" b="1" dirty="0" smtClean="0">
                    <a:latin typeface="Cambria" panose="02040503050406030204" pitchFamily="18" charset="0"/>
                    <a:ea typeface="Cambria" panose="02040503050406030204" pitchFamily="18" charset="0"/>
                  </a:rPr>
                  <a:t>        Supplementary    </a:t>
                </a:r>
                <a:r>
                  <a:rPr lang="en-US" altLang="en-US" sz="1050" dirty="0" smtClean="0">
                    <a:latin typeface="Cambria" panose="02040503050406030204" pitchFamily="18" charset="0"/>
                    <a:ea typeface="Cambria" panose="02040503050406030204" pitchFamily="18" charset="0"/>
                  </a:rPr>
                  <a:t>two angles whose sum is </a:t>
                </a:r>
                <a14:m>
                  <m:oMath xmlns:m="http://schemas.openxmlformats.org/officeDocument/2006/math">
                    <m:r>
                      <a:rPr lang="en-US" altLang="en-US" sz="1050" b="0" i="1" smtClean="0">
                        <a:latin typeface="Cambria Math" panose="02040503050406030204" pitchFamily="18" charset="0"/>
                        <a:ea typeface="Cambria" panose="02040503050406030204" pitchFamily="18" charset="0"/>
                      </a:rPr>
                      <m:t>180</m:t>
                    </m:r>
                    <m:r>
                      <a:rPr lang="en-US" altLang="en-US" sz="105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endParaRPr lang="en-US" altLang="en-US" sz="1050" b="1" dirty="0" smtClean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pPr>
                  <a:lnSpc>
                    <a:spcPct val="120000"/>
                  </a:lnSpc>
                </a:pPr>
                <a:r>
                  <a:rPr lang="en-US" altLang="en-US" sz="1050" b="1" dirty="0"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  <a:r>
                  <a:rPr lang="en-US" altLang="en-US" sz="1050" b="1" dirty="0" smtClean="0">
                    <a:latin typeface="Cambria" panose="02040503050406030204" pitchFamily="18" charset="0"/>
                    <a:ea typeface="Cambria" panose="02040503050406030204" pitchFamily="18" charset="0"/>
                  </a:rPr>
                  <a:t>                       Vertical     </a:t>
                </a:r>
                <a:r>
                  <a:rPr lang="en-US" altLang="en-US" sz="1050" dirty="0" smtClean="0">
                    <a:latin typeface="Cambria" panose="02040503050406030204" pitchFamily="18" charset="0"/>
                    <a:ea typeface="Cambria" panose="02040503050406030204" pitchFamily="18" charset="0"/>
                  </a:rPr>
                  <a:t>opposite and congruent angles</a:t>
                </a:r>
              </a:p>
              <a:p>
                <a:pPr>
                  <a:lnSpc>
                    <a:spcPct val="120000"/>
                  </a:lnSpc>
                </a:pPr>
                <a:r>
                  <a:rPr lang="en-US" altLang="en-US" sz="1050" b="1" dirty="0"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  <a:r>
                  <a:rPr lang="en-US" altLang="en-US" sz="1050" b="1" dirty="0" smtClean="0">
                    <a:latin typeface="Cambria" panose="02040503050406030204" pitchFamily="18" charset="0"/>
                    <a:ea typeface="Cambria" panose="02040503050406030204" pitchFamily="18" charset="0"/>
                  </a:rPr>
                  <a:t>                     Adjacent     </a:t>
                </a:r>
                <a:r>
                  <a:rPr lang="en-US" altLang="en-US" sz="1050" dirty="0" smtClean="0">
                    <a:latin typeface="Cambria" panose="02040503050406030204" pitchFamily="18" charset="0"/>
                    <a:ea typeface="Cambria" panose="02040503050406030204" pitchFamily="18" charset="0"/>
                  </a:rPr>
                  <a:t>two angles that share a common vertex and side</a:t>
                </a:r>
              </a:p>
              <a:p>
                <a:pPr>
                  <a:lnSpc>
                    <a:spcPct val="120000"/>
                  </a:lnSpc>
                </a:pPr>
                <a:r>
                  <a:rPr lang="en-US" altLang="en-US" sz="1050" b="1" dirty="0"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  <a:r>
                  <a:rPr lang="en-US" altLang="en-US" sz="1050" b="1" dirty="0" smtClean="0">
                    <a:latin typeface="Cambria" panose="02040503050406030204" pitchFamily="18" charset="0"/>
                    <a:ea typeface="Cambria" panose="02040503050406030204" pitchFamily="18" charset="0"/>
                  </a:rPr>
                  <a:t>                  Congruent     </a:t>
                </a:r>
                <a:r>
                  <a:rPr lang="en-US" altLang="en-US" sz="1050" dirty="0" smtClean="0">
                    <a:latin typeface="Cambria" panose="02040503050406030204" pitchFamily="18" charset="0"/>
                    <a:ea typeface="Cambria" panose="02040503050406030204" pitchFamily="18" charset="0"/>
                  </a:rPr>
                  <a:t>same measure</a:t>
                </a:r>
              </a:p>
              <a:p>
                <a:pPr>
                  <a:lnSpc>
                    <a:spcPct val="120000"/>
                  </a:lnSpc>
                </a:pPr>
                <a:r>
                  <a:rPr lang="en-US" altLang="en-US" sz="1050" b="1" dirty="0"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  <a:r>
                  <a:rPr lang="en-US" altLang="en-US" sz="1050" b="1" dirty="0" smtClean="0">
                    <a:latin typeface="Cambria" panose="02040503050406030204" pitchFamily="18" charset="0"/>
                    <a:ea typeface="Cambria" panose="02040503050406030204" pitchFamily="18" charset="0"/>
                  </a:rPr>
                  <a:t>                          Vertex     </a:t>
                </a:r>
                <a:r>
                  <a:rPr lang="en-US" altLang="en-US" sz="1050" dirty="0" smtClean="0">
                    <a:latin typeface="Cambria" panose="02040503050406030204" pitchFamily="18" charset="0"/>
                    <a:ea typeface="Cambria" panose="02040503050406030204" pitchFamily="18" charset="0"/>
                  </a:rPr>
                  <a:t>point where lines meet</a:t>
                </a:r>
                <a:endParaRPr lang="en-US" altLang="en-US" sz="1050" b="1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</mc:Choice>
        <mc:Fallback xmlns="">
          <p:sp>
            <p:nvSpPr>
              <p:cNvPr id="79" name="Text Box 1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196626" y="1679518"/>
                <a:ext cx="4359873" cy="146017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0" name="Text Box 118"/>
              <p:cNvSpPr txBox="1">
                <a:spLocks noChangeArrowheads="1"/>
              </p:cNvSpPr>
              <p:nvPr/>
            </p:nvSpPr>
            <p:spPr bwMode="auto">
              <a:xfrm>
                <a:off x="327644" y="4278202"/>
                <a:ext cx="2580863" cy="26882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101882" tIns="50941" rIns="101882" bIns="50941">
                <a:spAutoFit/>
              </a:bodyPr>
              <a:lstStyle>
                <a:lvl1pPr defTabSz="1019175"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509588" defTabSz="1019175"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019175" defTabSz="1019175"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528763" defTabSz="1019175"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38350" defTabSz="1019175"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4955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527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099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671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 algn="r"/>
                <a:r>
                  <a:rPr lang="en-US" altLang="en-US" sz="1050" b="1" dirty="0" smtClean="0">
                    <a:latin typeface="Cambria" panose="02040503050406030204" pitchFamily="18" charset="0"/>
                    <a:ea typeface="Cambria" panose="02040503050406030204" pitchFamily="18" charset="0"/>
                  </a:rPr>
                  <a:t>What kind of angle relationships do you know?</a:t>
                </a:r>
              </a:p>
              <a:p>
                <a:pPr algn="r"/>
                <a:endParaRPr lang="en-US" altLang="en-US" sz="1050" b="1" dirty="0" smtClean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pPr algn="r"/>
                <a:r>
                  <a:rPr lang="en-US" altLang="en-US" sz="1050" b="1" dirty="0" smtClean="0">
                    <a:latin typeface="Cambria" panose="02040503050406030204" pitchFamily="18" charset="0"/>
                    <a:ea typeface="Cambria" panose="02040503050406030204" pitchFamily="18" charset="0"/>
                  </a:rPr>
                  <a:t>What is the relationship between </a:t>
                </a:r>
                <a14:m>
                  <m:oMath xmlns:m="http://schemas.openxmlformats.org/officeDocument/2006/math">
                    <m:r>
                      <a:rPr lang="en-US" altLang="en-US" sz="105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  <m:r>
                      <a:rPr lang="en-US" altLang="en-US" sz="105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𝑩𝑭𝑪</m:t>
                    </m:r>
                    <m:r>
                      <a:rPr lang="en-US" altLang="en-US" sz="105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altLang="en-US" sz="1050" b="1" dirty="0" smtClean="0">
                    <a:latin typeface="Cambria" panose="02040503050406030204" pitchFamily="18" charset="0"/>
                    <a:ea typeface="Cambria" panose="02040503050406030204" pitchFamily="18" charset="0"/>
                  </a:rPr>
                  <a:t>and </a:t>
                </a:r>
                <a14:m>
                  <m:oMath xmlns:m="http://schemas.openxmlformats.org/officeDocument/2006/math">
                    <m:r>
                      <a:rPr lang="en-US" altLang="en-US" sz="105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  <m:r>
                      <a:rPr lang="en-US" altLang="en-US" sz="105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𝑨𝑭𝑩</m:t>
                    </m:r>
                    <m:r>
                      <a:rPr lang="en-US" altLang="en-US" sz="105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altLang="en-US" sz="1050" b="1" dirty="0" smtClean="0">
                    <a:latin typeface="Cambria" panose="02040503050406030204" pitchFamily="18" charset="0"/>
                    <a:ea typeface="Cambria" panose="02040503050406030204" pitchFamily="18" charset="0"/>
                  </a:rPr>
                  <a:t>and how do you set up an equation to find its measure?</a:t>
                </a:r>
                <a:endParaRPr lang="en-US" altLang="en-US" sz="1050" b="1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pPr algn="r"/>
                <a:endParaRPr lang="en-US" altLang="en-US" sz="1050" b="1" dirty="0" smtClean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pPr algn="r"/>
                <a:r>
                  <a:rPr lang="en-US" altLang="en-US" sz="1050" b="1" dirty="0" smtClean="0">
                    <a:latin typeface="Cambria" panose="02040503050406030204" pitchFamily="18" charset="0"/>
                    <a:ea typeface="Cambria" panose="02040503050406030204" pitchFamily="18" charset="0"/>
                  </a:rPr>
                  <a:t>What is the relationship between </a:t>
                </a:r>
                <a14:m>
                  <m:oMath xmlns:m="http://schemas.openxmlformats.org/officeDocument/2006/math">
                    <m:r>
                      <a:rPr lang="en-US" altLang="en-US" sz="105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  <m:r>
                      <a:rPr lang="en-US" altLang="en-US" sz="105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𝑫𝑭𝑬</m:t>
                    </m:r>
                    <m:r>
                      <a:rPr lang="en-US" altLang="en-US" sz="105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altLang="en-US" sz="1050" b="1" dirty="0" smtClean="0">
                    <a:latin typeface="Cambria" panose="02040503050406030204" pitchFamily="18" charset="0"/>
                    <a:ea typeface="Cambria" panose="02040503050406030204" pitchFamily="18" charset="0"/>
                  </a:rPr>
                  <a:t>and </a:t>
                </a:r>
                <a14:m>
                  <m:oMath xmlns:m="http://schemas.openxmlformats.org/officeDocument/2006/math">
                    <m:r>
                      <a:rPr lang="en-US" altLang="en-US" sz="105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  <m:r>
                      <a:rPr lang="en-US" altLang="en-US" sz="105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𝑨𝑭𝑩</m:t>
                    </m:r>
                    <m:r>
                      <a:rPr lang="en-US" altLang="en-US" sz="105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altLang="en-US" sz="1050" b="1" dirty="0" smtClean="0">
                    <a:latin typeface="Cambria" panose="02040503050406030204" pitchFamily="18" charset="0"/>
                    <a:ea typeface="Cambria" panose="02040503050406030204" pitchFamily="18" charset="0"/>
                  </a:rPr>
                  <a:t>and how do you set up an equation to find its measure?</a:t>
                </a:r>
                <a:endParaRPr lang="en-US" altLang="en-US" sz="1050" b="1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pPr algn="r"/>
                <a:endParaRPr lang="en-US" altLang="en-US" sz="1050" b="1" dirty="0" smtClean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pPr algn="r"/>
                <a:r>
                  <a:rPr lang="en-US" altLang="en-US" sz="1050" b="1" dirty="0" smtClean="0">
                    <a:latin typeface="Cambria" panose="02040503050406030204" pitchFamily="18" charset="0"/>
                    <a:ea typeface="Cambria" panose="02040503050406030204" pitchFamily="18" charset="0"/>
                  </a:rPr>
                  <a:t>What is the relationship between </a:t>
                </a:r>
                <a14:m>
                  <m:oMath xmlns:m="http://schemas.openxmlformats.org/officeDocument/2006/math">
                    <m:r>
                      <a:rPr lang="en-US" altLang="en-US" sz="105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  <m:r>
                      <a:rPr lang="en-US" altLang="en-US" sz="105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𝑬𝑭𝑨</m:t>
                    </m:r>
                    <m:r>
                      <a:rPr lang="en-US" altLang="en-US" sz="105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altLang="en-US" sz="1050" b="1" dirty="0" smtClean="0">
                    <a:latin typeface="Cambria" panose="02040503050406030204" pitchFamily="18" charset="0"/>
                    <a:ea typeface="Cambria" panose="02040503050406030204" pitchFamily="18" charset="0"/>
                  </a:rPr>
                  <a:t>and </a:t>
                </a:r>
                <a14:m>
                  <m:oMath xmlns:m="http://schemas.openxmlformats.org/officeDocument/2006/math">
                    <m:r>
                      <a:rPr lang="en-US" altLang="en-US" sz="105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  <m:r>
                      <a:rPr lang="en-US" altLang="en-US" sz="105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𝑨𝑭𝑩</m:t>
                    </m:r>
                    <m:r>
                      <a:rPr lang="en-US" altLang="en-US" sz="105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altLang="en-US" sz="1050" b="1" dirty="0" smtClean="0">
                    <a:latin typeface="Cambria" panose="02040503050406030204" pitchFamily="18" charset="0"/>
                    <a:ea typeface="Cambria" panose="02040503050406030204" pitchFamily="18" charset="0"/>
                  </a:rPr>
                  <a:t>and how do you set up an equation to find its measure?</a:t>
                </a:r>
                <a:endParaRPr lang="en-US" altLang="en-US" sz="1050" b="1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pPr algn="r"/>
                <a:endParaRPr lang="en-US" altLang="en-US" sz="1050" b="1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pPr algn="r"/>
                <a:endParaRPr lang="en-US" altLang="en-US" sz="1050" b="1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</mc:Choice>
        <mc:Fallback xmlns="">
          <p:sp>
            <p:nvSpPr>
              <p:cNvPr id="80" name="Text Box 1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27644" y="4278202"/>
                <a:ext cx="2580863" cy="2688200"/>
              </a:xfrm>
              <a:prstGeom prst="rect">
                <a:avLst/>
              </a:prstGeom>
              <a:blipFill>
                <a:blip r:embed="rId6"/>
                <a:stretch>
                  <a:fillRect r="-473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1" name="Text Box 118"/>
          <p:cNvSpPr txBox="1">
            <a:spLocks noChangeArrowheads="1"/>
          </p:cNvSpPr>
          <p:nvPr/>
        </p:nvSpPr>
        <p:spPr bwMode="auto">
          <a:xfrm>
            <a:off x="2878732" y="4347073"/>
            <a:ext cx="4604544" cy="2644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01882" tIns="50941" rIns="101882" bIns="50941">
            <a:spAutoFit/>
          </a:bodyPr>
          <a:lstStyle>
            <a:lvl1pPr defTabSz="1019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509588" defTabSz="1019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019175" defTabSz="1019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528763" defTabSz="1019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38350" defTabSz="1019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4955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527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099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671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r>
              <a:rPr lang="en-US" altLang="en-US" sz="1050" dirty="0" smtClean="0">
                <a:latin typeface="Cambria" panose="02040503050406030204" pitchFamily="18" charset="0"/>
                <a:ea typeface="Cambria" panose="02040503050406030204" pitchFamily="18" charset="0"/>
              </a:rPr>
              <a:t>Complementary, supplementary, vertical, adjacent</a:t>
            </a:r>
            <a:endParaRPr lang="en-US" altLang="en-US" sz="105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2" name="Text Box 118"/>
              <p:cNvSpPr txBox="1">
                <a:spLocks noChangeArrowheads="1"/>
              </p:cNvSpPr>
              <p:nvPr/>
            </p:nvSpPr>
            <p:spPr bwMode="auto">
              <a:xfrm>
                <a:off x="2918008" y="4937701"/>
                <a:ext cx="4604544" cy="155712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101882" tIns="50941" rIns="101882" bIns="50941">
                <a:spAutoFit/>
              </a:bodyPr>
              <a:lstStyle>
                <a:lvl1pPr defTabSz="1019175"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509588" defTabSz="1019175"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019175" defTabSz="1019175"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528763" defTabSz="1019175"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38350" defTabSz="1019175"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4955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527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099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671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r>
                  <a:rPr lang="en-US" altLang="en-US" sz="1050" dirty="0" smtClean="0">
                    <a:latin typeface="Cambria" panose="02040503050406030204" pitchFamily="18" charset="0"/>
                    <a:ea typeface="Cambria" panose="02040503050406030204" pitchFamily="18" charset="0"/>
                  </a:rPr>
                  <a:t>Complementary;        </a:t>
                </a:r>
                <a14:m>
                  <m:oMath xmlns:m="http://schemas.openxmlformats.org/officeDocument/2006/math">
                    <m:r>
                      <a:rPr lang="en-US" altLang="en-US" sz="1050" i="1" dirty="0" smtClean="0">
                        <a:latin typeface="Cambria Math" panose="02040503050406030204" pitchFamily="18" charset="0"/>
                        <a:ea typeface="Cambria" panose="02040503050406030204" pitchFamily="18" charset="0"/>
                      </a:rPr>
                      <m:t>78 + </m:t>
                    </m:r>
                    <m:r>
                      <a:rPr lang="en-US" altLang="en-US" sz="1050" i="1" dirty="0" smtClean="0">
                        <a:latin typeface="Cambria Math" panose="02040503050406030204" pitchFamily="18" charset="0"/>
                        <a:ea typeface="Cambria" panose="02040503050406030204" pitchFamily="18" charset="0"/>
                      </a:rPr>
                      <m:t>𝑥</m:t>
                    </m:r>
                    <m:r>
                      <a:rPr lang="en-US" altLang="en-US" sz="1050" i="1" dirty="0" smtClean="0">
                        <a:latin typeface="Cambria Math" panose="02040503050406030204" pitchFamily="18" charset="0"/>
                        <a:ea typeface="Cambria" panose="02040503050406030204" pitchFamily="18" charset="0"/>
                      </a:rPr>
                      <m:t> = 90</m:t>
                    </m:r>
                  </m:oMath>
                </a14:m>
                <a:r>
                  <a:rPr lang="en-US" altLang="en-US" sz="1050" dirty="0" smtClean="0">
                    <a:latin typeface="Cambria" panose="02040503050406030204" pitchFamily="18" charset="0"/>
                    <a:ea typeface="Cambria" panose="02040503050406030204" pitchFamily="18" charset="0"/>
                  </a:rPr>
                  <a:t>           </a:t>
                </a:r>
              </a:p>
              <a:p>
                <a:endParaRPr lang="en-US" altLang="en-US" sz="105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endParaRPr lang="en-US" altLang="en-US" sz="1050" dirty="0" smtClean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endParaRPr lang="en-US" altLang="en-US" sz="105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r>
                  <a:rPr lang="en-US" altLang="en-US" sz="1050" dirty="0" smtClean="0">
                    <a:latin typeface="Cambria" panose="02040503050406030204" pitchFamily="18" charset="0"/>
                    <a:ea typeface="Cambria" panose="02040503050406030204" pitchFamily="18" charset="0"/>
                  </a:rPr>
                  <a:t>Vertical;	         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en-US" sz="1050" dirty="0" smtClean="0">
                        <a:latin typeface="Cambria Math" panose="02040503050406030204" pitchFamily="18" charset="0"/>
                        <a:ea typeface="Cambria" panose="02040503050406030204" pitchFamily="18" charset="0"/>
                      </a:rPr>
                      <m:t>y</m:t>
                    </m:r>
                    <m:r>
                      <a:rPr lang="en-US" altLang="en-US" sz="1050" i="1" dirty="0" smtClean="0">
                        <a:latin typeface="Cambria Math" panose="02040503050406030204" pitchFamily="18" charset="0"/>
                        <a:ea typeface="Cambria" panose="02040503050406030204" pitchFamily="18" charset="0"/>
                      </a:rPr>
                      <m:t> = 78</m:t>
                    </m:r>
                  </m:oMath>
                </a14:m>
                <a:endParaRPr lang="en-US" altLang="en-US" sz="1050" dirty="0" smtClean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endParaRPr lang="en-US" altLang="en-US" sz="105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endParaRPr lang="en-US" altLang="en-US" sz="1050" dirty="0" smtClean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endParaRPr lang="en-US" altLang="en-US" sz="105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r>
                  <a:rPr lang="en-US" altLang="en-US" sz="1050" dirty="0" smtClean="0">
                    <a:latin typeface="Cambria" panose="02040503050406030204" pitchFamily="18" charset="0"/>
                    <a:ea typeface="Cambria" panose="02040503050406030204" pitchFamily="18" charset="0"/>
                  </a:rPr>
                  <a:t>Supplementary;	      </a:t>
                </a:r>
                <a14:m>
                  <m:oMath xmlns:m="http://schemas.openxmlformats.org/officeDocument/2006/math">
                    <m:r>
                      <a:rPr lang="en-US" altLang="en-US" sz="1050" b="0" i="1" smtClean="0">
                        <a:latin typeface="Cambria Math" panose="02040503050406030204" pitchFamily="18" charset="0"/>
                        <a:ea typeface="Cambria" panose="02040503050406030204" pitchFamily="18" charset="0"/>
                      </a:rPr>
                      <m:t>𝑧</m:t>
                    </m:r>
                    <m:r>
                      <a:rPr lang="en-US" altLang="en-US" sz="1050" b="0" i="1" smtClean="0">
                        <a:latin typeface="Cambria Math" panose="02040503050406030204" pitchFamily="18" charset="0"/>
                        <a:ea typeface="Cambria" panose="02040503050406030204" pitchFamily="18" charset="0"/>
                      </a:rPr>
                      <m:t>+78=180</m:t>
                    </m:r>
                  </m:oMath>
                </a14:m>
                <a:endParaRPr lang="en-US" altLang="en-US" sz="105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</mc:Choice>
        <mc:Fallback xmlns="">
          <p:sp>
            <p:nvSpPr>
              <p:cNvPr id="82" name="Text Box 1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918008" y="4937701"/>
                <a:ext cx="4604544" cy="1557121"/>
              </a:xfrm>
              <a:prstGeom prst="rect">
                <a:avLst/>
              </a:prstGeom>
              <a:blipFill>
                <a:blip r:embed="rId7"/>
                <a:stretch>
                  <a:fillRect b="-1176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3" name="Text Box 118"/>
              <p:cNvSpPr txBox="1">
                <a:spLocks noChangeArrowheads="1"/>
              </p:cNvSpPr>
              <p:nvPr/>
            </p:nvSpPr>
            <p:spPr bwMode="auto">
              <a:xfrm>
                <a:off x="348308" y="6948091"/>
                <a:ext cx="7138342" cy="58762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101882" tIns="50941" rIns="101882" bIns="50941">
                <a:spAutoFit/>
              </a:bodyPr>
              <a:lstStyle>
                <a:lvl1pPr defTabSz="1019175"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509588" defTabSz="1019175"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019175" defTabSz="1019175"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528763" defTabSz="1019175"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38350" defTabSz="1019175"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4955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527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099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671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r>
                  <a:rPr lang="en-US" altLang="en-US" sz="1050" dirty="0" smtClean="0">
                    <a:latin typeface="Cambria" panose="02040503050406030204" pitchFamily="18" charset="0"/>
                    <a:ea typeface="Cambria" panose="02040503050406030204" pitchFamily="18" charset="0"/>
                  </a:rPr>
                  <a:t>                                                                     You can use angle relationships to find the </a:t>
                </a:r>
                <a14:m>
                  <m:oMath xmlns:m="http://schemas.openxmlformats.org/officeDocument/2006/math">
                    <m:r>
                      <a:rPr lang="en-US" altLang="en-US" sz="1050" b="0" i="1" smtClean="0">
                        <a:latin typeface="Cambria Math" panose="02040503050406030204" pitchFamily="18" charset="0"/>
                        <a:ea typeface="Cambria" panose="02040503050406030204" pitchFamily="18" charset="0"/>
                      </a:rPr>
                      <m:t>𝑚</m:t>
                    </m:r>
                    <m:r>
                      <a:rPr lang="en-US" altLang="en-US" sz="105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  <m:r>
                      <a:rPr lang="en-US" altLang="en-US" sz="105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𝐵𝐹𝐶</m:t>
                    </m:r>
                  </m:oMath>
                </a14:m>
                <a:r>
                  <a:rPr lang="en-US" altLang="en-US" sz="1050" dirty="0" smtClean="0">
                    <a:latin typeface="Cambria" panose="02040503050406030204" pitchFamily="18" charset="0"/>
                    <a:ea typeface="Cambria" panose="02040503050406030204" pitchFamily="18" charset="0"/>
                  </a:rPr>
                  <a:t> by recognizing that it is complementary to </a:t>
                </a:r>
                <a14:m>
                  <m:oMath xmlns:m="http://schemas.openxmlformats.org/officeDocument/2006/math">
                    <m:r>
                      <a:rPr lang="en-US" altLang="en-US" sz="105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  <m:r>
                      <a:rPr lang="en-US" altLang="en-US" sz="105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𝐴𝐹𝐵</m:t>
                    </m:r>
                  </m:oMath>
                </a14:m>
                <a:r>
                  <a:rPr lang="en-US" altLang="en-US" sz="1050" dirty="0" smtClean="0">
                    <a:latin typeface="Cambria" panose="02040503050406030204" pitchFamily="18" charset="0"/>
                    <a:ea typeface="Cambria" panose="02040503050406030204" pitchFamily="18" charset="0"/>
                  </a:rPr>
                  <a:t>, so their sum must be </a:t>
                </a:r>
                <a14:m>
                  <m:oMath xmlns:m="http://schemas.openxmlformats.org/officeDocument/2006/math">
                    <m:r>
                      <a:rPr lang="en-US" altLang="en-US" sz="1050" b="0" i="1" smtClean="0">
                        <a:latin typeface="Cambria Math" panose="02040503050406030204" pitchFamily="18" charset="0"/>
                        <a:ea typeface="Cambria" panose="02040503050406030204" pitchFamily="18" charset="0"/>
                      </a:rPr>
                      <m:t>90</m:t>
                    </m:r>
                    <m:r>
                      <a:rPr lang="en-US" altLang="en-US" sz="105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US" altLang="en-US" sz="1050" dirty="0" smtClean="0">
                    <a:latin typeface="Cambria" panose="02040503050406030204" pitchFamily="18" charset="0"/>
                    <a:ea typeface="Cambria" panose="02040503050406030204" pitchFamily="18" charset="0"/>
                  </a:rPr>
                  <a:t>.  </a:t>
                </a:r>
                <a14:m>
                  <m:oMath xmlns:m="http://schemas.openxmlformats.org/officeDocument/2006/math">
                    <m:r>
                      <a:rPr lang="en-US" altLang="en-US" sz="105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  <m:r>
                      <a:rPr lang="en-US" altLang="en-US" sz="105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𝐷𝐹𝐸</m:t>
                    </m:r>
                  </m:oMath>
                </a14:m>
                <a:r>
                  <a:rPr lang="en-US" altLang="en-US" sz="1050" dirty="0" smtClean="0">
                    <a:latin typeface="Cambria" panose="02040503050406030204" pitchFamily="18" charset="0"/>
                    <a:ea typeface="Cambria" panose="02040503050406030204" pitchFamily="18" charset="0"/>
                  </a:rPr>
                  <a:t>  is vertical to </a:t>
                </a:r>
                <a14:m>
                  <m:oMath xmlns:m="http://schemas.openxmlformats.org/officeDocument/2006/math">
                    <m:r>
                      <a:rPr lang="en-US" altLang="en-US" sz="105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  <m:r>
                      <a:rPr lang="en-US" altLang="en-US" sz="105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𝐴𝐹𝐵</m:t>
                    </m:r>
                  </m:oMath>
                </a14:m>
                <a:r>
                  <a:rPr lang="en-US" altLang="en-US" sz="1050" dirty="0" smtClean="0">
                    <a:latin typeface="Cambria" panose="02040503050406030204" pitchFamily="18" charset="0"/>
                    <a:ea typeface="Cambria" panose="02040503050406030204" pitchFamily="18" charset="0"/>
                  </a:rPr>
                  <a:t>, so they must congruent. </a:t>
                </a:r>
                <a14:m>
                  <m:oMath xmlns:m="http://schemas.openxmlformats.org/officeDocument/2006/math">
                    <m:r>
                      <a:rPr lang="en-US" altLang="en-US" sz="105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  <m:r>
                      <a:rPr lang="en-US" altLang="en-US" sz="105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𝐸𝐹𝐴</m:t>
                    </m:r>
                  </m:oMath>
                </a14:m>
                <a:r>
                  <a:rPr lang="en-US" altLang="en-US" sz="1050" dirty="0" smtClean="0">
                    <a:latin typeface="Cambria" panose="02040503050406030204" pitchFamily="18" charset="0"/>
                    <a:ea typeface="Cambria" panose="02040503050406030204" pitchFamily="18" charset="0"/>
                  </a:rPr>
                  <a:t>  is supplementary to </a:t>
                </a:r>
                <a14:m>
                  <m:oMath xmlns:m="http://schemas.openxmlformats.org/officeDocument/2006/math">
                    <m:r>
                      <a:rPr lang="en-US" altLang="en-US" sz="105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  <m:r>
                      <a:rPr lang="en-US" altLang="en-US" sz="105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𝐴𝐹𝐵</m:t>
                    </m:r>
                  </m:oMath>
                </a14:m>
                <a:r>
                  <a:rPr lang="en-US" altLang="en-US" sz="1050" dirty="0" smtClean="0">
                    <a:latin typeface="Cambria" panose="02040503050406030204" pitchFamily="18" charset="0"/>
                    <a:ea typeface="Cambria" panose="02040503050406030204" pitchFamily="18" charset="0"/>
                  </a:rPr>
                  <a:t>, so their sum must be </a:t>
                </a:r>
                <a14:m>
                  <m:oMath xmlns:m="http://schemas.openxmlformats.org/officeDocument/2006/math">
                    <m:r>
                      <a:rPr lang="en-US" altLang="en-US" sz="1050" b="0" i="1" smtClean="0">
                        <a:latin typeface="Cambria Math" panose="02040503050406030204" pitchFamily="18" charset="0"/>
                        <a:ea typeface="Cambria" panose="02040503050406030204" pitchFamily="18" charset="0"/>
                      </a:rPr>
                      <m:t>180</m:t>
                    </m:r>
                    <m:r>
                      <a:rPr lang="en-US" altLang="en-US" sz="105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US" altLang="en-US" sz="1050" dirty="0" smtClean="0">
                    <a:latin typeface="Cambria" panose="02040503050406030204" pitchFamily="18" charset="0"/>
                    <a:ea typeface="Cambria" panose="02040503050406030204" pitchFamily="18" charset="0"/>
                  </a:rPr>
                  <a:t>. </a:t>
                </a:r>
                <a:endParaRPr lang="en-US" altLang="en-US" sz="105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</mc:Choice>
        <mc:Fallback xmlns="">
          <p:sp>
            <p:nvSpPr>
              <p:cNvPr id="83" name="Text Box 1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48308" y="6948091"/>
                <a:ext cx="7138342" cy="587625"/>
              </a:xfrm>
              <a:prstGeom prst="rect">
                <a:avLst/>
              </a:prstGeom>
              <a:blipFill>
                <a:blip r:embed="rId8"/>
                <a:stretch>
                  <a:fillRect b="-5208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5" name="Text Box 118"/>
              <p:cNvSpPr txBox="1">
                <a:spLocks noChangeArrowheads="1"/>
              </p:cNvSpPr>
              <p:nvPr/>
            </p:nvSpPr>
            <p:spPr bwMode="auto">
              <a:xfrm>
                <a:off x="3709386" y="7929163"/>
                <a:ext cx="3882419" cy="102620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101882" tIns="50941" rIns="101882" bIns="50941">
                <a:spAutoFit/>
              </a:bodyPr>
              <a:lstStyle>
                <a:lvl1pPr defTabSz="1019175"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509588" defTabSz="1019175"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019175" defTabSz="1019175"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528763" defTabSz="1019175"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38350" defTabSz="1019175"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4955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527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099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671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r>
                  <a:rPr lang="en-US" altLang="en-US" sz="1000" b="1" dirty="0" smtClean="0">
                    <a:latin typeface="Cambria" panose="02040503050406030204" pitchFamily="18" charset="0"/>
                    <a:ea typeface="Cambria" panose="02040503050406030204" pitchFamily="18" charset="0"/>
                  </a:rPr>
                  <a:t>Overall idea: </a:t>
                </a:r>
                <a:r>
                  <a:rPr lang="en-US" altLang="en-US" sz="1000" dirty="0" smtClean="0">
                    <a:latin typeface="Cambria" panose="02040503050406030204" pitchFamily="18" charset="0"/>
                    <a:ea typeface="Cambria" panose="02040503050406030204" pitchFamily="18" charset="0"/>
                  </a:rPr>
                  <a:t>process </a:t>
                </a:r>
                <a:r>
                  <a:rPr lang="en-US" altLang="en-US" sz="1000" dirty="0" smtClean="0">
                    <a:latin typeface="Cambria" panose="02040503050406030204" pitchFamily="18" charset="0"/>
                    <a:ea typeface="Cambria" panose="02040503050406030204" pitchFamily="18" charset="0"/>
                  </a:rPr>
                  <a:t>is used to find the measure of missing angles</a:t>
                </a:r>
                <a:r>
                  <a:rPr lang="en-US" altLang="en-US" sz="1000" dirty="0" smtClean="0">
                    <a:latin typeface="Cambria" panose="02040503050406030204" pitchFamily="18" charset="0"/>
                    <a:ea typeface="Cambria" panose="02040503050406030204" pitchFamily="18" charset="0"/>
                  </a:rPr>
                  <a:t>.</a:t>
                </a:r>
                <a:endParaRPr lang="en-US" altLang="en-US" sz="100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r>
                  <a:rPr lang="en-US" altLang="en-US" sz="1000" b="1" dirty="0" smtClean="0">
                    <a:latin typeface="Cambria" panose="02040503050406030204" pitchFamily="18" charset="0"/>
                    <a:ea typeface="Cambria" panose="02040503050406030204" pitchFamily="18" charset="0"/>
                  </a:rPr>
                  <a:t>Real-world use:</a:t>
                </a:r>
                <a:r>
                  <a:rPr lang="en-US" altLang="en-US" sz="10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  <a:r>
                  <a:rPr lang="en-US" altLang="en-US" sz="1000" dirty="0" smtClean="0">
                    <a:latin typeface="Cambria" panose="02040503050406030204" pitchFamily="18" charset="0"/>
                    <a:ea typeface="Cambria" panose="02040503050406030204" pitchFamily="18" charset="0"/>
                  </a:rPr>
                  <a:t>Angle measures can be seen in intersecting streets and </a:t>
                </a:r>
                <a:r>
                  <a:rPr lang="en-US" sz="1000" dirty="0" smtClean="0"/>
                  <a:t>the roof of a house!</a:t>
                </a:r>
              </a:p>
              <a:p>
                <a:r>
                  <a:rPr lang="en-US" altLang="en-US" sz="1000" b="1" dirty="0" smtClean="0">
                    <a:latin typeface="Cambria" panose="02040503050406030204" pitchFamily="18" charset="0"/>
                    <a:ea typeface="Cambria" panose="02040503050406030204" pitchFamily="18" charset="0"/>
                  </a:rPr>
                  <a:t>Apply it: </a:t>
                </a:r>
                <a:r>
                  <a:rPr lang="en-US" altLang="en-US" sz="1000" dirty="0" smtClean="0">
                    <a:latin typeface="Cambria" panose="02040503050406030204" pitchFamily="18" charset="0"/>
                    <a:ea typeface="Cambria" panose="02040503050406030204" pitchFamily="18" charset="0"/>
                  </a:rPr>
                  <a:t>Michelle is designing a parking lot. The angles</a:t>
                </a:r>
                <a:r>
                  <a:rPr lang="en-US" altLang="en-US" sz="1000" dirty="0" smtClean="0"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  <a:r>
                  <a:rPr lang="en-US" altLang="en-US" sz="1000" dirty="0" smtClean="0">
                    <a:latin typeface="Cambria" panose="02040503050406030204" pitchFamily="18" charset="0"/>
                    <a:ea typeface="Cambria" panose="02040503050406030204" pitchFamily="18" charset="0"/>
                  </a:rPr>
                  <a:t>of the white</a:t>
                </a:r>
                <a:r>
                  <a:rPr lang="en-US" altLang="en-US" sz="10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  <a:r>
                  <a:rPr lang="en-US" altLang="en-US" sz="1000" dirty="0" smtClean="0">
                    <a:latin typeface="Cambria" panose="02040503050406030204" pitchFamily="18" charset="0"/>
                    <a:ea typeface="Cambria" panose="02040503050406030204" pitchFamily="18" charset="0"/>
                  </a:rPr>
                  <a:t>parking lines must create a straight line. If </a:t>
                </a:r>
                <a:r>
                  <a:rPr lang="en-US" altLang="en-US" sz="1000" dirty="0" smtClean="0">
                    <a:latin typeface="Cambria" panose="02040503050406030204" pitchFamily="18" charset="0"/>
                    <a:ea typeface="Cambria" panose="02040503050406030204" pitchFamily="18" charset="0"/>
                  </a:rPr>
                  <a:t>one angle is </a:t>
                </a:r>
                <a14:m>
                  <m:oMath xmlns:m="http://schemas.openxmlformats.org/officeDocument/2006/math">
                    <m:r>
                      <a:rPr lang="en-US" altLang="en-US" sz="1000" b="0" i="1" smtClean="0">
                        <a:latin typeface="Cambria Math" panose="02040503050406030204" pitchFamily="18" charset="0"/>
                        <a:ea typeface="Cambria" panose="02040503050406030204" pitchFamily="18" charset="0"/>
                      </a:rPr>
                      <m:t>115</m:t>
                    </m:r>
                    <m:r>
                      <a:rPr lang="en-US" altLang="en-US" sz="1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US" altLang="en-US" sz="1000" dirty="0" smtClean="0">
                    <a:latin typeface="Cambria" panose="02040503050406030204" pitchFamily="18" charset="0"/>
                    <a:ea typeface="Cambria" panose="02040503050406030204" pitchFamily="18" charset="0"/>
                  </a:rPr>
                  <a:t>, what should the measure of the other angle be?</a:t>
                </a:r>
                <a:endParaRPr lang="en-US" altLang="en-US" sz="1000" dirty="0" smtClean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</mc:Choice>
        <mc:Fallback>
          <p:sp>
            <p:nvSpPr>
              <p:cNvPr id="85" name="Text Box 1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709386" y="7929163"/>
                <a:ext cx="3882419" cy="1026207"/>
              </a:xfrm>
              <a:prstGeom prst="rect">
                <a:avLst/>
              </a:prstGeom>
              <a:blipFill>
                <a:blip r:embed="rId9"/>
                <a:stretch>
                  <a:fillRect b="-1786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6" name="Oval 71"/>
          <p:cNvSpPr>
            <a:spLocks noChangeArrowheads="1"/>
          </p:cNvSpPr>
          <p:nvPr/>
        </p:nvSpPr>
        <p:spPr bwMode="auto">
          <a:xfrm>
            <a:off x="3790713" y="7761007"/>
            <a:ext cx="170345" cy="170104"/>
          </a:xfrm>
          <a:prstGeom prst="ellipse">
            <a:avLst/>
          </a:prstGeom>
          <a:noFill/>
          <a:ln w="222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0" tIns="0" rIns="0" bIns="0">
            <a:spAutoFit/>
          </a:bodyPr>
          <a:lstStyle/>
          <a:p>
            <a:endParaRPr lang="en-US"/>
          </a:p>
        </p:txBody>
      </p:sp>
      <p:pic>
        <p:nvPicPr>
          <p:cNvPr id="3320" name="Picture 248" descr="Image preview"/>
          <p:cNvPicPr>
            <a:picLocks noChangeAspect="1" noChangeArrowheads="1"/>
          </p:cNvPicPr>
          <p:nvPr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38" t="3628" r="2456" b="3856"/>
          <a:stretch/>
        </p:blipFill>
        <p:spPr bwMode="auto">
          <a:xfrm>
            <a:off x="1618075" y="8231188"/>
            <a:ext cx="1623627" cy="12617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87" name="Text Box 118"/>
              <p:cNvSpPr txBox="1">
                <a:spLocks noChangeArrowheads="1"/>
              </p:cNvSpPr>
              <p:nvPr/>
            </p:nvSpPr>
            <p:spPr bwMode="auto">
              <a:xfrm>
                <a:off x="312875" y="7904776"/>
                <a:ext cx="1671731" cy="12108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101882" tIns="50941" rIns="101882" bIns="50941">
                <a:spAutoFit/>
              </a:bodyPr>
              <a:lstStyle>
                <a:lvl1pPr defTabSz="1019175"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509588" defTabSz="1019175"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019175" defTabSz="1019175"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528763" defTabSz="1019175"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38350" defTabSz="1019175"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4955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527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099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671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r>
                  <a:rPr lang="en-US" altLang="en-US" sz="1200" b="1" dirty="0" smtClean="0">
                    <a:latin typeface="Cambria" panose="02040503050406030204" pitchFamily="18" charset="0"/>
                    <a:ea typeface="Cambria" panose="02040503050406030204" pitchFamily="18" charset="0"/>
                  </a:rPr>
                  <a:t>Solve for the missing angle </a:t>
                </a:r>
                <a:r>
                  <a:rPr lang="en-US" altLang="en-US" sz="1200" b="1" dirty="0" smtClean="0">
                    <a:latin typeface="Cambria" panose="02040503050406030204" pitchFamily="18" charset="0"/>
                    <a:ea typeface="Cambria" panose="02040503050406030204" pitchFamily="18" charset="0"/>
                  </a:rPr>
                  <a:t>measures using </a:t>
                </a:r>
                <a:r>
                  <a:rPr lang="en-US" altLang="en-US" sz="1200" b="1" dirty="0" smtClean="0">
                    <a:latin typeface="Cambria" panose="02040503050406030204" pitchFamily="18" charset="0"/>
                    <a:ea typeface="Cambria" panose="02040503050406030204" pitchFamily="18" charset="0"/>
                  </a:rPr>
                  <a:t>angle relationships given </a:t>
                </a:r>
                <a14:m>
                  <m:oMath xmlns:m="http://schemas.openxmlformats.org/officeDocument/2006/math">
                    <m:r>
                      <a:rPr lang="en-US" altLang="en-US" sz="1200" b="1" i="1" smtClean="0">
                        <a:latin typeface="Cambria Math" panose="02040503050406030204" pitchFamily="18" charset="0"/>
                        <a:ea typeface="Cambria" panose="02040503050406030204" pitchFamily="18" charset="0"/>
                      </a:rPr>
                      <m:t>𝒎</m:t>
                    </m:r>
                    <m:r>
                      <a:rPr lang="en-US" altLang="en-US" sz="1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  <m:r>
                      <a:rPr lang="en-US" altLang="en-US" sz="1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𝑭𝑿𝑫</m:t>
                    </m:r>
                    <m:r>
                      <a:rPr lang="en-US" altLang="en-US" sz="1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en-US" sz="1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𝟒𝟎</m:t>
                    </m:r>
                    <m:r>
                      <a:rPr lang="en-US" altLang="en-US" sz="1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  <m:r>
                      <a:rPr lang="en-US" altLang="en-US" sz="1200" b="1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altLang="en-US" sz="1200" b="1" dirty="0" smtClean="0">
                    <a:latin typeface="Cambria" panose="02040503050406030204" pitchFamily="18" charset="0"/>
                    <a:ea typeface="Cambria" panose="02040503050406030204" pitchFamily="18" charset="0"/>
                  </a:rPr>
                  <a:t>and </a:t>
                </a:r>
                <a14:m>
                  <m:oMath xmlns:m="http://schemas.openxmlformats.org/officeDocument/2006/math">
                    <m:r>
                      <a:rPr lang="en-US" altLang="en-US" sz="1200" b="1" i="1" smtClean="0">
                        <a:latin typeface="Cambria Math" panose="02040503050406030204" pitchFamily="18" charset="0"/>
                        <a:ea typeface="Cambria" panose="02040503050406030204" pitchFamily="18" charset="0"/>
                      </a:rPr>
                      <m:t>𝒎</m:t>
                    </m:r>
                    <m:r>
                      <a:rPr lang="en-US" altLang="en-US" sz="1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  <m:r>
                      <a:rPr lang="en-US" altLang="en-US" sz="1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𝑩𝑿𝑪</m:t>
                    </m:r>
                    <m:r>
                      <a:rPr lang="en-US" altLang="en-US" sz="1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en-US" sz="1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𝟑𝟐</m:t>
                    </m:r>
                    <m:r>
                      <a:rPr lang="en-US" altLang="en-US" sz="1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US" altLang="en-US" sz="1200" b="1" dirty="0" smtClean="0">
                    <a:latin typeface="Cambria" panose="02040503050406030204" pitchFamily="18" charset="0"/>
                    <a:ea typeface="Cambria" panose="02040503050406030204" pitchFamily="18" charset="0"/>
                  </a:rPr>
                  <a:t>.</a:t>
                </a:r>
                <a:endParaRPr lang="en-US" altLang="en-US" sz="1200" b="1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</mc:Choice>
        <mc:Fallback>
          <p:sp>
            <p:nvSpPr>
              <p:cNvPr id="87" name="Text Box 1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12875" y="7904776"/>
                <a:ext cx="1671731" cy="1210873"/>
              </a:xfrm>
              <a:prstGeom prst="rect">
                <a:avLst/>
              </a:prstGeom>
              <a:blipFill>
                <a:blip r:embed="rId11"/>
                <a:stretch>
                  <a:fillRect b="-3030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7" name="Group 154"/>
          <p:cNvGrpSpPr>
            <a:grpSpLocks/>
          </p:cNvGrpSpPr>
          <p:nvPr/>
        </p:nvGrpSpPr>
        <p:grpSpPr bwMode="auto">
          <a:xfrm>
            <a:off x="5605037" y="544278"/>
            <a:ext cx="2096310" cy="230015"/>
            <a:chOff x="3503" y="388"/>
            <a:chExt cx="1233" cy="80"/>
          </a:xfrm>
        </p:grpSpPr>
        <p:sp>
          <p:nvSpPr>
            <p:cNvPr id="68" name="Rectangle 26"/>
            <p:cNvSpPr>
              <a:spLocks noChangeArrowheads="1"/>
            </p:cNvSpPr>
            <p:nvPr/>
          </p:nvSpPr>
          <p:spPr bwMode="auto">
            <a:xfrm>
              <a:off x="3503" y="388"/>
              <a:ext cx="408" cy="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r>
                <a:rPr lang="en-US" altLang="en-US" sz="900" b="1" dirty="0" smtClean="0">
                  <a:solidFill>
                    <a:srgbClr val="000000"/>
                  </a:solidFill>
                  <a:latin typeface="Arial" panose="020B0604020202020204" pitchFamily="34" charset="0"/>
                </a:rPr>
                <a:t>Unit:   </a:t>
              </a:r>
              <a:endParaRPr lang="en-US" altLang="en-US" sz="2700" dirty="0">
                <a:latin typeface="Arial" panose="020B0604020202020204" pitchFamily="34" charset="0"/>
              </a:endParaRPr>
            </a:p>
          </p:txBody>
        </p:sp>
        <p:sp>
          <p:nvSpPr>
            <p:cNvPr id="69" name="Line 40"/>
            <p:cNvSpPr>
              <a:spLocks noChangeShapeType="1"/>
            </p:cNvSpPr>
            <p:nvPr/>
          </p:nvSpPr>
          <p:spPr bwMode="auto">
            <a:xfrm>
              <a:off x="3660" y="452"/>
              <a:ext cx="107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12"/>
          <a:srcRect t="12989" b="18491"/>
          <a:stretch/>
        </p:blipFill>
        <p:spPr>
          <a:xfrm>
            <a:off x="4858210" y="8967670"/>
            <a:ext cx="1888438" cy="615297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74" name="Text Box 118"/>
              <p:cNvSpPr txBox="1">
                <a:spLocks noChangeArrowheads="1"/>
              </p:cNvSpPr>
              <p:nvPr/>
            </p:nvSpPr>
            <p:spPr bwMode="auto">
              <a:xfrm>
                <a:off x="6170299" y="8861511"/>
                <a:ext cx="800414" cy="26446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101882" tIns="50941" rIns="101882" bIns="50941">
                <a:spAutoFit/>
              </a:bodyPr>
              <a:lstStyle>
                <a:lvl1pPr defTabSz="1019175"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1pPr>
                <a:lvl2pPr marL="509588" defTabSz="1019175"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019175" defTabSz="1019175"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528763" defTabSz="1019175"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38350" defTabSz="1019175"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4955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527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099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6715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r>
                  <a:rPr lang="en-US" altLang="en-US" sz="1050" dirty="0" smtClean="0">
                    <a:latin typeface="Cambria" panose="02040503050406030204" pitchFamily="18" charset="0"/>
                    <a:ea typeface="Cambria" panose="02040503050406030204" pitchFamily="18" charset="0"/>
                  </a:rPr>
                  <a:t>115</a:t>
                </a:r>
                <a14:m>
                  <m:oMath xmlns:m="http://schemas.openxmlformats.org/officeDocument/2006/math">
                    <m:r>
                      <a:rPr lang="en-US" altLang="en-US" sz="105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endParaRPr lang="en-US" altLang="en-US" sz="105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</mc:Choice>
        <mc:Fallback>
          <p:sp>
            <p:nvSpPr>
              <p:cNvPr id="74" name="Text Box 1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170299" y="8861511"/>
                <a:ext cx="800414" cy="264460"/>
              </a:xfrm>
              <a:prstGeom prst="rect">
                <a:avLst/>
              </a:prstGeom>
              <a:blipFill>
                <a:blip r:embed="rId13"/>
                <a:stretch>
                  <a:fillRect b="-11628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ekto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ekton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Macintosh HD:Applications:Microsoft Office 98:Templates:Blank Presentation</Template>
  <TotalTime>997</TotalTime>
  <Words>411</Words>
  <Application>Microsoft Office PowerPoint</Application>
  <PresentationFormat>Custom</PresentationFormat>
  <Paragraphs>51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Cambria</vt:lpstr>
      <vt:lpstr>Cambria Math</vt:lpstr>
      <vt:lpstr>Tekton</vt:lpstr>
      <vt:lpstr>Times</vt:lpstr>
      <vt:lpstr>Blank Presentation</vt:lpstr>
      <vt:lpstr>PowerPoint Presentation</vt:lpstr>
    </vt:vector>
  </TitlesOfParts>
  <Company>CRL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Julie Tollefson</dc:creator>
  <cp:lastModifiedBy>Tenk, Courtney</cp:lastModifiedBy>
  <cp:revision>257</cp:revision>
  <cp:lastPrinted>2001-06-14T19:09:03Z</cp:lastPrinted>
  <dcterms:created xsi:type="dcterms:W3CDTF">2000-02-14T20:35:39Z</dcterms:created>
  <dcterms:modified xsi:type="dcterms:W3CDTF">2020-07-23T17:43:31Z</dcterms:modified>
</cp:coreProperties>
</file>