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ekto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ekto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ekto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ekto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tx1"/>
        </a:solidFill>
        <a:latin typeface="Tekton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Tekton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Tekton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Tekton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Tekto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">
          <p15:clr>
            <a:srgbClr val="A4A3A4"/>
          </p15:clr>
        </p15:guide>
        <p15:guide id="2" orient="horz" pos="5912">
          <p15:clr>
            <a:srgbClr val="A4A3A4"/>
          </p15:clr>
        </p15:guide>
        <p15:guide id="3" pos="416">
          <p15:clr>
            <a:srgbClr val="A4A3A4"/>
          </p15:clr>
        </p15:guide>
        <p15:guide id="4" pos="4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>
        <p:scale>
          <a:sx n="112" d="100"/>
          <a:sy n="112" d="100"/>
        </p:scale>
        <p:origin x="2844" y="-1980"/>
      </p:cViewPr>
      <p:guideLst>
        <p:guide orient="horz" pos="360"/>
        <p:guide orient="horz" pos="5912"/>
        <p:guide pos="416"/>
        <p:guide pos="4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238"/>
            <a:ext cx="5829300" cy="35020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3200"/>
            <a:ext cx="5829300" cy="2428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4EC80-8C39-474C-ABC0-453F3C881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59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2CA8E-1F7D-4734-A191-6945708C1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54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8788" y="893763"/>
            <a:ext cx="1651000" cy="8047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2613" y="893763"/>
            <a:ext cx="4803775" cy="804703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AF74C-670E-4CC8-8EEE-255326A679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88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04714-B67C-4333-88C8-F1DAC8740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94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2508250"/>
            <a:ext cx="6704013" cy="4183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225" y="6731000"/>
            <a:ext cx="6704013" cy="22002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40ADC-1942-4E45-8B5C-86D8B0442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16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2613" y="2905125"/>
            <a:ext cx="3227387" cy="60356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905125"/>
            <a:ext cx="3227388" cy="60356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44418-955A-46BF-AE66-2B5499D20D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33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34988"/>
            <a:ext cx="6704012" cy="19446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465388"/>
            <a:ext cx="3287712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3673475"/>
            <a:ext cx="3287712" cy="5405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5413" y="2465388"/>
            <a:ext cx="3303587" cy="1208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5413" y="3673475"/>
            <a:ext cx="3303587" cy="54054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A59A1-6AA2-4ADA-81F8-1DDDEC689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72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785CE-638B-4194-931C-DD9959535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78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EA2D6-7A9D-4FEF-BDB7-440EBDDB45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22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EB894-BE36-4387-9D8D-1CE22F6C7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01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669925"/>
            <a:ext cx="2506662" cy="23479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3588" y="1447800"/>
            <a:ext cx="3935412" cy="71485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3017838"/>
            <a:ext cx="2506662" cy="558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D6179-8649-46F1-8C11-F38CFC2F4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2613" y="893763"/>
            <a:ext cx="66071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613" y="2905125"/>
            <a:ext cx="660717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82613" y="9164638"/>
            <a:ext cx="1619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55888" y="9164638"/>
            <a:ext cx="24606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 defTabSz="1019175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70538" y="9164638"/>
            <a:ext cx="16192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1019175">
              <a:defRPr sz="1600">
                <a:latin typeface="+mn-lt"/>
              </a:defRPr>
            </a:lvl1pPr>
          </a:lstStyle>
          <a:p>
            <a:fld id="{12F1B15A-43DD-4696-9A43-73E7B449E5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panose="02020603050405020304" pitchFamily="18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panose="02020603050405020304" pitchFamily="18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panose="02020603050405020304" pitchFamily="18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panose="02020603050405020304" pitchFamily="18" charset="0"/>
        </a:defRPr>
      </a:lvl5pPr>
      <a:lvl6pPr marL="4572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panose="02020603050405020304" pitchFamily="18" charset="0"/>
        </a:defRPr>
      </a:lvl6pPr>
      <a:lvl7pPr marL="9144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panose="02020603050405020304" pitchFamily="18" charset="0"/>
        </a:defRPr>
      </a:lvl7pPr>
      <a:lvl8pPr marL="13716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panose="02020603050405020304" pitchFamily="18" charset="0"/>
        </a:defRPr>
      </a:lvl8pPr>
      <a:lvl9pPr marL="1828800"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78050" y="584200"/>
            <a:ext cx="3355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Question Exploration Guide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187450" y="873125"/>
            <a:ext cx="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2700">
              <a:latin typeface="Arial" panose="020B0604020202020204" pitchFamily="34" charset="0"/>
            </a:endParaRPr>
          </a:p>
        </p:txBody>
      </p:sp>
      <p:grpSp>
        <p:nvGrpSpPr>
          <p:cNvPr id="3226" name="Group 154"/>
          <p:cNvGrpSpPr>
            <a:grpSpLocks/>
          </p:cNvGrpSpPr>
          <p:nvPr/>
        </p:nvGrpSpPr>
        <p:grpSpPr bwMode="auto">
          <a:xfrm>
            <a:off x="3084176" y="1059050"/>
            <a:ext cx="1467525" cy="138253"/>
            <a:chOff x="3503" y="388"/>
            <a:chExt cx="1311" cy="80"/>
          </a:xfrm>
        </p:grpSpPr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3503" y="388"/>
              <a:ext cx="299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9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Date:   </a:t>
              </a:r>
              <a:endParaRPr lang="en-US" altLang="en-US" sz="2700" dirty="0">
                <a:latin typeface="Arial" panose="020B0604020202020204" pitchFamily="34" charset="0"/>
              </a:endParaRPr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>
              <a:off x="3781" y="452"/>
              <a:ext cx="1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58775" y="1023938"/>
            <a:ext cx="444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900" b="1" dirty="0">
                <a:solidFill>
                  <a:srgbClr val="000000"/>
                </a:solidFill>
                <a:latin typeface="Arial" panose="020B0604020202020204" pitchFamily="34" charset="0"/>
              </a:rPr>
              <a:t>Name:   </a:t>
            </a:r>
            <a:endParaRPr lang="en-US" altLang="en-US" sz="2700" dirty="0">
              <a:latin typeface="Arial" panose="020B0604020202020204" pitchFamily="34" charset="0"/>
            </a:endParaRP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787607" y="1160463"/>
            <a:ext cx="2197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>
            <a:off x="307976" y="7720015"/>
            <a:ext cx="2990158" cy="1972044"/>
            <a:chOff x="192" y="4855"/>
            <a:chExt cx="4486" cy="1324"/>
          </a:xfrm>
        </p:grpSpPr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557" y="4906"/>
              <a:ext cx="113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900" dirty="0">
                  <a:solidFill>
                    <a:srgbClr val="000000"/>
                  </a:solidFill>
                  <a:latin typeface="Arial" panose="020B0604020202020204" pitchFamily="34" charset="0"/>
                </a:rPr>
                <a:t>How can we use the Main Idea?</a:t>
              </a:r>
            </a:p>
          </p:txBody>
        </p:sp>
        <p:sp>
          <p:nvSpPr>
            <p:cNvPr id="3135" name="Rectangle 63"/>
            <p:cNvSpPr>
              <a:spLocks noChangeArrowheads="1"/>
            </p:cNvSpPr>
            <p:nvPr/>
          </p:nvSpPr>
          <p:spPr bwMode="auto">
            <a:xfrm>
              <a:off x="192" y="4855"/>
              <a:ext cx="4486" cy="132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42" name="Group 70"/>
            <p:cNvGrpSpPr>
              <a:grpSpLocks/>
            </p:cNvGrpSpPr>
            <p:nvPr/>
          </p:nvGrpSpPr>
          <p:grpSpPr bwMode="auto">
            <a:xfrm>
              <a:off x="215" y="4891"/>
              <a:ext cx="422" cy="122"/>
              <a:chOff x="1908" y="1006"/>
              <a:chExt cx="376" cy="111"/>
            </a:xfrm>
          </p:grpSpPr>
          <p:sp>
            <p:nvSpPr>
              <p:cNvPr id="3143" name="Oval 71"/>
              <p:cNvSpPr>
                <a:spLocks noChangeArrowheads="1"/>
              </p:cNvSpPr>
              <p:nvPr/>
            </p:nvSpPr>
            <p:spPr bwMode="auto">
              <a:xfrm>
                <a:off x="1908" y="1006"/>
                <a:ext cx="232" cy="111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44" name="Rectangle 72"/>
              <p:cNvSpPr>
                <a:spLocks noChangeArrowheads="1"/>
              </p:cNvSpPr>
              <p:nvPr/>
            </p:nvSpPr>
            <p:spPr bwMode="auto">
              <a:xfrm>
                <a:off x="1981" y="1011"/>
                <a:ext cx="303" cy="1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10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5</a:t>
                </a:r>
                <a:endParaRPr lang="en-US" altLang="en-US" sz="2700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252" name="Group 180"/>
          <p:cNvGrpSpPr>
            <a:grpSpLocks/>
          </p:cNvGrpSpPr>
          <p:nvPr/>
        </p:nvGrpSpPr>
        <p:grpSpPr bwMode="auto">
          <a:xfrm>
            <a:off x="3748738" y="7717973"/>
            <a:ext cx="3714101" cy="1974085"/>
            <a:chOff x="192" y="5434"/>
            <a:chExt cx="4479" cy="579"/>
          </a:xfrm>
        </p:grpSpPr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192" y="5434"/>
              <a:ext cx="4479" cy="57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537" y="5459"/>
              <a:ext cx="3329" cy="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900" dirty="0">
                  <a:solidFill>
                    <a:srgbClr val="000000"/>
                  </a:solidFill>
                  <a:latin typeface="Arial" panose="020B0604020202020204" pitchFamily="34" charset="0"/>
                </a:rPr>
                <a:t>Is there an </a:t>
              </a:r>
              <a:r>
                <a:rPr lang="en-US" altLang="en-US" sz="900" u="sng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Overall </a:t>
              </a:r>
              <a:r>
                <a:rPr lang="en-US" altLang="en-US" sz="900" u="sng" dirty="0">
                  <a:solidFill>
                    <a:srgbClr val="000000"/>
                  </a:solidFill>
                  <a:latin typeface="Arial" panose="020B0604020202020204" pitchFamily="34" charset="0"/>
                </a:rPr>
                <a:t>Idea</a:t>
              </a:r>
              <a:r>
                <a:rPr lang="en-US" altLang="en-US" sz="900" dirty="0">
                  <a:solidFill>
                    <a:srgbClr val="000000"/>
                  </a:solidFill>
                  <a:latin typeface="Arial" panose="020B0604020202020204" pitchFamily="34" charset="0"/>
                </a:rPr>
                <a:t>? Is there a real-world use?</a:t>
              </a:r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311" y="5454"/>
              <a:ext cx="28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lang="en-US" altLang="en-US" sz="27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404813" y="1430338"/>
            <a:ext cx="176212" cy="192087"/>
            <a:chOff x="423" y="534"/>
            <a:chExt cx="106" cy="110"/>
          </a:xfrm>
        </p:grpSpPr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453" y="536"/>
              <a:ext cx="76" cy="9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423" y="534"/>
              <a:ext cx="90" cy="110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447" y="547"/>
              <a:ext cx="4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2700">
                <a:latin typeface="Arial" panose="020B0604020202020204" pitchFamily="34" charset="0"/>
              </a:endParaRPr>
            </a:p>
          </p:txBody>
        </p:sp>
      </p:grp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639862" y="1475539"/>
            <a:ext cx="1504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What is the </a:t>
            </a:r>
            <a:r>
              <a:rPr lang="en-US" altLang="en-US" sz="900" u="sng" dirty="0">
                <a:solidFill>
                  <a:srgbClr val="000000"/>
                </a:solidFill>
                <a:latin typeface="Arial" panose="020B0604020202020204" pitchFamily="34" charset="0"/>
              </a:rPr>
              <a:t>Critical Question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</a:p>
        </p:txBody>
      </p:sp>
      <p:grpSp>
        <p:nvGrpSpPr>
          <p:cNvPr id="3240" name="Group 168"/>
          <p:cNvGrpSpPr>
            <a:grpSpLocks/>
          </p:cNvGrpSpPr>
          <p:nvPr/>
        </p:nvGrpSpPr>
        <p:grpSpPr bwMode="auto">
          <a:xfrm>
            <a:off x="307975" y="6831013"/>
            <a:ext cx="7131050" cy="806450"/>
            <a:chOff x="176" y="4831"/>
            <a:chExt cx="4551" cy="508"/>
          </a:xfrm>
        </p:grpSpPr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344" y="4913"/>
              <a:ext cx="113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 What is the </a:t>
              </a:r>
              <a:r>
                <a:rPr lang="en-US" altLang="en-US" sz="900" u="sng">
                  <a:solidFill>
                    <a:srgbClr val="000000"/>
                  </a:solidFill>
                  <a:latin typeface="Arial" panose="020B0604020202020204" pitchFamily="34" charset="0"/>
                </a:rPr>
                <a:t>Main Idea</a:t>
              </a:r>
              <a:r>
                <a:rPr lang="en-US" altLang="en-US" sz="900">
                  <a:solidFill>
                    <a:srgbClr val="000000"/>
                  </a:solidFill>
                  <a:latin typeface="Arial" panose="020B0604020202020204" pitchFamily="34" charset="0"/>
                </a:rPr>
                <a:t> answer?</a:t>
              </a:r>
              <a:endParaRPr lang="en-US" altLang="en-US" sz="2700">
                <a:latin typeface="Arial" panose="020B0604020202020204" pitchFamily="34" charset="0"/>
              </a:endParaRPr>
            </a:p>
          </p:txBody>
        </p:sp>
        <p:sp>
          <p:nvSpPr>
            <p:cNvPr id="3161" name="Rectangle 89"/>
            <p:cNvSpPr>
              <a:spLocks noChangeArrowheads="1"/>
            </p:cNvSpPr>
            <p:nvPr/>
          </p:nvSpPr>
          <p:spPr bwMode="auto">
            <a:xfrm>
              <a:off x="359" y="4967"/>
              <a:ext cx="4076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1882" tIns="50941" rIns="101882" bIns="50941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endParaRPr lang="en-US" altLang="en-US" sz="1600">
                <a:latin typeface="Tekton" charset="0"/>
              </a:endParaRPr>
            </a:p>
          </p:txBody>
        </p:sp>
        <p:sp>
          <p:nvSpPr>
            <p:cNvPr id="3205" name="Rectangle 133"/>
            <p:cNvSpPr>
              <a:spLocks noChangeArrowheads="1"/>
            </p:cNvSpPr>
            <p:nvPr/>
          </p:nvSpPr>
          <p:spPr bwMode="auto">
            <a:xfrm>
              <a:off x="176" y="4831"/>
              <a:ext cx="4551" cy="50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01882" tIns="50941" rIns="101882" bIns="50941" anchor="ctr"/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/>
              <a:endParaRPr lang="en-US" altLang="en-US" sz="2000">
                <a:latin typeface="Tekton" charset="0"/>
              </a:endParaRPr>
            </a:p>
          </p:txBody>
        </p:sp>
        <p:grpSp>
          <p:nvGrpSpPr>
            <p:cNvPr id="3216" name="Group 144"/>
            <p:cNvGrpSpPr>
              <a:grpSpLocks/>
            </p:cNvGrpSpPr>
            <p:nvPr/>
          </p:nvGrpSpPr>
          <p:grpSpPr bwMode="auto">
            <a:xfrm>
              <a:off x="224" y="4885"/>
              <a:ext cx="117" cy="121"/>
              <a:chOff x="1917" y="1013"/>
              <a:chExt cx="103" cy="110"/>
            </a:xfrm>
          </p:grpSpPr>
          <p:sp>
            <p:nvSpPr>
              <p:cNvPr id="3217" name="Oval 145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103" cy="110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18" name="Rectangle 146"/>
              <p:cNvSpPr>
                <a:spLocks noChangeArrowheads="1"/>
              </p:cNvSpPr>
              <p:nvPr/>
            </p:nvSpPr>
            <p:spPr bwMode="auto">
              <a:xfrm>
                <a:off x="1950" y="1025"/>
                <a:ext cx="44" cy="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1000" b="1">
                    <a:solidFill>
                      <a:srgbClr val="000000"/>
                    </a:solidFill>
                    <a:latin typeface="Arial" panose="020B0604020202020204" pitchFamily="34" charset="0"/>
                  </a:rPr>
                  <a:t>4</a:t>
                </a:r>
                <a:endParaRPr lang="en-US" altLang="en-US" sz="270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3339536" y="1389863"/>
            <a:ext cx="180975" cy="233363"/>
            <a:chOff x="371" y="1011"/>
            <a:chExt cx="96" cy="131"/>
          </a:xfrm>
        </p:grpSpPr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371" y="1011"/>
              <a:ext cx="96" cy="131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399" y="1034"/>
              <a:ext cx="37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en-US" altLang="en-US" sz="2700">
                <a:latin typeface="Arial" panose="020B0604020202020204" pitchFamily="34" charset="0"/>
              </a:endParaRPr>
            </a:p>
          </p:txBody>
        </p:sp>
      </p:grp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3601518" y="1460642"/>
            <a:ext cx="229235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What are the </a:t>
            </a:r>
            <a:r>
              <a:rPr lang="en-US" altLang="en-US" sz="900" u="sng" dirty="0">
                <a:solidFill>
                  <a:srgbClr val="000000"/>
                </a:solidFill>
                <a:latin typeface="Arial" panose="020B0604020202020204" pitchFamily="34" charset="0"/>
              </a:rPr>
              <a:t>Key </a:t>
            </a:r>
            <a:r>
              <a:rPr lang="en-US" altLang="en-US" sz="900" u="sng" dirty="0" smtClean="0">
                <a:solidFill>
                  <a:srgbClr val="000000"/>
                </a:solidFill>
                <a:latin typeface="Arial" panose="020B0604020202020204" pitchFamily="34" charset="0"/>
              </a:rPr>
              <a:t>Terms</a:t>
            </a:r>
            <a:r>
              <a:rPr lang="en-US" altLang="en-US" sz="9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and explanations?</a:t>
            </a:r>
            <a:endParaRPr lang="en-US" altLang="en-US" sz="2700" dirty="0">
              <a:latin typeface="Arial" panose="020B0604020202020204" pitchFamily="34" charset="0"/>
            </a:endParaRPr>
          </a:p>
        </p:txBody>
      </p:sp>
      <p:sp>
        <p:nvSpPr>
          <p:cNvPr id="3193" name="Rectangle 121"/>
          <p:cNvSpPr>
            <a:spLocks noChangeArrowheads="1"/>
          </p:cNvSpPr>
          <p:nvPr/>
        </p:nvSpPr>
        <p:spPr bwMode="auto">
          <a:xfrm>
            <a:off x="2709863" y="2425700"/>
            <a:ext cx="43211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 sz="1600">
              <a:latin typeface="Tekton" charset="0"/>
            </a:endParaRPr>
          </a:p>
        </p:txBody>
      </p:sp>
      <p:sp>
        <p:nvSpPr>
          <p:cNvPr id="3209" name="Rectangle 137"/>
          <p:cNvSpPr>
            <a:spLocks noChangeArrowheads="1"/>
          </p:cNvSpPr>
          <p:nvPr/>
        </p:nvSpPr>
        <p:spPr bwMode="auto">
          <a:xfrm>
            <a:off x="3196627" y="1351102"/>
            <a:ext cx="4242398" cy="23965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" name="Line 174"/>
          <p:cNvSpPr>
            <a:spLocks noChangeShapeType="1"/>
          </p:cNvSpPr>
          <p:nvPr/>
        </p:nvSpPr>
        <p:spPr bwMode="auto">
          <a:xfrm>
            <a:off x="2287588" y="2460625"/>
            <a:ext cx="0" cy="9525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7975" y="3962400"/>
            <a:ext cx="7131050" cy="27495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387740" y="4062462"/>
            <a:ext cx="166687" cy="188912"/>
            <a:chOff x="1917" y="1013"/>
            <a:chExt cx="103" cy="110"/>
          </a:xfrm>
        </p:grpSpPr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1917" y="1013"/>
              <a:ext cx="103" cy="110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1950" y="1024"/>
              <a:ext cx="44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1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en-US" altLang="en-US" sz="2700" dirty="0">
                <a:latin typeface="Arial" panose="020B0604020202020204" pitchFamily="34" charset="0"/>
              </a:endParaRPr>
            </a:p>
          </p:txBody>
        </p:sp>
      </p:grp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622507" y="4097469"/>
            <a:ext cx="25273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What are the</a:t>
            </a:r>
            <a:r>
              <a:rPr lang="en-US" altLang="en-US" sz="900" u="sng" dirty="0">
                <a:solidFill>
                  <a:srgbClr val="000000"/>
                </a:solidFill>
                <a:latin typeface="Arial" panose="020B0604020202020204" pitchFamily="34" charset="0"/>
              </a:rPr>
              <a:t> Supporting Questions </a:t>
            </a:r>
            <a:r>
              <a:rPr lang="en-US" altLang="en-US" sz="900" dirty="0">
                <a:solidFill>
                  <a:srgbClr val="000000"/>
                </a:solidFill>
                <a:latin typeface="Arial" panose="020B0604020202020204" pitchFamily="34" charset="0"/>
              </a:rPr>
              <a:t>and answers?</a:t>
            </a:r>
            <a:endParaRPr lang="en-US" altLang="en-US" sz="2700" dirty="0">
              <a:latin typeface="Arial" panose="020B0604020202020204" pitchFamily="34" charset="0"/>
            </a:endParaRPr>
          </a:p>
        </p:txBody>
      </p:sp>
      <p:sp>
        <p:nvSpPr>
          <p:cNvPr id="3247" name="Line 175"/>
          <p:cNvSpPr>
            <a:spLocks noChangeShapeType="1"/>
          </p:cNvSpPr>
          <p:nvPr/>
        </p:nvSpPr>
        <p:spPr bwMode="auto">
          <a:xfrm>
            <a:off x="2847911" y="4332289"/>
            <a:ext cx="6350" cy="2335129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" name="Rectangle 237"/>
          <p:cNvSpPr>
            <a:spLocks noChangeArrowheads="1"/>
          </p:cNvSpPr>
          <p:nvPr/>
        </p:nvSpPr>
        <p:spPr bwMode="auto">
          <a:xfrm>
            <a:off x="1460500" y="9531350"/>
            <a:ext cx="63119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00" dirty="0">
                <a:latin typeface="Tekton" charset="0"/>
              </a:rPr>
              <a:t>	</a:t>
            </a:r>
            <a:endParaRPr lang="en-US" altLang="en-US" sz="1600" dirty="0">
              <a:latin typeface="Tekton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6040" y="2108735"/>
            <a:ext cx="1720169" cy="1653105"/>
            <a:chOff x="3109912" y="4229100"/>
            <a:chExt cx="1552575" cy="16002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09912" y="4229100"/>
              <a:ext cx="1552575" cy="16002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916390" y="4747611"/>
                  <a:ext cx="360335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16390" y="4747611"/>
                  <a:ext cx="360335" cy="2308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10" name="Rectangle 238"/>
          <p:cNvSpPr>
            <a:spLocks noChangeArrowheads="1"/>
          </p:cNvSpPr>
          <p:nvPr/>
        </p:nvSpPr>
        <p:spPr bwMode="auto">
          <a:xfrm>
            <a:off x="800100" y="7916863"/>
            <a:ext cx="617061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00" dirty="0">
                <a:latin typeface="Tekton" charset="0"/>
              </a:rPr>
              <a:t>	</a:t>
            </a:r>
            <a:endParaRPr lang="en-US" altLang="en-US" sz="1600" dirty="0">
              <a:latin typeface="Tekton" charset="0"/>
            </a:endParaRPr>
          </a:p>
        </p:txBody>
      </p:sp>
      <p:grpSp>
        <p:nvGrpSpPr>
          <p:cNvPr id="71" name="Group 154"/>
          <p:cNvGrpSpPr>
            <a:grpSpLocks/>
          </p:cNvGrpSpPr>
          <p:nvPr/>
        </p:nvGrpSpPr>
        <p:grpSpPr bwMode="auto">
          <a:xfrm>
            <a:off x="4655807" y="1058345"/>
            <a:ext cx="1311936" cy="138253"/>
            <a:chOff x="3503" y="388"/>
            <a:chExt cx="1172" cy="80"/>
          </a:xfrm>
        </p:grpSpPr>
        <p:sp>
          <p:nvSpPr>
            <p:cNvPr id="72" name="Rectangle 26"/>
            <p:cNvSpPr>
              <a:spLocks noChangeArrowheads="1"/>
            </p:cNvSpPr>
            <p:nvPr/>
          </p:nvSpPr>
          <p:spPr bwMode="auto">
            <a:xfrm>
              <a:off x="3503" y="388"/>
              <a:ext cx="408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900" b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Period:   </a:t>
              </a:r>
              <a:endParaRPr lang="en-US" altLang="en-US" sz="2700" dirty="0">
                <a:latin typeface="Arial" panose="020B0604020202020204" pitchFamily="34" charset="0"/>
              </a:endParaRPr>
            </a:p>
          </p:txBody>
        </p:sp>
        <p:sp>
          <p:nvSpPr>
            <p:cNvPr id="73" name="Line 40"/>
            <p:cNvSpPr>
              <a:spLocks noChangeShapeType="1"/>
            </p:cNvSpPr>
            <p:nvPr/>
          </p:nvSpPr>
          <p:spPr bwMode="auto">
            <a:xfrm>
              <a:off x="3940" y="452"/>
              <a:ext cx="7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90" name="Text Box 118"/>
              <p:cNvSpPr txBox="1">
                <a:spLocks noChangeArrowheads="1"/>
              </p:cNvSpPr>
              <p:nvPr/>
            </p:nvSpPr>
            <p:spPr bwMode="auto">
              <a:xfrm>
                <a:off x="269875" y="1599480"/>
                <a:ext cx="2771177" cy="65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How can you use angle relationships to determine the </a:t>
                </a:r>
                <a14:m>
                  <m:oMath xmlns:m="http://schemas.openxmlformats.org/officeDocument/2006/math"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𝒎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𝑩𝑭𝑪</m:t>
                    </m:r>
                  </m:oMath>
                </a14:m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𝒎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𝑫𝑭𝑬</m:t>
                    </m:r>
                  </m:oMath>
                </a14:m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𝒎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𝑬𝑭𝑨</m:t>
                    </m:r>
                  </m:oMath>
                </a14:m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given the </a:t>
                </a:r>
                <a14:m>
                  <m:oMath xmlns:m="http://schemas.openxmlformats.org/officeDocument/2006/math">
                    <m:r>
                      <a:rPr lang="en-US" altLang="en-US" sz="1200" b="1" i="0" smtClean="0">
                        <a:latin typeface="Cambria Math" panose="02040503050406030204" pitchFamily="18" charset="0"/>
                      </a:rPr>
                      <m:t>𝐦</m:t>
                    </m:r>
                    <m:r>
                      <a:rPr lang="en-US" altLang="en-US" sz="1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𝑨𝑭𝑩</m:t>
                    </m:r>
                  </m:oMath>
                </a14:m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𝟕𝟖</m:t>
                    </m:r>
                  </m:oMath>
                </a14:m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?</a:t>
                </a:r>
                <a:endPara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190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875" y="1599480"/>
                <a:ext cx="2771177" cy="656875"/>
              </a:xfrm>
              <a:prstGeom prst="rect">
                <a:avLst/>
              </a:prstGeom>
              <a:blipFill>
                <a:blip r:embed="rId4"/>
                <a:stretch>
                  <a:fillRect b="-55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14" name="Rectangle 142"/>
          <p:cNvSpPr>
            <a:spLocks noChangeArrowheads="1"/>
          </p:cNvSpPr>
          <p:nvPr/>
        </p:nvSpPr>
        <p:spPr bwMode="auto">
          <a:xfrm>
            <a:off x="307975" y="1363663"/>
            <a:ext cx="2676732" cy="238395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2000">
              <a:latin typeface="Tekton" charset="0"/>
            </a:endParaRPr>
          </a:p>
        </p:txBody>
      </p:sp>
      <p:sp>
        <p:nvSpPr>
          <p:cNvPr id="78" name="Line 175"/>
          <p:cNvSpPr>
            <a:spLocks noChangeShapeType="1"/>
          </p:cNvSpPr>
          <p:nvPr/>
        </p:nvSpPr>
        <p:spPr bwMode="auto">
          <a:xfrm>
            <a:off x="4537458" y="1651223"/>
            <a:ext cx="6350" cy="173736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118"/>
              <p:cNvSpPr txBox="1">
                <a:spLocks noChangeArrowheads="1"/>
              </p:cNvSpPr>
              <p:nvPr/>
            </p:nvSpPr>
            <p:spPr bwMode="auto">
              <a:xfrm>
                <a:off x="3196626" y="1679518"/>
                <a:ext cx="4359873" cy="1460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Angle relationships    </a:t>
                </a:r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 mathematical rule between angles </a:t>
                </a:r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en-US" sz="105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Complementary    </a:t>
                </a:r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two angles whose sum is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90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1050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en-US" sz="105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Supplementary    </a:t>
                </a:r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two angles whose sum is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180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1050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en-US" sz="105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Vertical     </a:t>
                </a:r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opposite and congruent angles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en-US" sz="105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Adjacent     </a:t>
                </a:r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two angles that share a common vertex and side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en-US" sz="105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Congruent     </a:t>
                </a:r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same measure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en-US" sz="105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 Vertex     </a:t>
                </a:r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point where lines meet</a:t>
                </a:r>
                <a:endParaRPr lang="en-US" altLang="en-US" sz="105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6626" y="1679518"/>
                <a:ext cx="4359873" cy="14601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118"/>
              <p:cNvSpPr txBox="1">
                <a:spLocks noChangeArrowheads="1"/>
              </p:cNvSpPr>
              <p:nvPr/>
            </p:nvSpPr>
            <p:spPr bwMode="auto">
              <a:xfrm>
                <a:off x="327644" y="4278202"/>
                <a:ext cx="2580863" cy="2688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algn="r"/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What kind of angle relationships do you know?</a:t>
                </a:r>
              </a:p>
              <a:p>
                <a:pPr algn="r"/>
                <a:endParaRPr lang="en-US" altLang="en-US" sz="1050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r"/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What is the relationship between </a:t>
                </a:r>
                <a14:m>
                  <m:oMath xmlns:m="http://schemas.openxmlformats.org/officeDocument/2006/math"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𝑩𝑭𝑪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𝑨𝑭𝑩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and how do you set up an equation to find its measure?</a:t>
                </a:r>
                <a:endParaRPr lang="en-US" altLang="en-US" sz="105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r"/>
                <a:endParaRPr lang="en-US" altLang="en-US" sz="1050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r"/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What is the relationship between </a:t>
                </a:r>
                <a14:m>
                  <m:oMath xmlns:m="http://schemas.openxmlformats.org/officeDocument/2006/math"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𝑫𝑭𝑬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𝑨𝑭𝑩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and how do you set up an equation to find its measure?</a:t>
                </a:r>
                <a:endParaRPr lang="en-US" altLang="en-US" sz="105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r"/>
                <a:endParaRPr lang="en-US" altLang="en-US" sz="1050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r"/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What is the relationship between </a:t>
                </a:r>
                <a14:m>
                  <m:oMath xmlns:m="http://schemas.openxmlformats.org/officeDocument/2006/math"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𝑬𝑭𝑨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𝑨𝑭𝑩</m:t>
                    </m:r>
                    <m:r>
                      <a:rPr lang="en-US" altLang="en-US" sz="105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05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and how do you set up an equation to find its measure?</a:t>
                </a:r>
                <a:endParaRPr lang="en-US" altLang="en-US" sz="105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r"/>
                <a:endParaRPr lang="en-US" altLang="en-US" sz="105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r"/>
                <a:endParaRPr lang="en-US" altLang="en-US" sz="105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0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44" y="4278202"/>
                <a:ext cx="2580863" cy="2688200"/>
              </a:xfrm>
              <a:prstGeom prst="rect">
                <a:avLst/>
              </a:prstGeom>
              <a:blipFill>
                <a:blip r:embed="rId6"/>
                <a:stretch>
                  <a:fillRect r="-4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 Box 118"/>
          <p:cNvSpPr txBox="1">
            <a:spLocks noChangeArrowheads="1"/>
          </p:cNvSpPr>
          <p:nvPr/>
        </p:nvSpPr>
        <p:spPr bwMode="auto">
          <a:xfrm>
            <a:off x="2878732" y="4347073"/>
            <a:ext cx="4604544" cy="26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1882" tIns="50941" rIns="101882" bIns="50941">
            <a:spAutoFit/>
          </a:bodyPr>
          <a:lstStyle>
            <a:lvl1pPr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9588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9175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8763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8350" defTabSz="10191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955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527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99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7150" defTabSz="1019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050" dirty="0" smtClean="0">
                <a:latin typeface="Cambria" panose="02040503050406030204" pitchFamily="18" charset="0"/>
                <a:ea typeface="Cambria" panose="02040503050406030204" pitchFamily="18" charset="0"/>
              </a:rPr>
              <a:t>Complementary, supplementary, vertical, adjacent</a:t>
            </a:r>
            <a:endParaRPr lang="en-US" altLang="en-US" sz="105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 Box 118"/>
              <p:cNvSpPr txBox="1">
                <a:spLocks noChangeArrowheads="1"/>
              </p:cNvSpPr>
              <p:nvPr/>
            </p:nvSpPr>
            <p:spPr bwMode="auto">
              <a:xfrm>
                <a:off x="2918008" y="4937701"/>
                <a:ext cx="4604544" cy="15571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Complementary;        </a:t>
                </a:r>
                <a14:m>
                  <m:oMath xmlns:m="http://schemas.openxmlformats.org/officeDocument/2006/math">
                    <m:r>
                      <a:rPr lang="en-US" altLang="en-US" sz="105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78 + </m:t>
                    </m:r>
                    <m:r>
                      <a:rPr lang="en-US" altLang="en-US" sz="105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en-US" altLang="en-US" sz="105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= 90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</a:t>
                </a:r>
              </a:p>
              <a:p>
                <a:endParaRPr lang="en-US" altLang="en-US" sz="105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altLang="en-US" sz="105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altLang="en-US" sz="105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Vertical;	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1050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</m:t>
                    </m:r>
                    <m:r>
                      <a:rPr lang="en-US" altLang="en-US" sz="105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= 78</m:t>
                    </m:r>
                  </m:oMath>
                </a14:m>
                <a:endParaRPr lang="en-US" altLang="en-US" sz="105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altLang="en-US" sz="105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altLang="en-US" sz="105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endParaRPr lang="en-US" altLang="en-US" sz="105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Supplementary;	     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𝑧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+78=180</m:t>
                    </m:r>
                  </m:oMath>
                </a14:m>
                <a:endParaRPr lang="en-US" altLang="en-US" sz="105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2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8008" y="4937701"/>
                <a:ext cx="4604544" cy="1557121"/>
              </a:xfrm>
              <a:prstGeom prst="rect">
                <a:avLst/>
              </a:prstGeom>
              <a:blipFill>
                <a:blip r:embed="rId7"/>
                <a:stretch>
                  <a:fillRect b="-11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 Box 118"/>
              <p:cNvSpPr txBox="1">
                <a:spLocks noChangeArrowheads="1"/>
              </p:cNvSpPr>
              <p:nvPr/>
            </p:nvSpPr>
            <p:spPr bwMode="auto">
              <a:xfrm>
                <a:off x="348308" y="6948091"/>
                <a:ext cx="7138342" cy="587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                                                  You can use angle relationships to find the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𝑚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𝐵𝐹𝐶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by recognizing that it is complementary to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𝐴𝐹𝐵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, so their sum must be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90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 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𝐷𝐹𝐸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is vertical to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𝐴𝐹𝐵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, so they must congruent.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𝐸𝐹𝐴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is supplementary to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𝐴𝐹𝐵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, so their sum must be </a:t>
                </a:r>
                <a14:m>
                  <m:oMath xmlns:m="http://schemas.openxmlformats.org/officeDocument/2006/math"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180</m:t>
                    </m:r>
                    <m:r>
                      <a:rPr lang="en-US" altLang="en-US" sz="105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 </a:t>
                </a:r>
                <a:endParaRPr lang="en-US" altLang="en-US" sz="105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308" y="6948091"/>
                <a:ext cx="7138342" cy="587625"/>
              </a:xfrm>
              <a:prstGeom prst="rect">
                <a:avLst/>
              </a:prstGeom>
              <a:blipFill>
                <a:blip r:embed="rId8"/>
                <a:stretch>
                  <a:fillRect b="-52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 Box 118"/>
              <p:cNvSpPr txBox="1">
                <a:spLocks noChangeArrowheads="1"/>
              </p:cNvSpPr>
              <p:nvPr/>
            </p:nvSpPr>
            <p:spPr bwMode="auto">
              <a:xfrm>
                <a:off x="3709386" y="7929163"/>
                <a:ext cx="3882419" cy="1026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1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Overall idea: 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process 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is used to find the measure of missing angles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en-US" altLang="en-US" sz="1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US" altLang="en-US" sz="1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Real-world use:</a:t>
                </a:r>
                <a:r>
                  <a:rPr lang="en-US" altLang="en-US" sz="1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Angle measures can be seen in intersecting streets and </a:t>
                </a:r>
                <a:r>
                  <a:rPr lang="en-US" sz="1000" dirty="0" smtClean="0"/>
                  <a:t>the roof of a house!</a:t>
                </a:r>
              </a:p>
              <a:p>
                <a:r>
                  <a:rPr lang="en-US" altLang="en-US" sz="1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Apply it: 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Michelle is designing a parking lot. The angles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of the white</a:t>
                </a:r>
                <a:r>
                  <a:rPr lang="en-US" altLang="en-US" sz="1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parking lines must create a straight line. If </a:t>
                </a:r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one angle is </a:t>
                </a:r>
                <a14:m>
                  <m:oMath xmlns:m="http://schemas.openxmlformats.org/officeDocument/2006/math">
                    <m:r>
                      <a:rPr lang="en-US" altLang="en-US" sz="1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115</m:t>
                    </m:r>
                    <m:r>
                      <a:rPr lang="en-US" altLang="en-US" sz="1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altLang="en-US" sz="1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, what should the measure of the other angle be?</a:t>
                </a:r>
                <a:endParaRPr lang="en-US" altLang="en-US" sz="10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85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9386" y="7929163"/>
                <a:ext cx="3882419" cy="1026207"/>
              </a:xfrm>
              <a:prstGeom prst="rect">
                <a:avLst/>
              </a:prstGeom>
              <a:blipFill>
                <a:blip r:embed="rId9"/>
                <a:stretch>
                  <a:fillRect b="-17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Oval 71"/>
          <p:cNvSpPr>
            <a:spLocks noChangeArrowheads="1"/>
          </p:cNvSpPr>
          <p:nvPr/>
        </p:nvSpPr>
        <p:spPr bwMode="auto">
          <a:xfrm>
            <a:off x="3790713" y="7761007"/>
            <a:ext cx="170345" cy="170104"/>
          </a:xfrm>
          <a:prstGeom prst="ellips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/>
          <a:p>
            <a:endParaRPr lang="en-US"/>
          </a:p>
        </p:txBody>
      </p:sp>
      <p:pic>
        <p:nvPicPr>
          <p:cNvPr id="3320" name="Picture 248" descr="Image preview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8" t="3628" r="2456" b="3856"/>
          <a:stretch/>
        </p:blipFill>
        <p:spPr bwMode="auto">
          <a:xfrm>
            <a:off x="1618075" y="8231188"/>
            <a:ext cx="1623627" cy="1261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 Box 118"/>
              <p:cNvSpPr txBox="1">
                <a:spLocks noChangeArrowheads="1"/>
              </p:cNvSpPr>
              <p:nvPr/>
            </p:nvSpPr>
            <p:spPr bwMode="auto">
              <a:xfrm>
                <a:off x="312875" y="7904776"/>
                <a:ext cx="1671731" cy="12108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Solve for the missing angle </a:t>
                </a:r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measures using </a:t>
                </a:r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angle relationships given </a:t>
                </a:r>
                <a14:m>
                  <m:oMath xmlns:m="http://schemas.openxmlformats.org/officeDocument/2006/math"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𝒎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𝑭𝑿𝑫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𝟒𝟎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altLang="en-US" sz="1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𝒎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𝑩𝑿𝑪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𝟑𝟐</m:t>
                    </m:r>
                    <m:r>
                      <a:rPr lang="en-US" alt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altLang="en-US" sz="12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  <a:endParaRPr lang="en-US" altLang="en-US" sz="12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87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875" y="7904776"/>
                <a:ext cx="1671731" cy="1210873"/>
              </a:xfrm>
              <a:prstGeom prst="rect">
                <a:avLst/>
              </a:prstGeom>
              <a:blipFill>
                <a:blip r:embed="rId11"/>
                <a:stretch>
                  <a:fillRect b="-30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154"/>
          <p:cNvGrpSpPr>
            <a:grpSpLocks/>
          </p:cNvGrpSpPr>
          <p:nvPr/>
        </p:nvGrpSpPr>
        <p:grpSpPr bwMode="auto">
          <a:xfrm>
            <a:off x="5605037" y="544278"/>
            <a:ext cx="2096310" cy="230015"/>
            <a:chOff x="3503" y="388"/>
            <a:chExt cx="1233" cy="80"/>
          </a:xfrm>
        </p:grpSpPr>
        <p:sp>
          <p:nvSpPr>
            <p:cNvPr id="68" name="Rectangle 26"/>
            <p:cNvSpPr>
              <a:spLocks noChangeArrowheads="1"/>
            </p:cNvSpPr>
            <p:nvPr/>
          </p:nvSpPr>
          <p:spPr bwMode="auto">
            <a:xfrm>
              <a:off x="3503" y="388"/>
              <a:ext cx="408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509588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019175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528763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38350" defTabSz="1019175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r>
                <a:rPr lang="en-US" altLang="en-US" sz="900" b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Unit:   </a:t>
              </a:r>
              <a:endParaRPr lang="en-US" altLang="en-US" sz="2700" dirty="0">
                <a:latin typeface="Arial" panose="020B0604020202020204" pitchFamily="34" charset="0"/>
              </a:endParaRPr>
            </a:p>
          </p:txBody>
        </p:sp>
        <p:sp>
          <p:nvSpPr>
            <p:cNvPr id="69" name="Line 40"/>
            <p:cNvSpPr>
              <a:spLocks noChangeShapeType="1"/>
            </p:cNvSpPr>
            <p:nvPr/>
          </p:nvSpPr>
          <p:spPr bwMode="auto">
            <a:xfrm>
              <a:off x="3660" y="452"/>
              <a:ext cx="10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2"/>
          <a:srcRect t="12989" b="18491"/>
          <a:stretch/>
        </p:blipFill>
        <p:spPr>
          <a:xfrm>
            <a:off x="4858210" y="8967670"/>
            <a:ext cx="1888438" cy="61529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 Box 118"/>
              <p:cNvSpPr txBox="1">
                <a:spLocks noChangeArrowheads="1"/>
              </p:cNvSpPr>
              <p:nvPr/>
            </p:nvSpPr>
            <p:spPr bwMode="auto">
              <a:xfrm>
                <a:off x="6170299" y="8861511"/>
                <a:ext cx="800414" cy="264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01882" tIns="50941" rIns="101882" bIns="50941">
                <a:spAutoFit/>
              </a:bodyPr>
              <a:lstStyle>
                <a:lvl1pPr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509588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019175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528763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38350" defTabSz="1019175"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r>
                  <a:rPr lang="en-US" altLang="en-US" sz="105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115</a:t>
                </a:r>
                <a14:m>
                  <m:oMath xmlns:m="http://schemas.openxmlformats.org/officeDocument/2006/math">
                    <m:r>
                      <a:rPr lang="en-US" altLang="en-US" sz="105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105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4" name="Text 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0299" y="8861511"/>
                <a:ext cx="800414" cy="264460"/>
              </a:xfrm>
              <a:prstGeom prst="rect">
                <a:avLst/>
              </a:prstGeom>
              <a:blipFill>
                <a:blip r:embed="rId13"/>
                <a:stretch>
                  <a:fillRect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kto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kto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98:Templates:Blank Presentation</Template>
  <TotalTime>997</TotalTime>
  <Words>411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Cambria</vt:lpstr>
      <vt:lpstr>Cambria Math</vt:lpstr>
      <vt:lpstr>Tekton</vt:lpstr>
      <vt:lpstr>Times</vt:lpstr>
      <vt:lpstr>Blank Presentation</vt:lpstr>
      <vt:lpstr>PowerPoint Presentation</vt:lpstr>
    </vt:vector>
  </TitlesOfParts>
  <Company>CRL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Julie Tollefson</dc:creator>
  <cp:lastModifiedBy>Tenk, Courtney</cp:lastModifiedBy>
  <cp:revision>257</cp:revision>
  <cp:lastPrinted>2001-06-14T19:09:03Z</cp:lastPrinted>
  <dcterms:created xsi:type="dcterms:W3CDTF">2000-02-14T20:35:39Z</dcterms:created>
  <dcterms:modified xsi:type="dcterms:W3CDTF">2020-07-23T17:43:31Z</dcterms:modified>
</cp:coreProperties>
</file>