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letter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0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6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0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5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9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9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7526-0C78-42F8-AD65-A45C90E9B2CD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4EF98-26BA-4DC0-909D-D6E4DDE2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8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28" Type="http://schemas.openxmlformats.org/officeDocument/2006/relationships/image" Target="../media/image40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2.png"/><Relationship Id="rId7" Type="http://schemas.openxmlformats.org/officeDocument/2006/relationships/image" Target="../media/image1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43.png"/><Relationship Id="rId9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3" Type="http://schemas.openxmlformats.org/officeDocument/2006/relationships/image" Target="../media/image15.png"/><Relationship Id="rId21" Type="http://schemas.openxmlformats.org/officeDocument/2006/relationships/image" Target="../media/image37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" Type="http://schemas.openxmlformats.org/officeDocument/2006/relationships/image" Target="../media/image14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51.png"/><Relationship Id="rId5" Type="http://schemas.openxmlformats.org/officeDocument/2006/relationships/image" Target="../media/image46.png"/><Relationship Id="rId15" Type="http://schemas.openxmlformats.org/officeDocument/2006/relationships/image" Target="../media/image55.png"/><Relationship Id="rId23" Type="http://schemas.openxmlformats.org/officeDocument/2006/relationships/image" Target="../media/image39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4" Type="http://schemas.openxmlformats.org/officeDocument/2006/relationships/image" Target="../media/image16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"/>
          <p:cNvGrpSpPr>
            <a:grpSpLocks/>
          </p:cNvGrpSpPr>
          <p:nvPr/>
        </p:nvGrpSpPr>
        <p:grpSpPr bwMode="auto">
          <a:xfrm>
            <a:off x="202610" y="173429"/>
            <a:ext cx="8745447" cy="6546622"/>
            <a:chOff x="428" y="150"/>
            <a:chExt cx="4902" cy="3926"/>
          </a:xfrm>
        </p:grpSpPr>
        <p:sp>
          <p:nvSpPr>
            <p:cNvPr id="67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57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428" y="364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935" y="162"/>
              <a:ext cx="175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imes" panose="02020603050405020304" pitchFamily="18" charset="0"/>
              </a:endParaRPr>
            </a:p>
          </p:txBody>
        </p:sp>
        <p:grpSp>
          <p:nvGrpSpPr>
            <p:cNvPr id="70" name="Group 6"/>
            <p:cNvGrpSpPr>
              <a:grpSpLocks/>
            </p:cNvGrpSpPr>
            <p:nvPr/>
          </p:nvGrpSpPr>
          <p:grpSpPr bwMode="auto">
            <a:xfrm>
              <a:off x="436" y="1512"/>
              <a:ext cx="1603" cy="1952"/>
              <a:chOff x="436" y="1512"/>
              <a:chExt cx="1603" cy="1952"/>
            </a:xfrm>
          </p:grpSpPr>
          <p:grpSp>
            <p:nvGrpSpPr>
              <p:cNvPr id="116" name="Group 7"/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126" name="AutoShape 8"/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7" name="Oval 9"/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  <p:grpSp>
            <p:nvGrpSpPr>
              <p:cNvPr id="117" name="Group 10"/>
              <p:cNvGrpSpPr>
                <a:grpSpLocks/>
              </p:cNvGrpSpPr>
              <p:nvPr/>
            </p:nvGrpSpPr>
            <p:grpSpPr bwMode="auto">
              <a:xfrm>
                <a:off x="436" y="1922"/>
                <a:ext cx="1603" cy="573"/>
                <a:chOff x="436" y="1922"/>
                <a:chExt cx="1603" cy="573"/>
              </a:xfrm>
            </p:grpSpPr>
            <p:sp>
              <p:nvSpPr>
                <p:cNvPr id="124" name="AutoShape 11"/>
                <p:cNvSpPr>
                  <a:spLocks noChangeArrowheads="1"/>
                </p:cNvSpPr>
                <p:nvPr/>
              </p:nvSpPr>
              <p:spPr bwMode="auto">
                <a:xfrm>
                  <a:off x="436" y="1922"/>
                  <a:ext cx="1536" cy="57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5" name="Oval 12"/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  <p:grpSp>
            <p:nvGrpSpPr>
              <p:cNvPr id="119" name="Group 16"/>
              <p:cNvGrpSpPr>
                <a:grpSpLocks/>
              </p:cNvGrpSpPr>
              <p:nvPr/>
            </p:nvGrpSpPr>
            <p:grpSpPr bwMode="auto">
              <a:xfrm>
                <a:off x="436" y="2520"/>
                <a:ext cx="1603" cy="944"/>
                <a:chOff x="436" y="2520"/>
                <a:chExt cx="1603" cy="944"/>
              </a:xfrm>
            </p:grpSpPr>
            <p:sp>
              <p:nvSpPr>
                <p:cNvPr id="120" name="AutoShape 17"/>
                <p:cNvSpPr>
                  <a:spLocks noChangeArrowheads="1"/>
                </p:cNvSpPr>
                <p:nvPr/>
              </p:nvSpPr>
              <p:spPr bwMode="auto">
                <a:xfrm>
                  <a:off x="436" y="2520"/>
                  <a:ext cx="1536" cy="94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1" name="Oval 18"/>
                <p:cNvSpPr>
                  <a:spLocks noChangeArrowheads="1"/>
                </p:cNvSpPr>
                <p:nvPr/>
              </p:nvSpPr>
              <p:spPr bwMode="auto">
                <a:xfrm>
                  <a:off x="1911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</p:grpSp>
        <p:grpSp>
          <p:nvGrpSpPr>
            <p:cNvPr id="104" name="Group 20"/>
            <p:cNvGrpSpPr>
              <a:grpSpLocks/>
            </p:cNvGrpSpPr>
            <p:nvPr/>
          </p:nvGrpSpPr>
          <p:grpSpPr bwMode="auto">
            <a:xfrm>
              <a:off x="2081" y="1512"/>
              <a:ext cx="1603" cy="384"/>
              <a:chOff x="2081" y="1512"/>
              <a:chExt cx="1603" cy="384"/>
            </a:xfrm>
          </p:grpSpPr>
          <p:sp>
            <p:nvSpPr>
              <p:cNvPr id="114" name="AutoShape 21"/>
              <p:cNvSpPr>
                <a:spLocks noChangeArrowheads="1"/>
              </p:cNvSpPr>
              <p:nvPr/>
            </p:nvSpPr>
            <p:spPr bwMode="auto">
              <a:xfrm>
                <a:off x="2081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115" name="Oval 22"/>
              <p:cNvSpPr>
                <a:spLocks noChangeArrowheads="1"/>
              </p:cNvSpPr>
              <p:nvPr/>
            </p:nvSpPr>
            <p:spPr bwMode="auto">
              <a:xfrm>
                <a:off x="3556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92" name="Group 33"/>
            <p:cNvGrpSpPr>
              <a:grpSpLocks/>
            </p:cNvGrpSpPr>
            <p:nvPr/>
          </p:nvGrpSpPr>
          <p:grpSpPr bwMode="auto">
            <a:xfrm>
              <a:off x="3727" y="1512"/>
              <a:ext cx="1603" cy="384"/>
              <a:chOff x="3727" y="1512"/>
              <a:chExt cx="1603" cy="384"/>
            </a:xfrm>
          </p:grpSpPr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>
                <a:off x="3727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103" name="Oval 35"/>
              <p:cNvSpPr>
                <a:spLocks noChangeArrowheads="1"/>
              </p:cNvSpPr>
              <p:nvPr/>
            </p:nvSpPr>
            <p:spPr bwMode="auto">
              <a:xfrm>
                <a:off x="5202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3" name="Group 45"/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90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91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4" name="Group 48"/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5" name="Group 51"/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86" name="AutoShape 52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87" name="AutoShape 53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28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" panose="02040503050406030204" pitchFamily="18" charset="0"/>
                  <a:ea typeface="Cambria" panose="02040503050406030204" pitchFamily="18" charset="0"/>
                </a:rPr>
                <a:t>The FRAME Routine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2563" y="150"/>
              <a:ext cx="39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Cambria" panose="02040503050406030204" pitchFamily="18" charset="0"/>
                  <a:ea typeface="Cambria" panose="02040503050406030204" pitchFamily="18" charset="0"/>
                </a:rPr>
                <a:t>Key Topic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79" name="Rectangle 57"/>
            <p:cNvSpPr>
              <a:spLocks noChangeArrowheads="1"/>
            </p:cNvSpPr>
            <p:nvPr/>
          </p:nvSpPr>
          <p:spPr bwMode="auto">
            <a:xfrm>
              <a:off x="3701" y="408"/>
              <a:ext cx="356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Cambria" panose="02040503050406030204" pitchFamily="18" charset="0"/>
                  <a:ea typeface="Cambria" panose="02040503050406030204" pitchFamily="18" charset="0"/>
                </a:rPr>
                <a:t>is about…</a:t>
              </a:r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428" y="3464"/>
              <a:ext cx="1189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Other stuff I need to know…</a:t>
              </a:r>
              <a:endPara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1" name="Rectangle 59"/>
            <p:cNvSpPr>
              <a:spLocks noChangeArrowheads="1"/>
            </p:cNvSpPr>
            <p:nvPr/>
          </p:nvSpPr>
          <p:spPr bwMode="auto">
            <a:xfrm>
              <a:off x="726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2" name="Rectangle 60"/>
            <p:cNvSpPr>
              <a:spLocks noChangeArrowheads="1"/>
            </p:cNvSpPr>
            <p:nvPr/>
          </p:nvSpPr>
          <p:spPr bwMode="auto">
            <a:xfrm>
              <a:off x="2257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83" name="Rectangle 61"/>
            <p:cNvSpPr>
              <a:spLocks noChangeArrowheads="1"/>
            </p:cNvSpPr>
            <p:nvPr/>
          </p:nvSpPr>
          <p:spPr bwMode="auto">
            <a:xfrm>
              <a:off x="2363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4" name="Rectangle 62"/>
            <p:cNvSpPr>
              <a:spLocks noChangeArrowheads="1"/>
            </p:cNvSpPr>
            <p:nvPr/>
          </p:nvSpPr>
          <p:spPr bwMode="auto">
            <a:xfrm>
              <a:off x="4024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5" name="Rectangle 63"/>
            <p:cNvSpPr>
              <a:spLocks noChangeArrowheads="1"/>
            </p:cNvSpPr>
            <p:nvPr/>
          </p:nvSpPr>
          <p:spPr bwMode="auto">
            <a:xfrm>
              <a:off x="3893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329278" y="794259"/>
            <a:ext cx="839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using relationships between angles to find missing values and solve real-world problems involving angles and triangles.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29278" y="1648289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Complementary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74848" y="1644637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Supplementary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20327" y="1643163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Vertical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41990" y="4112052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3199640" y="2460133"/>
                <a:ext cx="25014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u="sn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Definition: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two angles whose sum is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80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640" y="2460133"/>
                <a:ext cx="2501478" cy="584775"/>
              </a:xfrm>
              <a:prstGeom prst="rect">
                <a:avLst/>
              </a:prstGeom>
              <a:blipFill>
                <a:blip r:embed="rId2"/>
                <a:stretch>
                  <a:fillRect l="-1463" t="-4211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6" name="TextBox 135"/>
          <p:cNvSpPr txBox="1"/>
          <p:nvPr/>
        </p:nvSpPr>
        <p:spPr>
          <a:xfrm>
            <a:off x="6098688" y="2467340"/>
            <a:ext cx="2621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Definition: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two angles that are opposite and congruent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7" name="AutoShape 11"/>
          <p:cNvSpPr>
            <a:spLocks noChangeArrowheads="1"/>
          </p:cNvSpPr>
          <p:nvPr/>
        </p:nvSpPr>
        <p:spPr bwMode="auto">
          <a:xfrm>
            <a:off x="3163082" y="3128752"/>
            <a:ext cx="2740311" cy="95548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8" name="AutoShape 17"/>
          <p:cNvSpPr>
            <a:spLocks noChangeArrowheads="1"/>
          </p:cNvSpPr>
          <p:nvPr/>
        </p:nvSpPr>
        <p:spPr bwMode="auto">
          <a:xfrm>
            <a:off x="3163082" y="4125919"/>
            <a:ext cx="2740311" cy="15741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9" name="AutoShape 11"/>
          <p:cNvSpPr>
            <a:spLocks noChangeArrowheads="1"/>
          </p:cNvSpPr>
          <p:nvPr/>
        </p:nvSpPr>
        <p:spPr bwMode="auto">
          <a:xfrm>
            <a:off x="6098688" y="3149925"/>
            <a:ext cx="2740311" cy="95548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0" name="AutoShape 17"/>
          <p:cNvSpPr>
            <a:spLocks noChangeArrowheads="1"/>
          </p:cNvSpPr>
          <p:nvPr/>
        </p:nvSpPr>
        <p:spPr bwMode="auto">
          <a:xfrm>
            <a:off x="6098688" y="4147092"/>
            <a:ext cx="2740311" cy="15741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1" name="Oval 12"/>
          <p:cNvSpPr>
            <a:spLocks noChangeArrowheads="1"/>
          </p:cNvSpPr>
          <p:nvPr/>
        </p:nvSpPr>
        <p:spPr bwMode="auto">
          <a:xfrm>
            <a:off x="5774462" y="3491762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2" name="Oval 18"/>
          <p:cNvSpPr>
            <a:spLocks noChangeArrowheads="1"/>
          </p:cNvSpPr>
          <p:nvPr/>
        </p:nvSpPr>
        <p:spPr bwMode="auto">
          <a:xfrm>
            <a:off x="5774462" y="433218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8704904" y="3496115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4" name="Oval 18"/>
          <p:cNvSpPr>
            <a:spLocks noChangeArrowheads="1"/>
          </p:cNvSpPr>
          <p:nvPr/>
        </p:nvSpPr>
        <p:spPr bwMode="auto">
          <a:xfrm>
            <a:off x="8704904" y="4336537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199704" y="2461867"/>
                <a:ext cx="250147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u="sng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Definition: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two angles whose sum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90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704" y="2461867"/>
                <a:ext cx="2501478" cy="584775"/>
              </a:xfrm>
              <a:prstGeom prst="rect">
                <a:avLst/>
              </a:prstGeom>
              <a:blipFill>
                <a:blip r:embed="rId3"/>
                <a:stretch>
                  <a:fillRect l="-1463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TextBox 145"/>
          <p:cNvSpPr txBox="1"/>
          <p:nvPr/>
        </p:nvSpPr>
        <p:spPr>
          <a:xfrm>
            <a:off x="3187999" y="4107021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120816" y="4100350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480087" y="3215115"/>
            <a:ext cx="828638" cy="799535"/>
            <a:chOff x="480087" y="3215115"/>
            <a:chExt cx="828638" cy="799535"/>
          </a:xfrm>
        </p:grpSpPr>
        <p:grpSp>
          <p:nvGrpSpPr>
            <p:cNvPr id="153" name="Group 152"/>
            <p:cNvGrpSpPr/>
            <p:nvPr/>
          </p:nvGrpSpPr>
          <p:grpSpPr>
            <a:xfrm>
              <a:off x="480087" y="3215115"/>
              <a:ext cx="828638" cy="799535"/>
              <a:chOff x="-1017205" y="2815378"/>
              <a:chExt cx="1005840" cy="1005840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flipV="1">
                <a:off x="-1012448" y="2815378"/>
                <a:ext cx="0" cy="100584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flipV="1">
                <a:off x="-1017205" y="3814147"/>
                <a:ext cx="100584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/>
              <p:cNvSpPr/>
              <p:nvPr/>
            </p:nvSpPr>
            <p:spPr>
              <a:xfrm>
                <a:off x="-999816" y="3629439"/>
                <a:ext cx="164870" cy="1648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5" name="Straight Arrow Connector 154"/>
            <p:cNvCxnSpPr/>
            <p:nvPr/>
          </p:nvCxnSpPr>
          <p:spPr>
            <a:xfrm flipV="1">
              <a:off x="492653" y="3491762"/>
              <a:ext cx="743964" cy="50149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7" name="TextBox 156"/>
          <p:cNvSpPr txBox="1"/>
          <p:nvPr/>
        </p:nvSpPr>
        <p:spPr>
          <a:xfrm>
            <a:off x="515481" y="3532751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63861" y="3708758"/>
            <a:ext cx="453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868431" y="3241346"/>
                <a:ext cx="2501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1+∠2=90°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31" y="3241346"/>
                <a:ext cx="250147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2" name="Group 161"/>
          <p:cNvGrpSpPr/>
          <p:nvPr/>
        </p:nvGrpSpPr>
        <p:grpSpPr>
          <a:xfrm>
            <a:off x="407979" y="4511908"/>
            <a:ext cx="828638" cy="799535"/>
            <a:chOff x="480087" y="3215115"/>
            <a:chExt cx="828638" cy="799535"/>
          </a:xfrm>
        </p:grpSpPr>
        <p:grpSp>
          <p:nvGrpSpPr>
            <p:cNvPr id="163" name="Group 162"/>
            <p:cNvGrpSpPr/>
            <p:nvPr/>
          </p:nvGrpSpPr>
          <p:grpSpPr>
            <a:xfrm>
              <a:off x="480087" y="3215115"/>
              <a:ext cx="828638" cy="799535"/>
              <a:chOff x="-1017205" y="2815378"/>
              <a:chExt cx="1005840" cy="1005840"/>
            </a:xfrm>
          </p:grpSpPr>
          <p:cxnSp>
            <p:nvCxnSpPr>
              <p:cNvPr id="165" name="Straight Arrow Connector 164"/>
              <p:cNvCxnSpPr/>
              <p:nvPr/>
            </p:nvCxnSpPr>
            <p:spPr>
              <a:xfrm flipV="1">
                <a:off x="-1012448" y="2815378"/>
                <a:ext cx="0" cy="100584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/>
              <p:nvPr/>
            </p:nvCxnSpPr>
            <p:spPr>
              <a:xfrm flipV="1">
                <a:off x="-1017205" y="3814147"/>
                <a:ext cx="100584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7" name="Rectangle 166"/>
              <p:cNvSpPr/>
              <p:nvPr/>
            </p:nvSpPr>
            <p:spPr>
              <a:xfrm>
                <a:off x="-999816" y="3629439"/>
                <a:ext cx="164870" cy="1648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4" name="Straight Arrow Connector 163"/>
            <p:cNvCxnSpPr/>
            <p:nvPr/>
          </p:nvCxnSpPr>
          <p:spPr>
            <a:xfrm flipV="1">
              <a:off x="492653" y="3644133"/>
              <a:ext cx="799808" cy="3491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167"/>
              <p:cNvSpPr txBox="1"/>
              <p:nvPr/>
            </p:nvSpPr>
            <p:spPr>
              <a:xfrm>
                <a:off x="778753" y="4301183"/>
                <a:ext cx="250147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+30=90°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−30    −30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=60</m:t>
                      </m:r>
                    </m:oMath>
                  </m:oMathPara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5   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</m:oMath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8" name="TextBox 1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53" y="4301183"/>
                <a:ext cx="2501478" cy="1323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TextBox 168"/>
          <p:cNvSpPr txBox="1"/>
          <p:nvPr/>
        </p:nvSpPr>
        <p:spPr>
          <a:xfrm>
            <a:off x="750847" y="5033351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37101" y="4793523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73" name="Straight Connector 172"/>
          <p:cNvCxnSpPr/>
          <p:nvPr/>
        </p:nvCxnSpPr>
        <p:spPr>
          <a:xfrm flipH="1">
            <a:off x="2220686" y="4323475"/>
            <a:ext cx="0" cy="1292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>
            <a:off x="1386661" y="4828359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3652390" y="3566379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4062288" y="3559224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grpSp>
        <p:nvGrpSpPr>
          <p:cNvPr id="209" name="Group 208"/>
          <p:cNvGrpSpPr/>
          <p:nvPr/>
        </p:nvGrpSpPr>
        <p:grpSpPr>
          <a:xfrm>
            <a:off x="3339626" y="3319626"/>
            <a:ext cx="1612616" cy="604746"/>
            <a:chOff x="3339626" y="3319626"/>
            <a:chExt cx="1612616" cy="604746"/>
          </a:xfrm>
        </p:grpSpPr>
        <p:grpSp>
          <p:nvGrpSpPr>
            <p:cNvPr id="176" name="Group 175"/>
            <p:cNvGrpSpPr/>
            <p:nvPr/>
          </p:nvGrpSpPr>
          <p:grpSpPr>
            <a:xfrm>
              <a:off x="3339626" y="3319626"/>
              <a:ext cx="1612616" cy="562657"/>
              <a:chOff x="-303891" y="4232290"/>
              <a:chExt cx="1612616" cy="562657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-303891" y="4791338"/>
                <a:ext cx="1612616" cy="0"/>
                <a:chOff x="-1968835" y="3814147"/>
                <a:chExt cx="1957470" cy="0"/>
              </a:xfrm>
            </p:grpSpPr>
            <p:cxnSp>
              <p:nvCxnSpPr>
                <p:cNvPr id="179" name="Straight Arrow Connector 178"/>
                <p:cNvCxnSpPr/>
                <p:nvPr/>
              </p:nvCxnSpPr>
              <p:spPr>
                <a:xfrm flipH="1" flipV="1">
                  <a:off x="-1968835" y="3814147"/>
                  <a:ext cx="956387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Arrow Connector 179"/>
                <p:cNvCxnSpPr/>
                <p:nvPr/>
              </p:nvCxnSpPr>
              <p:spPr>
                <a:xfrm flipV="1">
                  <a:off x="-1017205" y="3814147"/>
                  <a:ext cx="1005840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8" name="Straight Arrow Connector 177"/>
              <p:cNvCxnSpPr/>
              <p:nvPr/>
            </p:nvCxnSpPr>
            <p:spPr>
              <a:xfrm flipH="1" flipV="1">
                <a:off x="-74266" y="4232290"/>
                <a:ext cx="576865" cy="562657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6" name="Oval 185"/>
            <p:cNvSpPr/>
            <p:nvPr/>
          </p:nvSpPr>
          <p:spPr>
            <a:xfrm>
              <a:off x="4056626" y="3816818"/>
              <a:ext cx="107554" cy="1075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3791401" y="3219353"/>
                <a:ext cx="2501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3+∠4=180°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01" y="3219353"/>
                <a:ext cx="2501478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1" name="Group 190"/>
          <p:cNvGrpSpPr/>
          <p:nvPr/>
        </p:nvGrpSpPr>
        <p:grpSpPr>
          <a:xfrm rot="20594279">
            <a:off x="6176595" y="3662420"/>
            <a:ext cx="1371600" cy="0"/>
            <a:chOff x="-1968835" y="3814147"/>
            <a:chExt cx="1957470" cy="0"/>
          </a:xfrm>
        </p:grpSpPr>
        <p:cxnSp>
          <p:nvCxnSpPr>
            <p:cNvPr id="193" name="Straight Arrow Connector 192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oup 195"/>
          <p:cNvGrpSpPr/>
          <p:nvPr/>
        </p:nvGrpSpPr>
        <p:grpSpPr>
          <a:xfrm rot="1795250">
            <a:off x="6096231" y="3660461"/>
            <a:ext cx="1371600" cy="0"/>
            <a:chOff x="-1968835" y="3814147"/>
            <a:chExt cx="1957470" cy="0"/>
          </a:xfrm>
        </p:grpSpPr>
        <p:cxnSp>
          <p:nvCxnSpPr>
            <p:cNvPr id="197" name="Straight Arrow Connector 196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9" name="TextBox 198"/>
          <p:cNvSpPr txBox="1"/>
          <p:nvPr/>
        </p:nvSpPr>
        <p:spPr>
          <a:xfrm>
            <a:off x="6392701" y="3447065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695502" y="3347023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648019" y="3655937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977178" y="3544859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6917469" y="3255975"/>
                <a:ext cx="2501478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5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469" y="3255975"/>
                <a:ext cx="2501478" cy="677108"/>
              </a:xfrm>
              <a:prstGeom prst="rect">
                <a:avLst/>
              </a:prstGeom>
              <a:blipFill>
                <a:blip r:embed="rId7"/>
                <a:stretch>
                  <a:fillRect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0" name="Group 209"/>
          <p:cNvGrpSpPr/>
          <p:nvPr/>
        </p:nvGrpSpPr>
        <p:grpSpPr>
          <a:xfrm>
            <a:off x="3250318" y="4793523"/>
            <a:ext cx="1612616" cy="545871"/>
            <a:chOff x="3339626" y="3378501"/>
            <a:chExt cx="1612616" cy="545871"/>
          </a:xfrm>
        </p:grpSpPr>
        <p:grpSp>
          <p:nvGrpSpPr>
            <p:cNvPr id="211" name="Group 210"/>
            <p:cNvGrpSpPr/>
            <p:nvPr/>
          </p:nvGrpSpPr>
          <p:grpSpPr>
            <a:xfrm>
              <a:off x="3339626" y="3378501"/>
              <a:ext cx="1612616" cy="545871"/>
              <a:chOff x="-303891" y="4291165"/>
              <a:chExt cx="1612616" cy="54587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-303891" y="4791338"/>
                <a:ext cx="1612616" cy="0"/>
                <a:chOff x="-1968835" y="3814147"/>
                <a:chExt cx="1957470" cy="0"/>
              </a:xfrm>
            </p:grpSpPr>
            <p:cxnSp>
              <p:nvCxnSpPr>
                <p:cNvPr id="215" name="Straight Arrow Connector 214"/>
                <p:cNvCxnSpPr/>
                <p:nvPr/>
              </p:nvCxnSpPr>
              <p:spPr>
                <a:xfrm flipH="1" flipV="1">
                  <a:off x="-1968835" y="3814147"/>
                  <a:ext cx="956387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Arrow Connector 215"/>
                <p:cNvCxnSpPr/>
                <p:nvPr/>
              </p:nvCxnSpPr>
              <p:spPr>
                <a:xfrm flipV="1">
                  <a:off x="-1017205" y="3814147"/>
                  <a:ext cx="1005840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Straight Arrow Connector 213"/>
              <p:cNvCxnSpPr>
                <a:stCxn id="212" idx="4"/>
              </p:cNvCxnSpPr>
              <p:nvPr/>
            </p:nvCxnSpPr>
            <p:spPr>
              <a:xfrm flipV="1">
                <a:off x="466886" y="4291165"/>
                <a:ext cx="557246" cy="54587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2" name="Oval 211"/>
            <p:cNvSpPr/>
            <p:nvPr/>
          </p:nvSpPr>
          <p:spPr>
            <a:xfrm>
              <a:off x="4056626" y="3816818"/>
              <a:ext cx="107554" cy="1075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3686679" y="4951629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123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/>
              <p:cNvSpPr txBox="1"/>
              <p:nvPr/>
            </p:nvSpPr>
            <p:spPr>
              <a:xfrm>
                <a:off x="4227825" y="4947411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3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1" name="TextBox 2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25" y="4947411"/>
                <a:ext cx="52459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2" name="TextBox 221"/>
              <p:cNvSpPr txBox="1"/>
              <p:nvPr/>
            </p:nvSpPr>
            <p:spPr>
              <a:xfrm>
                <a:off x="6709498" y="4273799"/>
                <a:ext cx="250147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+2=130°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−2       −2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=128</m:t>
                      </m:r>
                    </m:oMath>
                  </m:oMathPara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2" name="TextBox 2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498" y="4273799"/>
                <a:ext cx="2501478" cy="13234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3" name="Straight Connector 222"/>
          <p:cNvCxnSpPr/>
          <p:nvPr/>
        </p:nvCxnSpPr>
        <p:spPr>
          <a:xfrm flipH="1">
            <a:off x="5238354" y="4215899"/>
            <a:ext cx="0" cy="1292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H="1">
            <a:off x="4404329" y="4720783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 rot="20594279">
            <a:off x="6193873" y="5172590"/>
            <a:ext cx="1371600" cy="0"/>
            <a:chOff x="-1968835" y="3814147"/>
            <a:chExt cx="1957470" cy="0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 rot="1795250">
            <a:off x="6113509" y="5170631"/>
            <a:ext cx="1371600" cy="0"/>
            <a:chOff x="-1968835" y="3814147"/>
            <a:chExt cx="1957470" cy="0"/>
          </a:xfrm>
        </p:grpSpPr>
        <p:cxnSp>
          <p:nvCxnSpPr>
            <p:cNvPr id="229" name="Straight Arrow Connector 228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1" name="TextBox 230"/>
              <p:cNvSpPr txBox="1"/>
              <p:nvPr/>
            </p:nvSpPr>
            <p:spPr>
              <a:xfrm>
                <a:off x="3771640" y="4199771"/>
                <a:ext cx="2501478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+123=180°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−123  −123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=57</m:t>
                      </m:r>
                    </m:oMath>
                  </m:oMathPara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=19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1" name="TextBox 2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640" y="4199771"/>
                <a:ext cx="2501478" cy="13234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2" name="Straight Connector 231"/>
          <p:cNvCxnSpPr/>
          <p:nvPr/>
        </p:nvCxnSpPr>
        <p:spPr>
          <a:xfrm flipH="1">
            <a:off x="8137435" y="4282119"/>
            <a:ext cx="0" cy="1292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>
            <a:off x="7303410" y="4787003"/>
            <a:ext cx="1371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6500371" y="4795493"/>
                <a:ext cx="756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371" y="4795493"/>
                <a:ext cx="756645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6504403" y="5179667"/>
                <a:ext cx="6193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1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03" y="5179667"/>
                <a:ext cx="61937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/>
              <p:cNvSpPr txBox="1"/>
              <p:nvPr/>
            </p:nvSpPr>
            <p:spPr>
              <a:xfrm>
                <a:off x="5888641" y="6150267"/>
                <a:ext cx="32426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1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ongruent (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≅)</m:t>
                    </m:r>
                  </m:oMath>
                </a14:m>
                <a:r>
                  <a:rPr lang="en-US" sz="1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means equal to</a:t>
                </a:r>
              </a:p>
            </p:txBody>
          </p:sp>
        </mc:Choice>
        <mc:Fallback xmlns="">
          <p:sp>
            <p:nvSpPr>
              <p:cNvPr id="238" name="TextBox 2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641" y="6150267"/>
                <a:ext cx="3242639" cy="338554"/>
              </a:xfrm>
              <a:prstGeom prst="rect">
                <a:avLst/>
              </a:prstGeom>
              <a:blipFill>
                <a:blip r:embed="rId13"/>
                <a:stretch>
                  <a:fillRect l="-1128" t="-7273" b="-2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/>
              <p:cNvSpPr txBox="1"/>
              <p:nvPr/>
            </p:nvSpPr>
            <p:spPr>
              <a:xfrm>
                <a:off x="288672" y="6152278"/>
                <a:ext cx="547405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 Math" panose="02040503050406030204" pitchFamily="18" charset="0"/>
                  </a:rPr>
                  <a:t> means angle           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 Math" panose="02040503050406030204" pitchFamily="18" charset="0"/>
                  </a:rPr>
                  <a:t>  is measurement of angle </a:t>
                </a:r>
                <a:endParaRPr lang="en-US" sz="160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9" name="TextBox 2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72" y="6152278"/>
                <a:ext cx="5474057" cy="338554"/>
              </a:xfrm>
              <a:prstGeom prst="rect">
                <a:avLst/>
              </a:prstGeom>
              <a:blipFill>
                <a:blip r:embed="rId14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0" name="TextBox 239"/>
          <p:cNvSpPr txBox="1"/>
          <p:nvPr/>
        </p:nvSpPr>
        <p:spPr>
          <a:xfrm>
            <a:off x="2868166" y="412289"/>
            <a:ext cx="328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 Relationships and Triangles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058702" y="173429"/>
            <a:ext cx="303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Name: ___________________________________</a:t>
            </a:r>
          </a:p>
          <a:p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Date: __________________ Period: _________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7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0295" y="58024"/>
            <a:ext cx="5881175" cy="1022023"/>
            <a:chOff x="386" y="164"/>
            <a:chExt cx="3316" cy="60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893" y="164"/>
              <a:ext cx="1809" cy="30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00"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99" y="218"/>
              <a:ext cx="109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The FRAME Routine</a:t>
              </a:r>
            </a:p>
          </p:txBody>
        </p:sp>
        <p:grpSp>
          <p:nvGrpSpPr>
            <p:cNvPr id="112" name="Group 11"/>
            <p:cNvGrpSpPr>
              <a:grpSpLocks/>
            </p:cNvGrpSpPr>
            <p:nvPr/>
          </p:nvGrpSpPr>
          <p:grpSpPr bwMode="auto">
            <a:xfrm>
              <a:off x="386" y="507"/>
              <a:ext cx="2394" cy="261"/>
              <a:chOff x="436" y="507"/>
              <a:chExt cx="2394" cy="261"/>
            </a:xfrm>
          </p:grpSpPr>
          <p:sp>
            <p:nvSpPr>
              <p:cNvPr id="141" name="AutoShape 12"/>
              <p:cNvSpPr>
                <a:spLocks noChangeArrowheads="1"/>
              </p:cNvSpPr>
              <p:nvPr/>
            </p:nvSpPr>
            <p:spPr bwMode="auto">
              <a:xfrm>
                <a:off x="436" y="507"/>
                <a:ext cx="2394" cy="261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2" name="AutoShape 13"/>
              <p:cNvSpPr>
                <a:spLocks noChangeArrowheads="1"/>
              </p:cNvSpPr>
              <p:nvPr/>
            </p:nvSpPr>
            <p:spPr bwMode="auto">
              <a:xfrm>
                <a:off x="470" y="526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148" name="Rectangle 55"/>
          <p:cNvSpPr>
            <a:spLocks noChangeArrowheads="1"/>
          </p:cNvSpPr>
          <p:nvPr/>
        </p:nvSpPr>
        <p:spPr bwMode="auto">
          <a:xfrm>
            <a:off x="4011572" y="34086"/>
            <a:ext cx="710055" cy="23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mbria" panose="02040503050406030204" pitchFamily="18" charset="0"/>
                <a:ea typeface="Cambria" panose="02040503050406030204" pitchFamily="18" charset="0"/>
              </a:rPr>
              <a:t>Key Topic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405050" y="186395"/>
            <a:ext cx="2804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 Relationships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0" name="AutoShape 12"/>
          <p:cNvSpPr>
            <a:spLocks noChangeArrowheads="1"/>
          </p:cNvSpPr>
          <p:nvPr/>
        </p:nvSpPr>
        <p:spPr bwMode="auto">
          <a:xfrm>
            <a:off x="4705176" y="638411"/>
            <a:ext cx="4245939" cy="4389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000">
              <a:latin typeface="Comic Sans MS" panose="030F0702030302020204" pitchFamily="66" charset="0"/>
            </a:endParaRPr>
          </a:p>
        </p:txBody>
      </p:sp>
      <p:sp>
        <p:nvSpPr>
          <p:cNvPr id="151" name="AutoShape 13"/>
          <p:cNvSpPr>
            <a:spLocks noChangeArrowheads="1"/>
          </p:cNvSpPr>
          <p:nvPr/>
        </p:nvSpPr>
        <p:spPr bwMode="auto">
          <a:xfrm>
            <a:off x="4765478" y="670561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2" name="Line 49"/>
          <p:cNvSpPr>
            <a:spLocks noChangeShapeType="1"/>
          </p:cNvSpPr>
          <p:nvPr/>
        </p:nvSpPr>
        <p:spPr bwMode="auto">
          <a:xfrm>
            <a:off x="6345747" y="1385063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" name="Oval 50"/>
          <p:cNvSpPr>
            <a:spLocks noChangeArrowheads="1"/>
          </p:cNvSpPr>
          <p:nvPr/>
        </p:nvSpPr>
        <p:spPr bwMode="auto">
          <a:xfrm>
            <a:off x="6138939" y="1232415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0" name="TextBox 159"/>
          <p:cNvSpPr txBox="1"/>
          <p:nvPr/>
        </p:nvSpPr>
        <p:spPr>
          <a:xfrm>
            <a:off x="625954" y="748942"/>
            <a:ext cx="196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Naming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155714" y="751966"/>
            <a:ext cx="196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458195" y="1188731"/>
            <a:ext cx="828638" cy="743332"/>
            <a:chOff x="-1017205" y="2886084"/>
            <a:chExt cx="1005840" cy="935135"/>
          </a:xfrm>
        </p:grpSpPr>
        <p:cxnSp>
          <p:nvCxnSpPr>
            <p:cNvPr id="165" name="Straight Arrow Connector 164"/>
            <p:cNvCxnSpPr/>
            <p:nvPr/>
          </p:nvCxnSpPr>
          <p:spPr>
            <a:xfrm flipV="1">
              <a:off x="-1012448" y="2886084"/>
              <a:ext cx="665285" cy="9351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9" name="Oval 168"/>
          <p:cNvSpPr/>
          <p:nvPr/>
        </p:nvSpPr>
        <p:spPr>
          <a:xfrm>
            <a:off x="416437" y="1866090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1073935" y="1879152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834450" y="1291314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523991" y="1086134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1" y="1086134"/>
                <a:ext cx="52459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90400" y="1857290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0" y="1857290"/>
                <a:ext cx="524592" cy="307777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827024" y="1894739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24" y="1894739"/>
                <a:ext cx="52459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6" name="Straight Arrow Connector 175"/>
          <p:cNvCxnSpPr/>
          <p:nvPr/>
        </p:nvCxnSpPr>
        <p:spPr>
          <a:xfrm flipH="1" flipV="1">
            <a:off x="506109" y="1996955"/>
            <a:ext cx="190577" cy="26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574884" y="2173286"/>
            <a:ext cx="1966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vertex</a:t>
            </a: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TextBox 183"/>
              <p:cNvSpPr txBox="1"/>
              <p:nvPr/>
            </p:nvSpPr>
            <p:spPr>
              <a:xfrm>
                <a:off x="1972809" y="1059553"/>
                <a:ext cx="19664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𝑥𝑦𝑧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4" name="TextBox 1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809" y="1059553"/>
                <a:ext cx="1966449" cy="338554"/>
              </a:xfrm>
              <a:prstGeom prst="rect">
                <a:avLst/>
              </a:prstGeom>
              <a:blipFill>
                <a:blip r:embed="rId5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5" name="TextBox 184"/>
              <p:cNvSpPr txBox="1"/>
              <p:nvPr/>
            </p:nvSpPr>
            <p:spPr>
              <a:xfrm>
                <a:off x="1972212" y="1401679"/>
                <a:ext cx="19664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𝑧𝑦𝑥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5" name="TextBox 1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212" y="1401679"/>
                <a:ext cx="1966449" cy="338554"/>
              </a:xfrm>
              <a:prstGeom prst="rect">
                <a:avLst/>
              </a:prstGeom>
              <a:blipFill>
                <a:blip r:embed="rId6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6" name="TextBox 185"/>
              <p:cNvSpPr txBox="1"/>
              <p:nvPr/>
            </p:nvSpPr>
            <p:spPr>
              <a:xfrm>
                <a:off x="1965792" y="1787434"/>
                <a:ext cx="196644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1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(by the vertex)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6" name="TextBox 1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5792" y="1787434"/>
                <a:ext cx="1966449" cy="338554"/>
              </a:xfrm>
              <a:prstGeom prst="rect">
                <a:avLst/>
              </a:prstGeom>
              <a:blipFill>
                <a:blip r:embed="rId7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1978144" y="2125934"/>
                <a:ext cx="21735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144" y="2125934"/>
                <a:ext cx="217354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6365957" y="1104412"/>
                <a:ext cx="19664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Acute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less than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957" y="1104412"/>
                <a:ext cx="1966449" cy="307777"/>
              </a:xfrm>
              <a:prstGeom prst="rect">
                <a:avLst/>
              </a:prstGeom>
              <a:blipFill>
                <a:blip r:embed="rId9"/>
                <a:stretch>
                  <a:fillRect l="-929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450526" y="1647603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26" y="1647603"/>
                <a:ext cx="52459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6345747" y="1440018"/>
                <a:ext cx="27982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Obtuse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between </a:t>
                </a:r>
                <a14:m>
                  <m:oMath xmlns:m="http://schemas.openxmlformats.org/officeDocument/2006/math">
                    <m:r>
                      <a:rPr lang="en-US" sz="14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80°</m:t>
                    </m:r>
                  </m:oMath>
                </a14:m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747" y="1440018"/>
                <a:ext cx="2798253" cy="307777"/>
              </a:xfrm>
              <a:prstGeom prst="rect">
                <a:avLst/>
              </a:prstGeom>
              <a:blipFill>
                <a:blip r:embed="rId11"/>
                <a:stretch>
                  <a:fillRect l="-654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Line 49"/>
          <p:cNvSpPr>
            <a:spLocks noChangeShapeType="1"/>
          </p:cNvSpPr>
          <p:nvPr/>
        </p:nvSpPr>
        <p:spPr bwMode="auto">
          <a:xfrm>
            <a:off x="6345747" y="1701861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2" name="Oval 50"/>
          <p:cNvSpPr>
            <a:spLocks noChangeArrowheads="1"/>
          </p:cNvSpPr>
          <p:nvPr/>
        </p:nvSpPr>
        <p:spPr bwMode="auto">
          <a:xfrm>
            <a:off x="6138939" y="1566631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3" name="Line 49"/>
          <p:cNvSpPr>
            <a:spLocks noChangeShapeType="1"/>
          </p:cNvSpPr>
          <p:nvPr/>
        </p:nvSpPr>
        <p:spPr bwMode="auto">
          <a:xfrm>
            <a:off x="6345747" y="2076517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4" name="Oval 50"/>
          <p:cNvSpPr>
            <a:spLocks noChangeArrowheads="1"/>
          </p:cNvSpPr>
          <p:nvPr/>
        </p:nvSpPr>
        <p:spPr bwMode="auto">
          <a:xfrm>
            <a:off x="6138939" y="1915160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5" name="Line 49"/>
          <p:cNvSpPr>
            <a:spLocks noChangeShapeType="1"/>
          </p:cNvSpPr>
          <p:nvPr/>
        </p:nvSpPr>
        <p:spPr bwMode="auto">
          <a:xfrm>
            <a:off x="6345747" y="2430186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6" name="Oval 50"/>
          <p:cNvSpPr>
            <a:spLocks noChangeArrowheads="1"/>
          </p:cNvSpPr>
          <p:nvPr/>
        </p:nvSpPr>
        <p:spPr bwMode="auto">
          <a:xfrm>
            <a:off x="6138939" y="2260121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6351082" y="1797160"/>
                <a:ext cx="19664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equals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082" y="1797160"/>
                <a:ext cx="1966449" cy="307777"/>
              </a:xfrm>
              <a:prstGeom prst="rect">
                <a:avLst/>
              </a:prstGeom>
              <a:blipFill>
                <a:blip r:embed="rId12"/>
                <a:stretch>
                  <a:fillRect l="-932" t="-6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6331085" y="2177849"/>
                <a:ext cx="24924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Straight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 equals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0°</m:t>
                    </m:r>
                  </m:oMath>
                </a14:m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085" y="2177849"/>
                <a:ext cx="2492456" cy="307777"/>
              </a:xfrm>
              <a:prstGeom prst="rect">
                <a:avLst/>
              </a:prstGeom>
              <a:blipFill>
                <a:blip r:embed="rId13"/>
                <a:stretch>
                  <a:fillRect l="-735" t="-392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" name="AutoShape 28"/>
          <p:cNvSpPr>
            <a:spLocks noChangeArrowheads="1"/>
          </p:cNvSpPr>
          <p:nvPr/>
        </p:nvSpPr>
        <p:spPr bwMode="auto">
          <a:xfrm>
            <a:off x="3101593" y="3117642"/>
            <a:ext cx="2926399" cy="5486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03" name="AutoShape 29"/>
          <p:cNvSpPr>
            <a:spLocks noChangeArrowheads="1"/>
          </p:cNvSpPr>
          <p:nvPr/>
        </p:nvSpPr>
        <p:spPr bwMode="auto">
          <a:xfrm>
            <a:off x="3161895" y="3151483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" name="AutoShape 28"/>
          <p:cNvSpPr>
            <a:spLocks noChangeArrowheads="1"/>
          </p:cNvSpPr>
          <p:nvPr/>
        </p:nvSpPr>
        <p:spPr bwMode="auto">
          <a:xfrm>
            <a:off x="6081026" y="3111507"/>
            <a:ext cx="2926399" cy="54873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05" name="AutoShape 29"/>
          <p:cNvSpPr>
            <a:spLocks noChangeArrowheads="1"/>
          </p:cNvSpPr>
          <p:nvPr/>
        </p:nvSpPr>
        <p:spPr bwMode="auto">
          <a:xfrm>
            <a:off x="6141328" y="3145348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1" name="Line 49"/>
          <p:cNvSpPr>
            <a:spLocks noChangeShapeType="1"/>
          </p:cNvSpPr>
          <p:nvPr/>
        </p:nvSpPr>
        <p:spPr bwMode="auto">
          <a:xfrm>
            <a:off x="1952599" y="1366421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2" name="Oval 50"/>
          <p:cNvSpPr>
            <a:spLocks noChangeArrowheads="1"/>
          </p:cNvSpPr>
          <p:nvPr/>
        </p:nvSpPr>
        <p:spPr bwMode="auto">
          <a:xfrm>
            <a:off x="1745791" y="1213773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3" name="Oval 50"/>
          <p:cNvSpPr>
            <a:spLocks noChangeArrowheads="1"/>
          </p:cNvSpPr>
          <p:nvPr/>
        </p:nvSpPr>
        <p:spPr bwMode="auto">
          <a:xfrm>
            <a:off x="1745791" y="1565407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4" name="Oval 50"/>
          <p:cNvSpPr>
            <a:spLocks noChangeArrowheads="1"/>
          </p:cNvSpPr>
          <p:nvPr/>
        </p:nvSpPr>
        <p:spPr bwMode="auto">
          <a:xfrm>
            <a:off x="1745791" y="1913936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5" name="Oval 50"/>
          <p:cNvSpPr>
            <a:spLocks noChangeArrowheads="1"/>
          </p:cNvSpPr>
          <p:nvPr/>
        </p:nvSpPr>
        <p:spPr bwMode="auto">
          <a:xfrm>
            <a:off x="1745791" y="2258897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" name="Line 49"/>
          <p:cNvSpPr>
            <a:spLocks noChangeShapeType="1"/>
          </p:cNvSpPr>
          <p:nvPr/>
        </p:nvSpPr>
        <p:spPr bwMode="auto">
          <a:xfrm>
            <a:off x="1952111" y="1717275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7" name="Line 49"/>
          <p:cNvSpPr>
            <a:spLocks noChangeShapeType="1"/>
          </p:cNvSpPr>
          <p:nvPr/>
        </p:nvSpPr>
        <p:spPr bwMode="auto">
          <a:xfrm>
            <a:off x="1973879" y="2069978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8" name="Line 49"/>
          <p:cNvSpPr>
            <a:spLocks noChangeShapeType="1"/>
          </p:cNvSpPr>
          <p:nvPr/>
        </p:nvSpPr>
        <p:spPr bwMode="auto">
          <a:xfrm>
            <a:off x="1978230" y="2405262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9" name="AutoShape 28"/>
          <p:cNvSpPr>
            <a:spLocks noChangeArrowheads="1"/>
          </p:cNvSpPr>
          <p:nvPr/>
        </p:nvSpPr>
        <p:spPr bwMode="auto">
          <a:xfrm>
            <a:off x="122160" y="3130798"/>
            <a:ext cx="2926399" cy="5486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70" name="AutoShape 29"/>
          <p:cNvSpPr>
            <a:spLocks noChangeArrowheads="1"/>
          </p:cNvSpPr>
          <p:nvPr/>
        </p:nvSpPr>
        <p:spPr bwMode="auto">
          <a:xfrm>
            <a:off x="182462" y="3164641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1" name="AutoShape 3"/>
          <p:cNvSpPr>
            <a:spLocks noChangeArrowheads="1"/>
          </p:cNvSpPr>
          <p:nvPr/>
        </p:nvSpPr>
        <p:spPr bwMode="auto">
          <a:xfrm>
            <a:off x="134419" y="2546307"/>
            <a:ext cx="8909501" cy="4863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72" name="Rectangle 57"/>
          <p:cNvSpPr>
            <a:spLocks noChangeArrowheads="1"/>
          </p:cNvSpPr>
          <p:nvPr/>
        </p:nvSpPr>
        <p:spPr bwMode="auto">
          <a:xfrm>
            <a:off x="1589006" y="2548062"/>
            <a:ext cx="659963" cy="21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1" dirty="0">
                <a:latin typeface="Cambria" panose="02040503050406030204" pitchFamily="18" charset="0"/>
                <a:ea typeface="Cambria" panose="02040503050406030204" pitchFamily="18" charset="0"/>
              </a:rPr>
              <a:t>is about…</a:t>
            </a:r>
          </a:p>
        </p:txBody>
      </p:sp>
      <p:sp>
        <p:nvSpPr>
          <p:cNvPr id="273" name="AutoShape 3"/>
          <p:cNvSpPr>
            <a:spLocks noChangeArrowheads="1"/>
          </p:cNvSpPr>
          <p:nvPr/>
        </p:nvSpPr>
        <p:spPr bwMode="auto">
          <a:xfrm>
            <a:off x="122160" y="2454268"/>
            <a:ext cx="1381594" cy="6034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75" name="Rectangle 274"/>
          <p:cNvSpPr/>
          <p:nvPr/>
        </p:nvSpPr>
        <p:spPr>
          <a:xfrm>
            <a:off x="256078" y="2602629"/>
            <a:ext cx="110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Triangles</a:t>
            </a:r>
          </a:p>
        </p:txBody>
      </p:sp>
      <p:sp>
        <p:nvSpPr>
          <p:cNvPr id="276" name="Rectangle 55"/>
          <p:cNvSpPr>
            <a:spLocks noChangeArrowheads="1"/>
          </p:cNvSpPr>
          <p:nvPr/>
        </p:nvSpPr>
        <p:spPr bwMode="auto">
          <a:xfrm>
            <a:off x="451104" y="2413728"/>
            <a:ext cx="710055" cy="23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mbria" panose="02040503050406030204" pitchFamily="18" charset="0"/>
                <a:ea typeface="Cambria" panose="02040503050406030204" pitchFamily="18" charset="0"/>
              </a:rPr>
              <a:t>Key Topic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2156548" y="2631191"/>
            <a:ext cx="8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a triangle in two ways using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its angles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and its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468382" y="3303671"/>
            <a:ext cx="2249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by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3440991" y="3301700"/>
            <a:ext cx="2246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by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6394684" y="3282345"/>
            <a:ext cx="196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Angles of triangles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6" name="Rectangle 56"/>
          <p:cNvSpPr>
            <a:spLocks noChangeArrowheads="1"/>
          </p:cNvSpPr>
          <p:nvPr/>
        </p:nvSpPr>
        <p:spPr bwMode="auto">
          <a:xfrm>
            <a:off x="525041" y="589015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77" name="Rectangle 56"/>
          <p:cNvSpPr>
            <a:spLocks noChangeArrowheads="1"/>
          </p:cNvSpPr>
          <p:nvPr/>
        </p:nvSpPr>
        <p:spPr bwMode="auto">
          <a:xfrm>
            <a:off x="5047838" y="601996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78" name="Rectangle 56"/>
          <p:cNvSpPr>
            <a:spLocks noChangeArrowheads="1"/>
          </p:cNvSpPr>
          <p:nvPr/>
        </p:nvSpPr>
        <p:spPr bwMode="auto">
          <a:xfrm>
            <a:off x="459741" y="3084600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0" name="Rectangle 56"/>
          <p:cNvSpPr>
            <a:spLocks noChangeArrowheads="1"/>
          </p:cNvSpPr>
          <p:nvPr/>
        </p:nvSpPr>
        <p:spPr bwMode="auto">
          <a:xfrm>
            <a:off x="3434620" y="3092038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1" name="Rectangle 56"/>
          <p:cNvSpPr>
            <a:spLocks noChangeArrowheads="1"/>
          </p:cNvSpPr>
          <p:nvPr/>
        </p:nvSpPr>
        <p:spPr bwMode="auto">
          <a:xfrm>
            <a:off x="6402181" y="3086880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3" name="Rectangle 61"/>
          <p:cNvSpPr>
            <a:spLocks noChangeArrowheads="1"/>
          </p:cNvSpPr>
          <p:nvPr/>
        </p:nvSpPr>
        <p:spPr bwMode="auto">
          <a:xfrm>
            <a:off x="809359" y="3653855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384" name="Rectangle 62"/>
          <p:cNvSpPr>
            <a:spLocks noChangeArrowheads="1"/>
          </p:cNvSpPr>
          <p:nvPr/>
        </p:nvSpPr>
        <p:spPr bwMode="auto">
          <a:xfrm>
            <a:off x="6809988" y="3662097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394" name="AutoShape 8"/>
          <p:cNvSpPr>
            <a:spLocks noChangeArrowheads="1"/>
          </p:cNvSpPr>
          <p:nvPr/>
        </p:nvSpPr>
        <p:spPr bwMode="auto">
          <a:xfrm>
            <a:off x="164630" y="3905288"/>
            <a:ext cx="2740311" cy="7394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5" name="Oval 9"/>
          <p:cNvSpPr>
            <a:spLocks noChangeArrowheads="1"/>
          </p:cNvSpPr>
          <p:nvPr/>
        </p:nvSpPr>
        <p:spPr bwMode="auto">
          <a:xfrm>
            <a:off x="2796114" y="413074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6" name="AutoShape 8"/>
          <p:cNvSpPr>
            <a:spLocks noChangeArrowheads="1"/>
          </p:cNvSpPr>
          <p:nvPr/>
        </p:nvSpPr>
        <p:spPr bwMode="auto">
          <a:xfrm>
            <a:off x="155422" y="4714442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7" name="Oval 9"/>
          <p:cNvSpPr>
            <a:spLocks noChangeArrowheads="1"/>
          </p:cNvSpPr>
          <p:nvPr/>
        </p:nvSpPr>
        <p:spPr bwMode="auto">
          <a:xfrm>
            <a:off x="2786906" y="495956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8" name="AutoShape 8"/>
          <p:cNvSpPr>
            <a:spLocks noChangeArrowheads="1"/>
          </p:cNvSpPr>
          <p:nvPr/>
        </p:nvSpPr>
        <p:spPr bwMode="auto">
          <a:xfrm>
            <a:off x="164630" y="5534415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9" name="Oval 9"/>
          <p:cNvSpPr>
            <a:spLocks noChangeArrowheads="1"/>
          </p:cNvSpPr>
          <p:nvPr/>
        </p:nvSpPr>
        <p:spPr bwMode="auto">
          <a:xfrm>
            <a:off x="2796114" y="5808819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0" name="AutoShape 8"/>
          <p:cNvSpPr>
            <a:spLocks noChangeArrowheads="1"/>
          </p:cNvSpPr>
          <p:nvPr/>
        </p:nvSpPr>
        <p:spPr bwMode="auto">
          <a:xfrm>
            <a:off x="6109096" y="3913530"/>
            <a:ext cx="2842019" cy="108506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1" name="Oval 9"/>
          <p:cNvSpPr>
            <a:spLocks noChangeArrowheads="1"/>
          </p:cNvSpPr>
          <p:nvPr/>
        </p:nvSpPr>
        <p:spPr bwMode="auto">
          <a:xfrm>
            <a:off x="8821106" y="4313157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4" name="AutoShape 8"/>
          <p:cNvSpPr>
            <a:spLocks noChangeArrowheads="1"/>
          </p:cNvSpPr>
          <p:nvPr/>
        </p:nvSpPr>
        <p:spPr bwMode="auto">
          <a:xfrm>
            <a:off x="6100479" y="5052774"/>
            <a:ext cx="2850635" cy="123054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5" name="Oval 9"/>
          <p:cNvSpPr>
            <a:spLocks noChangeArrowheads="1"/>
          </p:cNvSpPr>
          <p:nvPr/>
        </p:nvSpPr>
        <p:spPr bwMode="auto">
          <a:xfrm>
            <a:off x="8803688" y="5555795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7" name="TextBox 416"/>
              <p:cNvSpPr txBox="1"/>
              <p:nvPr/>
            </p:nvSpPr>
            <p:spPr>
              <a:xfrm>
                <a:off x="159902" y="3968368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Right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1 right angle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7" name="TextBox 4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2" y="3968368"/>
                <a:ext cx="2249280" cy="584775"/>
              </a:xfrm>
              <a:prstGeom prst="rect">
                <a:avLst/>
              </a:prstGeom>
              <a:blipFill>
                <a:blip r:embed="rId14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8" name="TextBox 417"/>
              <p:cNvSpPr txBox="1"/>
              <p:nvPr/>
            </p:nvSpPr>
            <p:spPr>
              <a:xfrm>
                <a:off x="164630" y="4777317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Acute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3 acute angles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8" name="TextBox 4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30" y="4777317"/>
                <a:ext cx="2249280" cy="584775"/>
              </a:xfrm>
              <a:prstGeom prst="rect">
                <a:avLst/>
              </a:prstGeom>
              <a:blipFill>
                <a:blip r:embed="rId15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9" name="TextBox 418"/>
              <p:cNvSpPr txBox="1"/>
              <p:nvPr/>
            </p:nvSpPr>
            <p:spPr>
              <a:xfrm>
                <a:off x="160142" y="5579473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Obtuse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1 obtuse angle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9" name="TextBox 4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42" y="5579473"/>
                <a:ext cx="2249280" cy="584775"/>
              </a:xfrm>
              <a:prstGeom prst="rect">
                <a:avLst/>
              </a:prstGeom>
              <a:blipFill>
                <a:blip r:embed="rId16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1" name="Isosceles Triangle 420"/>
          <p:cNvSpPr/>
          <p:nvPr/>
        </p:nvSpPr>
        <p:spPr>
          <a:xfrm>
            <a:off x="1899349" y="4862300"/>
            <a:ext cx="635735" cy="480064"/>
          </a:xfrm>
          <a:prstGeom prst="triangle">
            <a:avLst>
              <a:gd name="adj" fmla="val 650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5" name="Group 424"/>
          <p:cNvGrpSpPr/>
          <p:nvPr/>
        </p:nvGrpSpPr>
        <p:grpSpPr>
          <a:xfrm>
            <a:off x="1888423" y="3968368"/>
            <a:ext cx="637729" cy="548255"/>
            <a:chOff x="-1380609" y="3010668"/>
            <a:chExt cx="637729" cy="548255"/>
          </a:xfrm>
        </p:grpSpPr>
        <p:sp>
          <p:nvSpPr>
            <p:cNvPr id="422" name="Isosceles Triangle 421"/>
            <p:cNvSpPr/>
            <p:nvPr/>
          </p:nvSpPr>
          <p:spPr>
            <a:xfrm>
              <a:off x="-1380609" y="3010668"/>
              <a:ext cx="635735" cy="548047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-849378" y="3452425"/>
              <a:ext cx="106498" cy="106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6" name="Isosceles Triangle 425"/>
          <p:cNvSpPr/>
          <p:nvPr/>
        </p:nvSpPr>
        <p:spPr>
          <a:xfrm rot="8654369">
            <a:off x="1748812" y="5866861"/>
            <a:ext cx="1114661" cy="369941"/>
          </a:xfrm>
          <a:prstGeom prst="triangle">
            <a:avLst>
              <a:gd name="adj" fmla="val 529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7" name="TextBox 426"/>
              <p:cNvSpPr txBox="1"/>
              <p:nvPr/>
            </p:nvSpPr>
            <p:spPr>
              <a:xfrm>
                <a:off x="6100480" y="3891351"/>
                <a:ext cx="26222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The sum of the angles in a triangle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180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7" name="TextBox 4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480" y="3891351"/>
                <a:ext cx="2622276" cy="523220"/>
              </a:xfrm>
              <a:prstGeom prst="rect">
                <a:avLst/>
              </a:prstGeom>
              <a:blipFill>
                <a:blip r:embed="rId17"/>
                <a:stretch>
                  <a:fillRect l="-698"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8" name="Isosceles Triangle 427"/>
          <p:cNvSpPr/>
          <p:nvPr/>
        </p:nvSpPr>
        <p:spPr>
          <a:xfrm>
            <a:off x="6251201" y="4434229"/>
            <a:ext cx="1066858" cy="482067"/>
          </a:xfrm>
          <a:prstGeom prst="triangle">
            <a:avLst>
              <a:gd name="adj" fmla="val 253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AutoShape 4"/>
          <p:cNvSpPr>
            <a:spLocks noChangeArrowheads="1"/>
          </p:cNvSpPr>
          <p:nvPr/>
        </p:nvSpPr>
        <p:spPr bwMode="auto">
          <a:xfrm>
            <a:off x="219940" y="6373032"/>
            <a:ext cx="8702630" cy="41255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" name="Rectangle 58"/>
          <p:cNvSpPr>
            <a:spLocks noChangeArrowheads="1"/>
          </p:cNvSpPr>
          <p:nvPr/>
        </p:nvSpPr>
        <p:spPr bwMode="auto">
          <a:xfrm>
            <a:off x="246239" y="6371155"/>
            <a:ext cx="2121244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Other stuff I need to know…</a:t>
            </a:r>
            <a:endParaRPr lang="en-US" altLang="en-US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2348385" y="6407070"/>
            <a:ext cx="6177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triangles can be classified by an angle and side, like obtuse scalene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2" name="AutoShape 8"/>
          <p:cNvSpPr>
            <a:spLocks noChangeArrowheads="1"/>
          </p:cNvSpPr>
          <p:nvPr/>
        </p:nvSpPr>
        <p:spPr bwMode="auto">
          <a:xfrm>
            <a:off x="3146029" y="3913530"/>
            <a:ext cx="2740311" cy="7394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" name="Oval 9"/>
          <p:cNvSpPr>
            <a:spLocks noChangeArrowheads="1"/>
          </p:cNvSpPr>
          <p:nvPr/>
        </p:nvSpPr>
        <p:spPr bwMode="auto">
          <a:xfrm>
            <a:off x="5777513" y="4182528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" name="AutoShape 8"/>
          <p:cNvSpPr>
            <a:spLocks noChangeArrowheads="1"/>
          </p:cNvSpPr>
          <p:nvPr/>
        </p:nvSpPr>
        <p:spPr bwMode="auto">
          <a:xfrm>
            <a:off x="3136821" y="4722684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" name="Oval 9"/>
          <p:cNvSpPr>
            <a:spLocks noChangeArrowheads="1"/>
          </p:cNvSpPr>
          <p:nvPr/>
        </p:nvSpPr>
        <p:spPr bwMode="auto">
          <a:xfrm>
            <a:off x="5768305" y="4985223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" name="AutoShape 8"/>
          <p:cNvSpPr>
            <a:spLocks noChangeArrowheads="1"/>
          </p:cNvSpPr>
          <p:nvPr/>
        </p:nvSpPr>
        <p:spPr bwMode="auto">
          <a:xfrm>
            <a:off x="3154738" y="5542657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7" name="Oval 9"/>
          <p:cNvSpPr>
            <a:spLocks noChangeArrowheads="1"/>
          </p:cNvSpPr>
          <p:nvPr/>
        </p:nvSpPr>
        <p:spPr bwMode="auto">
          <a:xfrm>
            <a:off x="5768804" y="5799643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8" name="Rectangle 59"/>
          <p:cNvSpPr>
            <a:spLocks noChangeArrowheads="1"/>
          </p:cNvSpPr>
          <p:nvPr/>
        </p:nvSpPr>
        <p:spPr bwMode="auto">
          <a:xfrm>
            <a:off x="3895802" y="3662097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9" name="TextBox 438"/>
              <p:cNvSpPr txBox="1"/>
              <p:nvPr/>
            </p:nvSpPr>
            <p:spPr>
              <a:xfrm>
                <a:off x="3228928" y="3968734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Equilateral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9" name="TextBox 4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928" y="3968734"/>
                <a:ext cx="2249280" cy="584775"/>
              </a:xfrm>
              <a:prstGeom prst="rect">
                <a:avLst/>
              </a:prstGeom>
              <a:blipFill>
                <a:blip r:embed="rId18"/>
                <a:stretch>
                  <a:fillRect l="-1626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" name="TextBox 439"/>
              <p:cNvSpPr txBox="1"/>
              <p:nvPr/>
            </p:nvSpPr>
            <p:spPr>
              <a:xfrm>
                <a:off x="3196610" y="4785560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Isosceles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0" name="TextBox 4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10" y="4785560"/>
                <a:ext cx="2249280" cy="584775"/>
              </a:xfrm>
              <a:prstGeom prst="rect">
                <a:avLst/>
              </a:prstGeom>
              <a:blipFill>
                <a:blip r:embed="rId19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1" name="TextBox 440"/>
              <p:cNvSpPr txBox="1"/>
              <p:nvPr/>
            </p:nvSpPr>
            <p:spPr>
              <a:xfrm>
                <a:off x="3196610" y="5587715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Scalene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n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1" name="TextBox 4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10" y="5587715"/>
                <a:ext cx="2249280" cy="584775"/>
              </a:xfrm>
              <a:prstGeom prst="rect">
                <a:avLst/>
              </a:prstGeom>
              <a:blipFill>
                <a:blip r:embed="rId20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2" name="Isosceles Triangle 441"/>
          <p:cNvSpPr/>
          <p:nvPr/>
        </p:nvSpPr>
        <p:spPr>
          <a:xfrm>
            <a:off x="5051561" y="3974036"/>
            <a:ext cx="635735" cy="54804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Isosceles Triangle 442"/>
          <p:cNvSpPr/>
          <p:nvPr/>
        </p:nvSpPr>
        <p:spPr>
          <a:xfrm>
            <a:off x="4946162" y="4803923"/>
            <a:ext cx="515972" cy="60412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4" name="Straight Connector 443"/>
          <p:cNvCxnSpPr/>
          <p:nvPr/>
        </p:nvCxnSpPr>
        <p:spPr>
          <a:xfrm>
            <a:off x="5172915" y="4177558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H="1">
            <a:off x="5473361" y="4173201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>
            <a:off x="5364502" y="4430106"/>
            <a:ext cx="0" cy="137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>
            <a:off x="5020518" y="5052774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 flipH="1">
            <a:off x="5294837" y="5048417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9" name="Isosceles Triangle 448"/>
          <p:cNvSpPr/>
          <p:nvPr/>
        </p:nvSpPr>
        <p:spPr>
          <a:xfrm>
            <a:off x="4654911" y="5628685"/>
            <a:ext cx="978563" cy="502834"/>
          </a:xfrm>
          <a:prstGeom prst="triangle">
            <a:avLst>
              <a:gd name="adj" fmla="val 793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1" name="TextBox 450"/>
              <p:cNvSpPr txBox="1"/>
              <p:nvPr/>
            </p:nvSpPr>
            <p:spPr>
              <a:xfrm>
                <a:off x="6747335" y="4374342"/>
                <a:ext cx="21420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1" name="TextBox 4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335" y="4374342"/>
                <a:ext cx="2142084" cy="338554"/>
              </a:xfrm>
              <a:prstGeom prst="rect">
                <a:avLst/>
              </a:prstGeom>
              <a:blipFill>
                <a:blip r:embed="rId21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2" name="TextBox 451"/>
              <p:cNvSpPr txBox="1"/>
              <p:nvPr/>
            </p:nvSpPr>
            <p:spPr>
              <a:xfrm>
                <a:off x="6440216" y="4387418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2" name="TextBox 4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216" y="4387418"/>
                <a:ext cx="278022" cy="307777"/>
              </a:xfrm>
              <a:prstGeom prst="rect">
                <a:avLst/>
              </a:prstGeom>
              <a:blipFill>
                <a:blip r:embed="rId2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3" name="TextBox 452"/>
              <p:cNvSpPr txBox="1"/>
              <p:nvPr/>
            </p:nvSpPr>
            <p:spPr>
              <a:xfrm>
                <a:off x="6295106" y="4660821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3" name="TextBox 4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106" y="4660821"/>
                <a:ext cx="278022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4" name="TextBox 453"/>
              <p:cNvSpPr txBox="1"/>
              <p:nvPr/>
            </p:nvSpPr>
            <p:spPr>
              <a:xfrm>
                <a:off x="6914983" y="4679183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4" name="TextBox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4983" y="4679183"/>
                <a:ext cx="278022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5" name="Isosceles Triangle 454"/>
          <p:cNvSpPr/>
          <p:nvPr/>
        </p:nvSpPr>
        <p:spPr>
          <a:xfrm>
            <a:off x="6198784" y="5319436"/>
            <a:ext cx="1049603" cy="768295"/>
          </a:xfrm>
          <a:prstGeom prst="triangle">
            <a:avLst>
              <a:gd name="adj" fmla="val 833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6" name="TextBox 455"/>
              <p:cNvSpPr txBox="1"/>
              <p:nvPr/>
            </p:nvSpPr>
            <p:spPr>
              <a:xfrm>
                <a:off x="6886800" y="5311080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6" name="TextBox 4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800" y="5311080"/>
                <a:ext cx="278022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7" name="TextBox 456"/>
              <p:cNvSpPr txBox="1"/>
              <p:nvPr/>
            </p:nvSpPr>
            <p:spPr>
              <a:xfrm>
                <a:off x="6741946" y="5814714"/>
                <a:ext cx="6435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7" name="TextBox 4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946" y="5814714"/>
                <a:ext cx="643510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8" name="TextBox 457"/>
              <p:cNvSpPr txBox="1"/>
              <p:nvPr/>
            </p:nvSpPr>
            <p:spPr>
              <a:xfrm>
                <a:off x="6215474" y="5834558"/>
                <a:ext cx="6435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8" name="TextBox 4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474" y="5834558"/>
                <a:ext cx="643510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9" name="TextBox 458"/>
              <p:cNvSpPr txBox="1"/>
              <p:nvPr/>
            </p:nvSpPr>
            <p:spPr>
              <a:xfrm>
                <a:off x="6917254" y="5082966"/>
                <a:ext cx="214208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+50+74=180</m:t>
                      </m:r>
                      <m:r>
                        <a:rPr lang="en-US" sz="14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4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1400" b="0" dirty="0" smtClean="0">
                    <a:ea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+124=180</m:t>
                    </m:r>
                  </m:oMath>
                </a14:m>
                <a:endParaRPr lang="en-US" sz="14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−124    −124</m:t>
                      </m:r>
                    </m:oMath>
                  </m:oMathPara>
                </a14:m>
                <a:endParaRPr lang="en-US" sz="14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1400" b="0" dirty="0" smtClean="0">
                    <a:ea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=56</m:t>
                    </m:r>
                  </m:oMath>
                </a14:m>
                <a:endParaRPr lang="en-US" sz="14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59" name="TextBox 4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254" y="5082966"/>
                <a:ext cx="2142084" cy="95410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1" name="Straight Connector 460"/>
          <p:cNvCxnSpPr/>
          <p:nvPr/>
        </p:nvCxnSpPr>
        <p:spPr>
          <a:xfrm>
            <a:off x="8292292" y="5109361"/>
            <a:ext cx="0" cy="1005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6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2"/>
          <p:cNvGrpSpPr>
            <a:grpSpLocks/>
          </p:cNvGrpSpPr>
          <p:nvPr/>
        </p:nvGrpSpPr>
        <p:grpSpPr bwMode="auto">
          <a:xfrm>
            <a:off x="202610" y="173429"/>
            <a:ext cx="8745447" cy="6546622"/>
            <a:chOff x="428" y="150"/>
            <a:chExt cx="4902" cy="3926"/>
          </a:xfrm>
        </p:grpSpPr>
        <p:sp>
          <p:nvSpPr>
            <p:cNvPr id="67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57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8" name="AutoShape 4"/>
            <p:cNvSpPr>
              <a:spLocks noChangeArrowheads="1"/>
            </p:cNvSpPr>
            <p:nvPr/>
          </p:nvSpPr>
          <p:spPr bwMode="auto">
            <a:xfrm>
              <a:off x="428" y="364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350"/>
            </a:p>
          </p:txBody>
        </p:sp>
        <p:sp>
          <p:nvSpPr>
            <p:cNvPr id="69" name="AutoShape 5"/>
            <p:cNvSpPr>
              <a:spLocks noChangeArrowheads="1"/>
            </p:cNvSpPr>
            <p:nvPr/>
          </p:nvSpPr>
          <p:spPr bwMode="auto">
            <a:xfrm>
              <a:off x="1935" y="162"/>
              <a:ext cx="175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800" b="1">
                <a:latin typeface="Times" panose="02020603050405020304" pitchFamily="18" charset="0"/>
              </a:endParaRPr>
            </a:p>
          </p:txBody>
        </p:sp>
        <p:grpSp>
          <p:nvGrpSpPr>
            <p:cNvPr id="70" name="Group 6"/>
            <p:cNvGrpSpPr>
              <a:grpSpLocks/>
            </p:cNvGrpSpPr>
            <p:nvPr/>
          </p:nvGrpSpPr>
          <p:grpSpPr bwMode="auto">
            <a:xfrm>
              <a:off x="436" y="1512"/>
              <a:ext cx="1603" cy="1952"/>
              <a:chOff x="436" y="1512"/>
              <a:chExt cx="1603" cy="1952"/>
            </a:xfrm>
          </p:grpSpPr>
          <p:grpSp>
            <p:nvGrpSpPr>
              <p:cNvPr id="116" name="Group 7"/>
              <p:cNvGrpSpPr>
                <a:grpSpLocks/>
              </p:cNvGrpSpPr>
              <p:nvPr/>
            </p:nvGrpSpPr>
            <p:grpSpPr bwMode="auto">
              <a:xfrm>
                <a:off x="436" y="1512"/>
                <a:ext cx="1603" cy="384"/>
                <a:chOff x="436" y="1512"/>
                <a:chExt cx="1603" cy="384"/>
              </a:xfrm>
            </p:grpSpPr>
            <p:sp>
              <p:nvSpPr>
                <p:cNvPr id="126" name="AutoShape 8"/>
                <p:cNvSpPr>
                  <a:spLocks noChangeArrowheads="1"/>
                </p:cNvSpPr>
                <p:nvPr/>
              </p:nvSpPr>
              <p:spPr bwMode="auto">
                <a:xfrm>
                  <a:off x="436" y="1512"/>
                  <a:ext cx="1536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7" name="Oval 9"/>
                <p:cNvSpPr>
                  <a:spLocks noChangeArrowheads="1"/>
                </p:cNvSpPr>
                <p:nvPr/>
              </p:nvSpPr>
              <p:spPr bwMode="auto">
                <a:xfrm>
                  <a:off x="1911" y="164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  <p:grpSp>
            <p:nvGrpSpPr>
              <p:cNvPr id="117" name="Group 10"/>
              <p:cNvGrpSpPr>
                <a:grpSpLocks/>
              </p:cNvGrpSpPr>
              <p:nvPr/>
            </p:nvGrpSpPr>
            <p:grpSpPr bwMode="auto">
              <a:xfrm>
                <a:off x="436" y="1922"/>
                <a:ext cx="1603" cy="573"/>
                <a:chOff x="436" y="1922"/>
                <a:chExt cx="1603" cy="573"/>
              </a:xfrm>
            </p:grpSpPr>
            <p:sp>
              <p:nvSpPr>
                <p:cNvPr id="124" name="AutoShape 11"/>
                <p:cNvSpPr>
                  <a:spLocks noChangeArrowheads="1"/>
                </p:cNvSpPr>
                <p:nvPr/>
              </p:nvSpPr>
              <p:spPr bwMode="auto">
                <a:xfrm>
                  <a:off x="436" y="1922"/>
                  <a:ext cx="1536" cy="57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5" name="Oval 12"/>
                <p:cNvSpPr>
                  <a:spLocks noChangeArrowheads="1"/>
                </p:cNvSpPr>
                <p:nvPr/>
              </p:nvSpPr>
              <p:spPr bwMode="auto">
                <a:xfrm>
                  <a:off x="1911" y="2144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  <p:grpSp>
            <p:nvGrpSpPr>
              <p:cNvPr id="119" name="Group 16"/>
              <p:cNvGrpSpPr>
                <a:grpSpLocks/>
              </p:cNvGrpSpPr>
              <p:nvPr/>
            </p:nvGrpSpPr>
            <p:grpSpPr bwMode="auto">
              <a:xfrm>
                <a:off x="436" y="2520"/>
                <a:ext cx="1603" cy="944"/>
                <a:chOff x="436" y="2520"/>
                <a:chExt cx="1603" cy="944"/>
              </a:xfrm>
            </p:grpSpPr>
            <p:sp>
              <p:nvSpPr>
                <p:cNvPr id="120" name="AutoShape 17"/>
                <p:cNvSpPr>
                  <a:spLocks noChangeArrowheads="1"/>
                </p:cNvSpPr>
                <p:nvPr/>
              </p:nvSpPr>
              <p:spPr bwMode="auto">
                <a:xfrm>
                  <a:off x="436" y="2520"/>
                  <a:ext cx="1536" cy="94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  <p:sp>
              <p:nvSpPr>
                <p:cNvPr id="121" name="Oval 18"/>
                <p:cNvSpPr>
                  <a:spLocks noChangeArrowheads="1"/>
                </p:cNvSpPr>
                <p:nvPr/>
              </p:nvSpPr>
              <p:spPr bwMode="auto">
                <a:xfrm>
                  <a:off x="1911" y="26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350"/>
                </a:p>
              </p:txBody>
            </p:sp>
          </p:grpSp>
        </p:grpSp>
        <p:grpSp>
          <p:nvGrpSpPr>
            <p:cNvPr id="104" name="Group 20"/>
            <p:cNvGrpSpPr>
              <a:grpSpLocks/>
            </p:cNvGrpSpPr>
            <p:nvPr/>
          </p:nvGrpSpPr>
          <p:grpSpPr bwMode="auto">
            <a:xfrm>
              <a:off x="2081" y="1512"/>
              <a:ext cx="1603" cy="384"/>
              <a:chOff x="2081" y="1512"/>
              <a:chExt cx="1603" cy="384"/>
            </a:xfrm>
          </p:grpSpPr>
          <p:sp>
            <p:nvSpPr>
              <p:cNvPr id="114" name="AutoShape 21"/>
              <p:cNvSpPr>
                <a:spLocks noChangeArrowheads="1"/>
              </p:cNvSpPr>
              <p:nvPr/>
            </p:nvSpPr>
            <p:spPr bwMode="auto">
              <a:xfrm>
                <a:off x="2081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115" name="Oval 22"/>
              <p:cNvSpPr>
                <a:spLocks noChangeArrowheads="1"/>
              </p:cNvSpPr>
              <p:nvPr/>
            </p:nvSpPr>
            <p:spPr bwMode="auto">
              <a:xfrm>
                <a:off x="3556" y="164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92" name="Group 33"/>
            <p:cNvGrpSpPr>
              <a:grpSpLocks/>
            </p:cNvGrpSpPr>
            <p:nvPr/>
          </p:nvGrpSpPr>
          <p:grpSpPr bwMode="auto">
            <a:xfrm>
              <a:off x="3727" y="1512"/>
              <a:ext cx="1603" cy="384"/>
              <a:chOff x="3727" y="1512"/>
              <a:chExt cx="1603" cy="384"/>
            </a:xfrm>
          </p:grpSpPr>
          <p:sp>
            <p:nvSpPr>
              <p:cNvPr id="102" name="AutoShape 34"/>
              <p:cNvSpPr>
                <a:spLocks noChangeArrowheads="1"/>
              </p:cNvSpPr>
              <p:nvPr/>
            </p:nvSpPr>
            <p:spPr bwMode="auto">
              <a:xfrm>
                <a:off x="3727" y="1512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103" name="Oval 35"/>
              <p:cNvSpPr>
                <a:spLocks noChangeArrowheads="1"/>
              </p:cNvSpPr>
              <p:nvPr/>
            </p:nvSpPr>
            <p:spPr bwMode="auto">
              <a:xfrm>
                <a:off x="5202" y="1650"/>
                <a:ext cx="128" cy="12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3" name="Group 45"/>
            <p:cNvGrpSpPr>
              <a:grpSpLocks/>
            </p:cNvGrpSpPr>
            <p:nvPr/>
          </p:nvGrpSpPr>
          <p:grpSpPr bwMode="auto">
            <a:xfrm>
              <a:off x="436" y="914"/>
              <a:ext cx="1536" cy="384"/>
              <a:chOff x="436" y="914"/>
              <a:chExt cx="1536" cy="384"/>
            </a:xfrm>
          </p:grpSpPr>
          <p:sp>
            <p:nvSpPr>
              <p:cNvPr id="90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91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4" name="Group 48"/>
            <p:cNvGrpSpPr>
              <a:grpSpLocks/>
            </p:cNvGrpSpPr>
            <p:nvPr/>
          </p:nvGrpSpPr>
          <p:grpSpPr bwMode="auto">
            <a:xfrm>
              <a:off x="2073" y="914"/>
              <a:ext cx="1536" cy="384"/>
              <a:chOff x="2073" y="914"/>
              <a:chExt cx="1536" cy="384"/>
            </a:xfrm>
          </p:grpSpPr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>
                <a:off x="2073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>
                <a:off x="2107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grpSp>
          <p:nvGrpSpPr>
            <p:cNvPr id="75" name="Group 51"/>
            <p:cNvGrpSpPr>
              <a:grpSpLocks/>
            </p:cNvGrpSpPr>
            <p:nvPr/>
          </p:nvGrpSpPr>
          <p:grpSpPr bwMode="auto">
            <a:xfrm>
              <a:off x="3711" y="914"/>
              <a:ext cx="1536" cy="384"/>
              <a:chOff x="3711" y="914"/>
              <a:chExt cx="1536" cy="384"/>
            </a:xfrm>
          </p:grpSpPr>
          <p:sp>
            <p:nvSpPr>
              <p:cNvPr id="86" name="AutoShape 52"/>
              <p:cNvSpPr>
                <a:spLocks noChangeArrowheads="1"/>
              </p:cNvSpPr>
              <p:nvPr/>
            </p:nvSpPr>
            <p:spPr bwMode="auto">
              <a:xfrm>
                <a:off x="3711" y="914"/>
                <a:ext cx="1536" cy="38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  <p:sp>
            <p:nvSpPr>
              <p:cNvPr id="87" name="AutoShape 53"/>
              <p:cNvSpPr>
                <a:spLocks noChangeArrowheads="1"/>
              </p:cNvSpPr>
              <p:nvPr/>
            </p:nvSpPr>
            <p:spPr bwMode="auto">
              <a:xfrm>
                <a:off x="3745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350"/>
              </a:p>
            </p:txBody>
          </p:sp>
        </p:grpSp>
        <p:sp>
          <p:nvSpPr>
            <p:cNvPr id="76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283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" panose="02040503050406030204" pitchFamily="18" charset="0"/>
                  <a:ea typeface="Cambria" panose="02040503050406030204" pitchFamily="18" charset="0"/>
                </a:rPr>
                <a:t>The FRAME Routine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2563" y="150"/>
              <a:ext cx="398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 dirty="0">
                  <a:latin typeface="Cambria" panose="02040503050406030204" pitchFamily="18" charset="0"/>
                  <a:ea typeface="Cambria" panose="02040503050406030204" pitchFamily="18" charset="0"/>
                </a:rPr>
                <a:t>Key Topic</a:t>
              </a:r>
            </a:p>
          </p:txBody>
        </p:sp>
        <p:sp>
          <p:nvSpPr>
            <p:cNvPr id="78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79" name="Rectangle 57"/>
            <p:cNvSpPr>
              <a:spLocks noChangeArrowheads="1"/>
            </p:cNvSpPr>
            <p:nvPr/>
          </p:nvSpPr>
          <p:spPr bwMode="auto">
            <a:xfrm>
              <a:off x="3701" y="408"/>
              <a:ext cx="356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800" b="1" dirty="0">
                  <a:latin typeface="Cambria" panose="02040503050406030204" pitchFamily="18" charset="0"/>
                  <a:ea typeface="Cambria" panose="02040503050406030204" pitchFamily="18" charset="0"/>
                </a:rPr>
                <a:t>is about…</a:t>
              </a:r>
            </a:p>
          </p:txBody>
        </p:sp>
        <p:sp>
          <p:nvSpPr>
            <p:cNvPr id="80" name="Rectangle 58"/>
            <p:cNvSpPr>
              <a:spLocks noChangeArrowheads="1"/>
            </p:cNvSpPr>
            <p:nvPr/>
          </p:nvSpPr>
          <p:spPr bwMode="auto">
            <a:xfrm>
              <a:off x="428" y="3464"/>
              <a:ext cx="1189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Other stuff I need to know…</a:t>
              </a:r>
              <a:endPara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1" name="Rectangle 59"/>
            <p:cNvSpPr>
              <a:spLocks noChangeArrowheads="1"/>
            </p:cNvSpPr>
            <p:nvPr/>
          </p:nvSpPr>
          <p:spPr bwMode="auto">
            <a:xfrm>
              <a:off x="726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2" name="Rectangle 60"/>
            <p:cNvSpPr>
              <a:spLocks noChangeArrowheads="1"/>
            </p:cNvSpPr>
            <p:nvPr/>
          </p:nvSpPr>
          <p:spPr bwMode="auto">
            <a:xfrm>
              <a:off x="2257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  <p:sp>
          <p:nvSpPr>
            <p:cNvPr id="83" name="Rectangle 61"/>
            <p:cNvSpPr>
              <a:spLocks noChangeArrowheads="1"/>
            </p:cNvSpPr>
            <p:nvPr/>
          </p:nvSpPr>
          <p:spPr bwMode="auto">
            <a:xfrm>
              <a:off x="2363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4" name="Rectangle 62"/>
            <p:cNvSpPr>
              <a:spLocks noChangeArrowheads="1"/>
            </p:cNvSpPr>
            <p:nvPr/>
          </p:nvSpPr>
          <p:spPr bwMode="auto">
            <a:xfrm>
              <a:off x="4024" y="1344"/>
              <a:ext cx="748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rPr>
                <a:t>Essential details</a:t>
              </a:r>
            </a:p>
          </p:txBody>
        </p:sp>
        <p:sp>
          <p:nvSpPr>
            <p:cNvPr id="85" name="Rectangle 63"/>
            <p:cNvSpPr>
              <a:spLocks noChangeArrowheads="1"/>
            </p:cNvSpPr>
            <p:nvPr/>
          </p:nvSpPr>
          <p:spPr bwMode="auto">
            <a:xfrm>
              <a:off x="3893" y="884"/>
              <a:ext cx="427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1" dirty="0">
                  <a:latin typeface="Cambria" panose="02040503050406030204" pitchFamily="18" charset="0"/>
                  <a:ea typeface="Cambria" panose="02040503050406030204" pitchFamily="18" charset="0"/>
                </a:rPr>
                <a:t>Main idea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329278" y="820386"/>
            <a:ext cx="839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using ___________________________ between angles to _________________________________________________ and solve real-world problems involving angles and triangles.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99704" y="1648289"/>
            <a:ext cx="2631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________________________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174848" y="1644637"/>
            <a:ext cx="2683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________________________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20327" y="1643163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______________________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41990" y="4112052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99640" y="2399170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Definition: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046434" y="2423795"/>
            <a:ext cx="2858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Definition: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two angles that are _________________ and congruent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7" name="AutoShape 11"/>
          <p:cNvSpPr>
            <a:spLocks noChangeArrowheads="1"/>
          </p:cNvSpPr>
          <p:nvPr/>
        </p:nvSpPr>
        <p:spPr bwMode="auto">
          <a:xfrm>
            <a:off x="3163082" y="3128752"/>
            <a:ext cx="2740311" cy="95548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8" name="AutoShape 17"/>
          <p:cNvSpPr>
            <a:spLocks noChangeArrowheads="1"/>
          </p:cNvSpPr>
          <p:nvPr/>
        </p:nvSpPr>
        <p:spPr bwMode="auto">
          <a:xfrm>
            <a:off x="3163082" y="4125919"/>
            <a:ext cx="2740311" cy="15741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39" name="AutoShape 11"/>
          <p:cNvSpPr>
            <a:spLocks noChangeArrowheads="1"/>
          </p:cNvSpPr>
          <p:nvPr/>
        </p:nvSpPr>
        <p:spPr bwMode="auto">
          <a:xfrm>
            <a:off x="6098688" y="3149925"/>
            <a:ext cx="2740311" cy="95548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0" name="AutoShape 17"/>
          <p:cNvSpPr>
            <a:spLocks noChangeArrowheads="1"/>
          </p:cNvSpPr>
          <p:nvPr/>
        </p:nvSpPr>
        <p:spPr bwMode="auto">
          <a:xfrm>
            <a:off x="6098688" y="4147092"/>
            <a:ext cx="2740311" cy="15741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1" name="Oval 12"/>
          <p:cNvSpPr>
            <a:spLocks noChangeArrowheads="1"/>
          </p:cNvSpPr>
          <p:nvPr/>
        </p:nvSpPr>
        <p:spPr bwMode="auto">
          <a:xfrm>
            <a:off x="5774462" y="3491762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2" name="Oval 18"/>
          <p:cNvSpPr>
            <a:spLocks noChangeArrowheads="1"/>
          </p:cNvSpPr>
          <p:nvPr/>
        </p:nvSpPr>
        <p:spPr bwMode="auto">
          <a:xfrm>
            <a:off x="5774462" y="433218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8704904" y="3496115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4" name="Oval 18"/>
          <p:cNvSpPr>
            <a:spLocks noChangeArrowheads="1"/>
          </p:cNvSpPr>
          <p:nvPr/>
        </p:nvSpPr>
        <p:spPr bwMode="auto">
          <a:xfrm>
            <a:off x="8704904" y="4336537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145" name="TextBox 144"/>
          <p:cNvSpPr txBox="1"/>
          <p:nvPr/>
        </p:nvSpPr>
        <p:spPr>
          <a:xfrm>
            <a:off x="199704" y="2418322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Definition: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187999" y="4107021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120816" y="4100350"/>
            <a:ext cx="2501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Solve for x: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480087" y="3215115"/>
            <a:ext cx="828638" cy="799535"/>
            <a:chOff x="480087" y="3215115"/>
            <a:chExt cx="828638" cy="799535"/>
          </a:xfrm>
        </p:grpSpPr>
        <p:grpSp>
          <p:nvGrpSpPr>
            <p:cNvPr id="153" name="Group 152"/>
            <p:cNvGrpSpPr/>
            <p:nvPr/>
          </p:nvGrpSpPr>
          <p:grpSpPr>
            <a:xfrm>
              <a:off x="480087" y="3215115"/>
              <a:ext cx="828638" cy="799535"/>
              <a:chOff x="-1017205" y="2815378"/>
              <a:chExt cx="1005840" cy="1005840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 flipV="1">
                <a:off x="-1012448" y="2815378"/>
                <a:ext cx="0" cy="100584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1" name="Straight Arrow Connector 150"/>
              <p:cNvCxnSpPr/>
              <p:nvPr/>
            </p:nvCxnSpPr>
            <p:spPr>
              <a:xfrm flipV="1">
                <a:off x="-1017205" y="3814147"/>
                <a:ext cx="100584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2" name="Rectangle 151"/>
              <p:cNvSpPr/>
              <p:nvPr/>
            </p:nvSpPr>
            <p:spPr>
              <a:xfrm>
                <a:off x="-999816" y="3629439"/>
                <a:ext cx="164870" cy="1648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55" name="Straight Arrow Connector 154"/>
            <p:cNvCxnSpPr/>
            <p:nvPr/>
          </p:nvCxnSpPr>
          <p:spPr>
            <a:xfrm flipV="1">
              <a:off x="492653" y="3491762"/>
              <a:ext cx="743964" cy="50149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868431" y="3241346"/>
                <a:ext cx="2501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+∠    =      °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31" y="3241346"/>
                <a:ext cx="2501478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2" name="Group 161"/>
          <p:cNvGrpSpPr/>
          <p:nvPr/>
        </p:nvGrpSpPr>
        <p:grpSpPr>
          <a:xfrm>
            <a:off x="407979" y="4511908"/>
            <a:ext cx="828638" cy="799535"/>
            <a:chOff x="480087" y="3215115"/>
            <a:chExt cx="828638" cy="799535"/>
          </a:xfrm>
        </p:grpSpPr>
        <p:grpSp>
          <p:nvGrpSpPr>
            <p:cNvPr id="163" name="Group 162"/>
            <p:cNvGrpSpPr/>
            <p:nvPr/>
          </p:nvGrpSpPr>
          <p:grpSpPr>
            <a:xfrm>
              <a:off x="480087" y="3215115"/>
              <a:ext cx="828638" cy="799535"/>
              <a:chOff x="-1017205" y="2815378"/>
              <a:chExt cx="1005840" cy="1005840"/>
            </a:xfrm>
          </p:grpSpPr>
          <p:cxnSp>
            <p:nvCxnSpPr>
              <p:cNvPr id="165" name="Straight Arrow Connector 164"/>
              <p:cNvCxnSpPr/>
              <p:nvPr/>
            </p:nvCxnSpPr>
            <p:spPr>
              <a:xfrm flipV="1">
                <a:off x="-1012448" y="2815378"/>
                <a:ext cx="0" cy="100584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/>
              <p:nvPr/>
            </p:nvCxnSpPr>
            <p:spPr>
              <a:xfrm flipV="1">
                <a:off x="-1017205" y="3814147"/>
                <a:ext cx="100584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7" name="Rectangle 166"/>
              <p:cNvSpPr/>
              <p:nvPr/>
            </p:nvSpPr>
            <p:spPr>
              <a:xfrm>
                <a:off x="-999816" y="3629439"/>
                <a:ext cx="164870" cy="1648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4" name="Straight Arrow Connector 163"/>
            <p:cNvCxnSpPr/>
            <p:nvPr/>
          </p:nvCxnSpPr>
          <p:spPr>
            <a:xfrm flipV="1">
              <a:off x="492653" y="3644133"/>
              <a:ext cx="799808" cy="3491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9" name="TextBox 168"/>
          <p:cNvSpPr txBox="1"/>
          <p:nvPr/>
        </p:nvSpPr>
        <p:spPr>
          <a:xfrm>
            <a:off x="750847" y="5033351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37101" y="4793523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339626" y="3319626"/>
            <a:ext cx="1612616" cy="604746"/>
            <a:chOff x="3339626" y="3319626"/>
            <a:chExt cx="1612616" cy="604746"/>
          </a:xfrm>
        </p:grpSpPr>
        <p:grpSp>
          <p:nvGrpSpPr>
            <p:cNvPr id="176" name="Group 175"/>
            <p:cNvGrpSpPr/>
            <p:nvPr/>
          </p:nvGrpSpPr>
          <p:grpSpPr>
            <a:xfrm>
              <a:off x="3339626" y="3319626"/>
              <a:ext cx="1612616" cy="562657"/>
              <a:chOff x="-303891" y="4232290"/>
              <a:chExt cx="1612616" cy="562657"/>
            </a:xfrm>
          </p:grpSpPr>
          <p:grpSp>
            <p:nvGrpSpPr>
              <p:cNvPr id="177" name="Group 176"/>
              <p:cNvGrpSpPr/>
              <p:nvPr/>
            </p:nvGrpSpPr>
            <p:grpSpPr>
              <a:xfrm>
                <a:off x="-303891" y="4791338"/>
                <a:ext cx="1612616" cy="0"/>
                <a:chOff x="-1968835" y="3814147"/>
                <a:chExt cx="1957470" cy="0"/>
              </a:xfrm>
            </p:grpSpPr>
            <p:cxnSp>
              <p:nvCxnSpPr>
                <p:cNvPr id="179" name="Straight Arrow Connector 178"/>
                <p:cNvCxnSpPr/>
                <p:nvPr/>
              </p:nvCxnSpPr>
              <p:spPr>
                <a:xfrm flipH="1" flipV="1">
                  <a:off x="-1968835" y="3814147"/>
                  <a:ext cx="956387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Arrow Connector 179"/>
                <p:cNvCxnSpPr/>
                <p:nvPr/>
              </p:nvCxnSpPr>
              <p:spPr>
                <a:xfrm flipV="1">
                  <a:off x="-1017205" y="3814147"/>
                  <a:ext cx="1005840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8" name="Straight Arrow Connector 177"/>
              <p:cNvCxnSpPr/>
              <p:nvPr/>
            </p:nvCxnSpPr>
            <p:spPr>
              <a:xfrm flipH="1" flipV="1">
                <a:off x="-74266" y="4232290"/>
                <a:ext cx="576865" cy="562657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6" name="Oval 185"/>
            <p:cNvSpPr/>
            <p:nvPr/>
          </p:nvSpPr>
          <p:spPr>
            <a:xfrm>
              <a:off x="4056626" y="3816818"/>
              <a:ext cx="107554" cy="1075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7" name="TextBox 186"/>
              <p:cNvSpPr txBox="1"/>
              <p:nvPr/>
            </p:nvSpPr>
            <p:spPr>
              <a:xfrm>
                <a:off x="3791401" y="3219353"/>
                <a:ext cx="25014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+∠     =          °</m:t>
                      </m:r>
                    </m:oMath>
                  </m:oMathPara>
                </a14:m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7" name="TextBox 1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01" y="3219353"/>
                <a:ext cx="250147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1" name="Group 190"/>
          <p:cNvGrpSpPr/>
          <p:nvPr/>
        </p:nvGrpSpPr>
        <p:grpSpPr>
          <a:xfrm rot="20594279">
            <a:off x="6176595" y="3662420"/>
            <a:ext cx="1371600" cy="0"/>
            <a:chOff x="-1968835" y="3814147"/>
            <a:chExt cx="1957470" cy="0"/>
          </a:xfrm>
        </p:grpSpPr>
        <p:cxnSp>
          <p:nvCxnSpPr>
            <p:cNvPr id="193" name="Straight Arrow Connector 192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Arrow Connector 193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oup 195"/>
          <p:cNvGrpSpPr/>
          <p:nvPr/>
        </p:nvGrpSpPr>
        <p:grpSpPr>
          <a:xfrm rot="1795250">
            <a:off x="6096231" y="3660461"/>
            <a:ext cx="1371600" cy="0"/>
            <a:chOff x="-1968835" y="3814147"/>
            <a:chExt cx="1957470" cy="0"/>
          </a:xfrm>
        </p:grpSpPr>
        <p:cxnSp>
          <p:nvCxnSpPr>
            <p:cNvPr id="197" name="Straight Arrow Connector 196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Arrow Connector 197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9" name="TextBox 198"/>
          <p:cNvSpPr txBox="1"/>
          <p:nvPr/>
        </p:nvSpPr>
        <p:spPr>
          <a:xfrm>
            <a:off x="6392701" y="3447065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6695502" y="3347023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648019" y="3655937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977178" y="3544859"/>
            <a:ext cx="27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3" name="TextBox 202"/>
              <p:cNvSpPr txBox="1"/>
              <p:nvPr/>
            </p:nvSpPr>
            <p:spPr>
              <a:xfrm>
                <a:off x="6889193" y="3272980"/>
                <a:ext cx="2501478" cy="661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≅∠       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 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≅∠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16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500" b="0" dirty="0" smtClean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3" name="TextBox 2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193" y="3272980"/>
                <a:ext cx="2501478" cy="661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0" name="Group 209"/>
          <p:cNvGrpSpPr/>
          <p:nvPr/>
        </p:nvGrpSpPr>
        <p:grpSpPr>
          <a:xfrm>
            <a:off x="3250318" y="4793523"/>
            <a:ext cx="1612616" cy="545871"/>
            <a:chOff x="3339626" y="3378501"/>
            <a:chExt cx="1612616" cy="545871"/>
          </a:xfrm>
        </p:grpSpPr>
        <p:grpSp>
          <p:nvGrpSpPr>
            <p:cNvPr id="211" name="Group 210"/>
            <p:cNvGrpSpPr/>
            <p:nvPr/>
          </p:nvGrpSpPr>
          <p:grpSpPr>
            <a:xfrm>
              <a:off x="3339626" y="3378501"/>
              <a:ext cx="1612616" cy="545871"/>
              <a:chOff x="-303891" y="4291165"/>
              <a:chExt cx="1612616" cy="545871"/>
            </a:xfrm>
          </p:grpSpPr>
          <p:grpSp>
            <p:nvGrpSpPr>
              <p:cNvPr id="213" name="Group 212"/>
              <p:cNvGrpSpPr/>
              <p:nvPr/>
            </p:nvGrpSpPr>
            <p:grpSpPr>
              <a:xfrm>
                <a:off x="-303891" y="4791338"/>
                <a:ext cx="1612616" cy="0"/>
                <a:chOff x="-1968835" y="3814147"/>
                <a:chExt cx="1957470" cy="0"/>
              </a:xfrm>
            </p:grpSpPr>
            <p:cxnSp>
              <p:nvCxnSpPr>
                <p:cNvPr id="215" name="Straight Arrow Connector 214"/>
                <p:cNvCxnSpPr/>
                <p:nvPr/>
              </p:nvCxnSpPr>
              <p:spPr>
                <a:xfrm flipH="1" flipV="1">
                  <a:off x="-1968835" y="3814147"/>
                  <a:ext cx="956387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Arrow Connector 215"/>
                <p:cNvCxnSpPr/>
                <p:nvPr/>
              </p:nvCxnSpPr>
              <p:spPr>
                <a:xfrm flipV="1">
                  <a:off x="-1017205" y="3814147"/>
                  <a:ext cx="1005840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4" name="Straight Arrow Connector 213"/>
              <p:cNvCxnSpPr>
                <a:stCxn id="212" idx="4"/>
              </p:cNvCxnSpPr>
              <p:nvPr/>
            </p:nvCxnSpPr>
            <p:spPr>
              <a:xfrm flipV="1">
                <a:off x="466886" y="4291165"/>
                <a:ext cx="557246" cy="54587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2" name="Oval 211"/>
            <p:cNvSpPr/>
            <p:nvPr/>
          </p:nvSpPr>
          <p:spPr>
            <a:xfrm>
              <a:off x="4056626" y="3816818"/>
              <a:ext cx="107554" cy="10755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9" name="TextBox 218"/>
          <p:cNvSpPr txBox="1"/>
          <p:nvPr/>
        </p:nvSpPr>
        <p:spPr>
          <a:xfrm>
            <a:off x="3686679" y="4951629"/>
            <a:ext cx="524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123</a:t>
            </a:r>
            <a:endParaRPr lang="en-US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1" name="TextBox 220"/>
              <p:cNvSpPr txBox="1"/>
              <p:nvPr/>
            </p:nvSpPr>
            <p:spPr>
              <a:xfrm>
                <a:off x="4227825" y="4947411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3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21" name="TextBox 2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825" y="4947411"/>
                <a:ext cx="52459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5" name="Group 224"/>
          <p:cNvGrpSpPr/>
          <p:nvPr/>
        </p:nvGrpSpPr>
        <p:grpSpPr>
          <a:xfrm rot="20594279">
            <a:off x="6193873" y="5172590"/>
            <a:ext cx="1371600" cy="0"/>
            <a:chOff x="-1968835" y="3814147"/>
            <a:chExt cx="1957470" cy="0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 rot="1795250">
            <a:off x="6113509" y="5170631"/>
            <a:ext cx="1371600" cy="0"/>
            <a:chOff x="-1968835" y="3814147"/>
            <a:chExt cx="1957470" cy="0"/>
          </a:xfrm>
        </p:grpSpPr>
        <p:cxnSp>
          <p:nvCxnSpPr>
            <p:cNvPr id="229" name="Straight Arrow Connector 228"/>
            <p:cNvCxnSpPr/>
            <p:nvPr/>
          </p:nvCxnSpPr>
          <p:spPr>
            <a:xfrm flipH="1" flipV="1">
              <a:off x="-1968835" y="3814147"/>
              <a:ext cx="956387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Arrow Connector 229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6500371" y="4795493"/>
                <a:ext cx="7566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371" y="4795493"/>
                <a:ext cx="75664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6504403" y="5179667"/>
                <a:ext cx="6193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1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03" y="5179667"/>
                <a:ext cx="61937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8" name="TextBox 237"/>
              <p:cNvSpPr txBox="1"/>
              <p:nvPr/>
            </p:nvSpPr>
            <p:spPr>
              <a:xfrm>
                <a:off x="5749746" y="6146985"/>
                <a:ext cx="32426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n-US" sz="1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ongruent (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≅)</m:t>
                    </m:r>
                  </m:oMath>
                </a14:m>
                <a:r>
                  <a:rPr lang="en-US" sz="1600" b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means _______________</a:t>
                </a:r>
              </a:p>
            </p:txBody>
          </p:sp>
        </mc:Choice>
        <mc:Fallback xmlns="">
          <p:sp>
            <p:nvSpPr>
              <p:cNvPr id="238" name="TextBox 2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746" y="6146985"/>
                <a:ext cx="3242639" cy="338554"/>
              </a:xfrm>
              <a:prstGeom prst="rect">
                <a:avLst/>
              </a:prstGeom>
              <a:blipFill>
                <a:blip r:embed="rId8"/>
                <a:stretch>
                  <a:fillRect l="-940"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9" name="TextBox 238"/>
              <p:cNvSpPr txBox="1"/>
              <p:nvPr/>
            </p:nvSpPr>
            <p:spPr>
              <a:xfrm>
                <a:off x="158298" y="6152895"/>
                <a:ext cx="57317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 Math" panose="02040503050406030204" pitchFamily="18" charset="0"/>
                  </a:rPr>
                  <a:t> means ______________ 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 Math" panose="02040503050406030204" pitchFamily="18" charset="0"/>
                  </a:rPr>
                  <a:t>  is ___________________ of angle </a:t>
                </a:r>
                <a:endParaRPr lang="en-US" sz="160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9" name="TextBox 2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98" y="6152895"/>
                <a:ext cx="5731748" cy="338554"/>
              </a:xfrm>
              <a:prstGeom prst="rect">
                <a:avLst/>
              </a:prstGeom>
              <a:blipFill>
                <a:blip r:embed="rId9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0" name="TextBox 239"/>
          <p:cNvSpPr txBox="1"/>
          <p:nvPr/>
        </p:nvSpPr>
        <p:spPr>
          <a:xfrm>
            <a:off x="2868166" y="412289"/>
            <a:ext cx="328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 Relationships and Triangles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6058702" y="173429"/>
            <a:ext cx="3032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Name: ___________________________________</a:t>
            </a:r>
          </a:p>
          <a:p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Date: __________________ Period: _________</a:t>
            </a:r>
            <a:endParaRPr lang="en-US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37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0295" y="58024"/>
            <a:ext cx="5881175" cy="1022023"/>
            <a:chOff x="386" y="164"/>
            <a:chExt cx="3316" cy="604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893" y="164"/>
              <a:ext cx="1809" cy="30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00"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99" y="218"/>
              <a:ext cx="1098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The FRAME Routine</a:t>
              </a:r>
            </a:p>
          </p:txBody>
        </p:sp>
        <p:grpSp>
          <p:nvGrpSpPr>
            <p:cNvPr id="112" name="Group 11"/>
            <p:cNvGrpSpPr>
              <a:grpSpLocks/>
            </p:cNvGrpSpPr>
            <p:nvPr/>
          </p:nvGrpSpPr>
          <p:grpSpPr bwMode="auto">
            <a:xfrm>
              <a:off x="386" y="507"/>
              <a:ext cx="2394" cy="261"/>
              <a:chOff x="436" y="507"/>
              <a:chExt cx="2394" cy="261"/>
            </a:xfrm>
          </p:grpSpPr>
          <p:sp>
            <p:nvSpPr>
              <p:cNvPr id="141" name="AutoShape 12"/>
              <p:cNvSpPr>
                <a:spLocks noChangeArrowheads="1"/>
              </p:cNvSpPr>
              <p:nvPr/>
            </p:nvSpPr>
            <p:spPr bwMode="auto">
              <a:xfrm>
                <a:off x="436" y="507"/>
                <a:ext cx="2394" cy="261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en-US" altLang="en-US" sz="10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42" name="AutoShape 13"/>
              <p:cNvSpPr>
                <a:spLocks noChangeArrowheads="1"/>
              </p:cNvSpPr>
              <p:nvPr/>
            </p:nvSpPr>
            <p:spPr bwMode="auto">
              <a:xfrm>
                <a:off x="470" y="526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148" name="Rectangle 55"/>
          <p:cNvSpPr>
            <a:spLocks noChangeArrowheads="1"/>
          </p:cNvSpPr>
          <p:nvPr/>
        </p:nvSpPr>
        <p:spPr bwMode="auto">
          <a:xfrm>
            <a:off x="4011572" y="34086"/>
            <a:ext cx="710055" cy="23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mbria" panose="02040503050406030204" pitchFamily="18" charset="0"/>
                <a:ea typeface="Cambria" panose="02040503050406030204" pitchFamily="18" charset="0"/>
              </a:rPr>
              <a:t>Key Topic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405050" y="186395"/>
            <a:ext cx="2804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Angle Relationships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0" name="AutoShape 12"/>
          <p:cNvSpPr>
            <a:spLocks noChangeArrowheads="1"/>
          </p:cNvSpPr>
          <p:nvPr/>
        </p:nvSpPr>
        <p:spPr bwMode="auto">
          <a:xfrm>
            <a:off x="4705176" y="638411"/>
            <a:ext cx="4245939" cy="43891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000">
              <a:latin typeface="Comic Sans MS" panose="030F0702030302020204" pitchFamily="66" charset="0"/>
            </a:endParaRPr>
          </a:p>
        </p:txBody>
      </p:sp>
      <p:sp>
        <p:nvSpPr>
          <p:cNvPr id="151" name="AutoShape 13"/>
          <p:cNvSpPr>
            <a:spLocks noChangeArrowheads="1"/>
          </p:cNvSpPr>
          <p:nvPr/>
        </p:nvSpPr>
        <p:spPr bwMode="auto">
          <a:xfrm>
            <a:off x="4765478" y="670561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2" name="Line 49"/>
          <p:cNvSpPr>
            <a:spLocks noChangeShapeType="1"/>
          </p:cNvSpPr>
          <p:nvPr/>
        </p:nvSpPr>
        <p:spPr bwMode="auto">
          <a:xfrm>
            <a:off x="6345747" y="1385063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53" name="Oval 50"/>
          <p:cNvSpPr>
            <a:spLocks noChangeArrowheads="1"/>
          </p:cNvSpPr>
          <p:nvPr/>
        </p:nvSpPr>
        <p:spPr bwMode="auto">
          <a:xfrm>
            <a:off x="6138939" y="1232415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0" name="TextBox 159"/>
          <p:cNvSpPr txBox="1"/>
          <p:nvPr/>
        </p:nvSpPr>
        <p:spPr>
          <a:xfrm>
            <a:off x="625954" y="748942"/>
            <a:ext cx="25108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___________________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5155714" y="751966"/>
            <a:ext cx="3369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____________________________ 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458195" y="1188731"/>
            <a:ext cx="828638" cy="743332"/>
            <a:chOff x="-1017205" y="2886084"/>
            <a:chExt cx="1005840" cy="935135"/>
          </a:xfrm>
        </p:grpSpPr>
        <p:cxnSp>
          <p:nvCxnSpPr>
            <p:cNvPr id="165" name="Straight Arrow Connector 164"/>
            <p:cNvCxnSpPr/>
            <p:nvPr/>
          </p:nvCxnSpPr>
          <p:spPr>
            <a:xfrm flipV="1">
              <a:off x="-1012448" y="2886084"/>
              <a:ext cx="665285" cy="9351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 flipV="1">
              <a:off x="-1017205" y="3814147"/>
              <a:ext cx="100584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9" name="Oval 168"/>
          <p:cNvSpPr/>
          <p:nvPr/>
        </p:nvSpPr>
        <p:spPr>
          <a:xfrm>
            <a:off x="416437" y="1866090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1073935" y="1879152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834450" y="1291314"/>
            <a:ext cx="107554" cy="1075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2" name="TextBox 171"/>
              <p:cNvSpPr txBox="1"/>
              <p:nvPr/>
            </p:nvSpPr>
            <p:spPr>
              <a:xfrm>
                <a:off x="523991" y="1086134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2" name="TextBox 1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1" y="1086134"/>
                <a:ext cx="524592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90400" y="1857290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00" y="1857290"/>
                <a:ext cx="524592" cy="307777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827024" y="1894739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24" y="1894739"/>
                <a:ext cx="52459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6" name="Straight Arrow Connector 175"/>
          <p:cNvCxnSpPr/>
          <p:nvPr/>
        </p:nvCxnSpPr>
        <p:spPr>
          <a:xfrm flipH="1" flipV="1">
            <a:off x="506109" y="1996955"/>
            <a:ext cx="190577" cy="26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574884" y="2173286"/>
            <a:ext cx="19664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vertex</a:t>
            </a: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/>
              <p:cNvSpPr txBox="1"/>
              <p:nvPr/>
            </p:nvSpPr>
            <p:spPr>
              <a:xfrm>
                <a:off x="6365957" y="1104412"/>
                <a:ext cx="19664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Acute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8" name="TextBox 1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957" y="1104412"/>
                <a:ext cx="1966449" cy="307777"/>
              </a:xfrm>
              <a:prstGeom prst="rect">
                <a:avLst/>
              </a:prstGeom>
              <a:blipFill>
                <a:blip r:embed="rId5"/>
                <a:stretch>
                  <a:fillRect l="-929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450526" y="1647603"/>
                <a:ext cx="5245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26" y="1647603"/>
                <a:ext cx="524592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6345747" y="1440018"/>
                <a:ext cx="279825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Obtuse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747" y="1440018"/>
                <a:ext cx="2798253" cy="307777"/>
              </a:xfrm>
              <a:prstGeom prst="rect">
                <a:avLst/>
              </a:prstGeom>
              <a:blipFill>
                <a:blip r:embed="rId7"/>
                <a:stretch>
                  <a:fillRect l="-654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Line 49"/>
          <p:cNvSpPr>
            <a:spLocks noChangeShapeType="1"/>
          </p:cNvSpPr>
          <p:nvPr/>
        </p:nvSpPr>
        <p:spPr bwMode="auto">
          <a:xfrm>
            <a:off x="6345747" y="1701861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2" name="Oval 50"/>
          <p:cNvSpPr>
            <a:spLocks noChangeArrowheads="1"/>
          </p:cNvSpPr>
          <p:nvPr/>
        </p:nvSpPr>
        <p:spPr bwMode="auto">
          <a:xfrm>
            <a:off x="6138939" y="1566631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3" name="Line 49"/>
          <p:cNvSpPr>
            <a:spLocks noChangeShapeType="1"/>
          </p:cNvSpPr>
          <p:nvPr/>
        </p:nvSpPr>
        <p:spPr bwMode="auto">
          <a:xfrm>
            <a:off x="6345747" y="2076517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4" name="Oval 50"/>
          <p:cNvSpPr>
            <a:spLocks noChangeArrowheads="1"/>
          </p:cNvSpPr>
          <p:nvPr/>
        </p:nvSpPr>
        <p:spPr bwMode="auto">
          <a:xfrm>
            <a:off x="6138939" y="1915160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5" name="Line 49"/>
          <p:cNvSpPr>
            <a:spLocks noChangeShapeType="1"/>
          </p:cNvSpPr>
          <p:nvPr/>
        </p:nvSpPr>
        <p:spPr bwMode="auto">
          <a:xfrm>
            <a:off x="6345747" y="2430186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96" name="Oval 50"/>
          <p:cNvSpPr>
            <a:spLocks noChangeArrowheads="1"/>
          </p:cNvSpPr>
          <p:nvPr/>
        </p:nvSpPr>
        <p:spPr bwMode="auto">
          <a:xfrm>
            <a:off x="6138939" y="2260121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6351082" y="1797160"/>
                <a:ext cx="19664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082" y="1797160"/>
                <a:ext cx="1966449" cy="307777"/>
              </a:xfrm>
              <a:prstGeom prst="rect">
                <a:avLst/>
              </a:prstGeom>
              <a:blipFill>
                <a:blip r:embed="rId8"/>
                <a:stretch>
                  <a:fillRect l="-932" t="-6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6331085" y="2177849"/>
                <a:ext cx="24924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Straight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1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en-US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085" y="2177849"/>
                <a:ext cx="2492456" cy="307777"/>
              </a:xfrm>
              <a:prstGeom prst="rect">
                <a:avLst/>
              </a:prstGeom>
              <a:blipFill>
                <a:blip r:embed="rId9"/>
                <a:stretch>
                  <a:fillRect l="-735" t="-392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2" name="AutoShape 28"/>
          <p:cNvSpPr>
            <a:spLocks noChangeArrowheads="1"/>
          </p:cNvSpPr>
          <p:nvPr/>
        </p:nvSpPr>
        <p:spPr bwMode="auto">
          <a:xfrm>
            <a:off x="3101593" y="3117642"/>
            <a:ext cx="2926399" cy="5486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03" name="AutoShape 29"/>
          <p:cNvSpPr>
            <a:spLocks noChangeArrowheads="1"/>
          </p:cNvSpPr>
          <p:nvPr/>
        </p:nvSpPr>
        <p:spPr bwMode="auto">
          <a:xfrm>
            <a:off x="3161895" y="3151483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" name="AutoShape 28"/>
          <p:cNvSpPr>
            <a:spLocks noChangeArrowheads="1"/>
          </p:cNvSpPr>
          <p:nvPr/>
        </p:nvSpPr>
        <p:spPr bwMode="auto">
          <a:xfrm>
            <a:off x="6081026" y="3111507"/>
            <a:ext cx="2926399" cy="54873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05" name="AutoShape 29"/>
          <p:cNvSpPr>
            <a:spLocks noChangeArrowheads="1"/>
          </p:cNvSpPr>
          <p:nvPr/>
        </p:nvSpPr>
        <p:spPr bwMode="auto">
          <a:xfrm>
            <a:off x="6141328" y="3145348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1" name="Line 49"/>
          <p:cNvSpPr>
            <a:spLocks noChangeShapeType="1"/>
          </p:cNvSpPr>
          <p:nvPr/>
        </p:nvSpPr>
        <p:spPr bwMode="auto">
          <a:xfrm>
            <a:off x="1952599" y="1366421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2" name="Oval 50"/>
          <p:cNvSpPr>
            <a:spLocks noChangeArrowheads="1"/>
          </p:cNvSpPr>
          <p:nvPr/>
        </p:nvSpPr>
        <p:spPr bwMode="auto">
          <a:xfrm>
            <a:off x="1745791" y="1213773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3" name="Oval 50"/>
          <p:cNvSpPr>
            <a:spLocks noChangeArrowheads="1"/>
          </p:cNvSpPr>
          <p:nvPr/>
        </p:nvSpPr>
        <p:spPr bwMode="auto">
          <a:xfrm>
            <a:off x="1745791" y="1565407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4" name="Oval 50"/>
          <p:cNvSpPr>
            <a:spLocks noChangeArrowheads="1"/>
          </p:cNvSpPr>
          <p:nvPr/>
        </p:nvSpPr>
        <p:spPr bwMode="auto">
          <a:xfrm>
            <a:off x="1745791" y="1913936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5" name="Oval 50"/>
          <p:cNvSpPr>
            <a:spLocks noChangeArrowheads="1"/>
          </p:cNvSpPr>
          <p:nvPr/>
        </p:nvSpPr>
        <p:spPr bwMode="auto">
          <a:xfrm>
            <a:off x="1745791" y="2258897"/>
            <a:ext cx="227018" cy="21658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66" name="Line 49"/>
          <p:cNvSpPr>
            <a:spLocks noChangeShapeType="1"/>
          </p:cNvSpPr>
          <p:nvPr/>
        </p:nvSpPr>
        <p:spPr bwMode="auto">
          <a:xfrm>
            <a:off x="1952111" y="1717275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7" name="Line 49"/>
          <p:cNvSpPr>
            <a:spLocks noChangeShapeType="1"/>
          </p:cNvSpPr>
          <p:nvPr/>
        </p:nvSpPr>
        <p:spPr bwMode="auto">
          <a:xfrm>
            <a:off x="1973879" y="2069978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8" name="Line 49"/>
          <p:cNvSpPr>
            <a:spLocks noChangeShapeType="1"/>
          </p:cNvSpPr>
          <p:nvPr/>
        </p:nvSpPr>
        <p:spPr bwMode="auto">
          <a:xfrm>
            <a:off x="1978230" y="2405262"/>
            <a:ext cx="23774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69" name="AutoShape 28"/>
          <p:cNvSpPr>
            <a:spLocks noChangeArrowheads="1"/>
          </p:cNvSpPr>
          <p:nvPr/>
        </p:nvSpPr>
        <p:spPr bwMode="auto">
          <a:xfrm>
            <a:off x="122160" y="3130798"/>
            <a:ext cx="2926399" cy="5486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270" name="AutoShape 29"/>
          <p:cNvSpPr>
            <a:spLocks noChangeArrowheads="1"/>
          </p:cNvSpPr>
          <p:nvPr/>
        </p:nvSpPr>
        <p:spPr bwMode="auto">
          <a:xfrm>
            <a:off x="182462" y="3164641"/>
            <a:ext cx="305055" cy="137059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1" name="AutoShape 3"/>
          <p:cNvSpPr>
            <a:spLocks noChangeArrowheads="1"/>
          </p:cNvSpPr>
          <p:nvPr/>
        </p:nvSpPr>
        <p:spPr bwMode="auto">
          <a:xfrm>
            <a:off x="134419" y="2546307"/>
            <a:ext cx="8909501" cy="486351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72" name="Rectangle 57"/>
          <p:cNvSpPr>
            <a:spLocks noChangeArrowheads="1"/>
          </p:cNvSpPr>
          <p:nvPr/>
        </p:nvSpPr>
        <p:spPr bwMode="auto">
          <a:xfrm>
            <a:off x="1589006" y="2548062"/>
            <a:ext cx="659963" cy="21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1" dirty="0">
                <a:latin typeface="Cambria" panose="02040503050406030204" pitchFamily="18" charset="0"/>
                <a:ea typeface="Cambria" panose="02040503050406030204" pitchFamily="18" charset="0"/>
              </a:rPr>
              <a:t>is about…</a:t>
            </a:r>
          </a:p>
        </p:txBody>
      </p:sp>
      <p:sp>
        <p:nvSpPr>
          <p:cNvPr id="273" name="AutoShape 3"/>
          <p:cNvSpPr>
            <a:spLocks noChangeArrowheads="1"/>
          </p:cNvSpPr>
          <p:nvPr/>
        </p:nvSpPr>
        <p:spPr bwMode="auto">
          <a:xfrm>
            <a:off x="122160" y="2454268"/>
            <a:ext cx="1381594" cy="6034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275" name="Rectangle 274"/>
          <p:cNvSpPr/>
          <p:nvPr/>
        </p:nvSpPr>
        <p:spPr>
          <a:xfrm>
            <a:off x="256078" y="2602629"/>
            <a:ext cx="1100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Triangles</a:t>
            </a:r>
          </a:p>
        </p:txBody>
      </p:sp>
      <p:sp>
        <p:nvSpPr>
          <p:cNvPr id="276" name="Rectangle 55"/>
          <p:cNvSpPr>
            <a:spLocks noChangeArrowheads="1"/>
          </p:cNvSpPr>
          <p:nvPr/>
        </p:nvSpPr>
        <p:spPr bwMode="auto">
          <a:xfrm>
            <a:off x="451104" y="2413728"/>
            <a:ext cx="710055" cy="230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1" dirty="0">
                <a:latin typeface="Cambria" panose="02040503050406030204" pitchFamily="18" charset="0"/>
                <a:ea typeface="Cambria" panose="02040503050406030204" pitchFamily="18" charset="0"/>
              </a:rPr>
              <a:t>Key Topic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2012808" y="2684213"/>
            <a:ext cx="8390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_____________________ a triangle in ________ ways using its ______________ and its 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side</a:t>
            </a:r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8" name="TextBox 277"/>
          <p:cNvSpPr txBox="1"/>
          <p:nvPr/>
        </p:nvSpPr>
        <p:spPr>
          <a:xfrm>
            <a:off x="224301" y="3294483"/>
            <a:ext cx="2668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by ______________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3225266" y="3302762"/>
            <a:ext cx="2725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Classifying by _________________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6385975" y="3291054"/>
            <a:ext cx="261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_________________ of triangles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6" name="Rectangle 56"/>
          <p:cNvSpPr>
            <a:spLocks noChangeArrowheads="1"/>
          </p:cNvSpPr>
          <p:nvPr/>
        </p:nvSpPr>
        <p:spPr bwMode="auto">
          <a:xfrm>
            <a:off x="525041" y="589015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77" name="Rectangle 56"/>
          <p:cNvSpPr>
            <a:spLocks noChangeArrowheads="1"/>
          </p:cNvSpPr>
          <p:nvPr/>
        </p:nvSpPr>
        <p:spPr bwMode="auto">
          <a:xfrm>
            <a:off x="5047838" y="601996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78" name="Rectangle 56"/>
          <p:cNvSpPr>
            <a:spLocks noChangeArrowheads="1"/>
          </p:cNvSpPr>
          <p:nvPr/>
        </p:nvSpPr>
        <p:spPr bwMode="auto">
          <a:xfrm>
            <a:off x="459741" y="3084600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0" name="Rectangle 56"/>
          <p:cNvSpPr>
            <a:spLocks noChangeArrowheads="1"/>
          </p:cNvSpPr>
          <p:nvPr/>
        </p:nvSpPr>
        <p:spPr bwMode="auto">
          <a:xfrm>
            <a:off x="3434620" y="3092038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1" name="Rectangle 56"/>
          <p:cNvSpPr>
            <a:spLocks noChangeArrowheads="1"/>
          </p:cNvSpPr>
          <p:nvPr/>
        </p:nvSpPr>
        <p:spPr bwMode="auto">
          <a:xfrm>
            <a:off x="6402181" y="3086880"/>
            <a:ext cx="761792" cy="24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Cambria" panose="02040503050406030204" pitchFamily="18" charset="0"/>
                <a:ea typeface="Cambria" panose="02040503050406030204" pitchFamily="18" charset="0"/>
              </a:rPr>
              <a:t>Main idea</a:t>
            </a:r>
          </a:p>
        </p:txBody>
      </p:sp>
      <p:sp>
        <p:nvSpPr>
          <p:cNvPr id="383" name="Rectangle 61"/>
          <p:cNvSpPr>
            <a:spLocks noChangeArrowheads="1"/>
          </p:cNvSpPr>
          <p:nvPr/>
        </p:nvSpPr>
        <p:spPr bwMode="auto">
          <a:xfrm>
            <a:off x="809359" y="3653855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384" name="Rectangle 62"/>
          <p:cNvSpPr>
            <a:spLocks noChangeArrowheads="1"/>
          </p:cNvSpPr>
          <p:nvPr/>
        </p:nvSpPr>
        <p:spPr bwMode="auto">
          <a:xfrm>
            <a:off x="6809988" y="3662097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p:sp>
        <p:nvSpPr>
          <p:cNvPr id="394" name="AutoShape 8"/>
          <p:cNvSpPr>
            <a:spLocks noChangeArrowheads="1"/>
          </p:cNvSpPr>
          <p:nvPr/>
        </p:nvSpPr>
        <p:spPr bwMode="auto">
          <a:xfrm>
            <a:off x="164630" y="3905288"/>
            <a:ext cx="2740311" cy="7394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5" name="Oval 9"/>
          <p:cNvSpPr>
            <a:spLocks noChangeArrowheads="1"/>
          </p:cNvSpPr>
          <p:nvPr/>
        </p:nvSpPr>
        <p:spPr bwMode="auto">
          <a:xfrm>
            <a:off x="2796114" y="413074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6" name="AutoShape 8"/>
          <p:cNvSpPr>
            <a:spLocks noChangeArrowheads="1"/>
          </p:cNvSpPr>
          <p:nvPr/>
        </p:nvSpPr>
        <p:spPr bwMode="auto">
          <a:xfrm>
            <a:off x="155422" y="4714442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7" name="Oval 9"/>
          <p:cNvSpPr>
            <a:spLocks noChangeArrowheads="1"/>
          </p:cNvSpPr>
          <p:nvPr/>
        </p:nvSpPr>
        <p:spPr bwMode="auto">
          <a:xfrm>
            <a:off x="2786906" y="4959564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8" name="AutoShape 8"/>
          <p:cNvSpPr>
            <a:spLocks noChangeArrowheads="1"/>
          </p:cNvSpPr>
          <p:nvPr/>
        </p:nvSpPr>
        <p:spPr bwMode="auto">
          <a:xfrm>
            <a:off x="164630" y="5534415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99" name="Oval 9"/>
          <p:cNvSpPr>
            <a:spLocks noChangeArrowheads="1"/>
          </p:cNvSpPr>
          <p:nvPr/>
        </p:nvSpPr>
        <p:spPr bwMode="auto">
          <a:xfrm>
            <a:off x="2796114" y="5808819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0" name="AutoShape 8"/>
          <p:cNvSpPr>
            <a:spLocks noChangeArrowheads="1"/>
          </p:cNvSpPr>
          <p:nvPr/>
        </p:nvSpPr>
        <p:spPr bwMode="auto">
          <a:xfrm>
            <a:off x="6109096" y="3913530"/>
            <a:ext cx="2842019" cy="108506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1" name="Oval 9"/>
          <p:cNvSpPr>
            <a:spLocks noChangeArrowheads="1"/>
          </p:cNvSpPr>
          <p:nvPr/>
        </p:nvSpPr>
        <p:spPr bwMode="auto">
          <a:xfrm>
            <a:off x="8821106" y="4234776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4" name="AutoShape 8"/>
          <p:cNvSpPr>
            <a:spLocks noChangeArrowheads="1"/>
          </p:cNvSpPr>
          <p:nvPr/>
        </p:nvSpPr>
        <p:spPr bwMode="auto">
          <a:xfrm>
            <a:off x="6100479" y="5052774"/>
            <a:ext cx="2850635" cy="123054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05" name="Oval 9"/>
          <p:cNvSpPr>
            <a:spLocks noChangeArrowheads="1"/>
          </p:cNvSpPr>
          <p:nvPr/>
        </p:nvSpPr>
        <p:spPr bwMode="auto">
          <a:xfrm>
            <a:off x="8803688" y="5555795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7" name="TextBox 416"/>
              <p:cNvSpPr txBox="1"/>
              <p:nvPr/>
            </p:nvSpPr>
            <p:spPr>
              <a:xfrm>
                <a:off x="159902" y="3968368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Right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 angle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7" name="TextBox 4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902" y="3968368"/>
                <a:ext cx="2249280" cy="584775"/>
              </a:xfrm>
              <a:prstGeom prst="rect">
                <a:avLst/>
              </a:prstGeom>
              <a:blipFill>
                <a:blip r:embed="rId10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8" name="TextBox 417"/>
              <p:cNvSpPr txBox="1"/>
              <p:nvPr/>
            </p:nvSpPr>
            <p:spPr>
              <a:xfrm>
                <a:off x="164630" y="4777317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Acute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 angles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8" name="TextBox 4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30" y="4777317"/>
                <a:ext cx="2249280" cy="584775"/>
              </a:xfrm>
              <a:prstGeom prst="rect">
                <a:avLst/>
              </a:prstGeom>
              <a:blipFill>
                <a:blip r:embed="rId11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9" name="TextBox 418"/>
              <p:cNvSpPr txBox="1"/>
              <p:nvPr/>
            </p:nvSpPr>
            <p:spPr>
              <a:xfrm>
                <a:off x="160142" y="5579473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Obtuse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_________________ angle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19" name="TextBox 4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42" y="5579473"/>
                <a:ext cx="2249280" cy="584775"/>
              </a:xfrm>
              <a:prstGeom prst="rect">
                <a:avLst/>
              </a:prstGeom>
              <a:blipFill>
                <a:blip r:embed="rId12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1" name="Isosceles Triangle 420"/>
          <p:cNvSpPr/>
          <p:nvPr/>
        </p:nvSpPr>
        <p:spPr>
          <a:xfrm>
            <a:off x="2160607" y="4862300"/>
            <a:ext cx="635735" cy="480064"/>
          </a:xfrm>
          <a:prstGeom prst="triangle">
            <a:avLst>
              <a:gd name="adj" fmla="val 650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5" name="Group 424"/>
          <p:cNvGrpSpPr/>
          <p:nvPr/>
        </p:nvGrpSpPr>
        <p:grpSpPr>
          <a:xfrm>
            <a:off x="2028176" y="3958549"/>
            <a:ext cx="637729" cy="548047"/>
            <a:chOff x="-1380609" y="3010668"/>
            <a:chExt cx="637729" cy="548047"/>
          </a:xfrm>
        </p:grpSpPr>
        <p:sp>
          <p:nvSpPr>
            <p:cNvPr id="422" name="Isosceles Triangle 421"/>
            <p:cNvSpPr/>
            <p:nvPr/>
          </p:nvSpPr>
          <p:spPr>
            <a:xfrm>
              <a:off x="-1380609" y="3010668"/>
              <a:ext cx="635735" cy="548047"/>
            </a:xfrm>
            <a:prstGeom prst="triangle">
              <a:avLst>
                <a:gd name="adj" fmla="val 1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-849378" y="3443716"/>
              <a:ext cx="106498" cy="1064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6" name="Isosceles Triangle 425"/>
          <p:cNvSpPr/>
          <p:nvPr/>
        </p:nvSpPr>
        <p:spPr>
          <a:xfrm rot="8654369">
            <a:off x="1922986" y="5866861"/>
            <a:ext cx="1114661" cy="369941"/>
          </a:xfrm>
          <a:prstGeom prst="triangle">
            <a:avLst>
              <a:gd name="adj" fmla="val 5299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7" name="TextBox 426"/>
              <p:cNvSpPr txBox="1"/>
              <p:nvPr/>
            </p:nvSpPr>
            <p:spPr>
              <a:xfrm>
                <a:off x="6100480" y="3891351"/>
                <a:ext cx="26222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The sum of the angles in a triangle is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_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_________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27" name="TextBox 4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480" y="3891351"/>
                <a:ext cx="2622276" cy="523220"/>
              </a:xfrm>
              <a:prstGeom prst="rect">
                <a:avLst/>
              </a:prstGeom>
              <a:blipFill>
                <a:blip r:embed="rId13"/>
                <a:stretch>
                  <a:fillRect l="-698" t="-2326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8" name="Isosceles Triangle 427"/>
          <p:cNvSpPr/>
          <p:nvPr/>
        </p:nvSpPr>
        <p:spPr>
          <a:xfrm>
            <a:off x="6216365" y="4434229"/>
            <a:ext cx="1066858" cy="482067"/>
          </a:xfrm>
          <a:prstGeom prst="triangle">
            <a:avLst>
              <a:gd name="adj" fmla="val 253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AutoShape 4"/>
          <p:cNvSpPr>
            <a:spLocks noChangeArrowheads="1"/>
          </p:cNvSpPr>
          <p:nvPr/>
        </p:nvSpPr>
        <p:spPr bwMode="auto">
          <a:xfrm>
            <a:off x="219940" y="6373032"/>
            <a:ext cx="8702630" cy="412558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0" name="Rectangle 58"/>
          <p:cNvSpPr>
            <a:spLocks noChangeArrowheads="1"/>
          </p:cNvSpPr>
          <p:nvPr/>
        </p:nvSpPr>
        <p:spPr bwMode="auto">
          <a:xfrm>
            <a:off x="246239" y="6371155"/>
            <a:ext cx="2121244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Other stuff I need to know…</a:t>
            </a:r>
            <a:endParaRPr lang="en-US" altLang="en-US" sz="1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2348384" y="6407070"/>
            <a:ext cx="6695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triangles can be classified by an angle and side,  ______________________________</a:t>
            </a: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32" name="AutoShape 8"/>
          <p:cNvSpPr>
            <a:spLocks noChangeArrowheads="1"/>
          </p:cNvSpPr>
          <p:nvPr/>
        </p:nvSpPr>
        <p:spPr bwMode="auto">
          <a:xfrm>
            <a:off x="3146029" y="3913530"/>
            <a:ext cx="2740311" cy="73942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3" name="Oval 9"/>
          <p:cNvSpPr>
            <a:spLocks noChangeArrowheads="1"/>
          </p:cNvSpPr>
          <p:nvPr/>
        </p:nvSpPr>
        <p:spPr bwMode="auto">
          <a:xfrm>
            <a:off x="5777513" y="4182528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4" name="AutoShape 8"/>
          <p:cNvSpPr>
            <a:spLocks noChangeArrowheads="1"/>
          </p:cNvSpPr>
          <p:nvPr/>
        </p:nvSpPr>
        <p:spPr bwMode="auto">
          <a:xfrm>
            <a:off x="3136821" y="4722684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5" name="Oval 9"/>
          <p:cNvSpPr>
            <a:spLocks noChangeArrowheads="1"/>
          </p:cNvSpPr>
          <p:nvPr/>
        </p:nvSpPr>
        <p:spPr bwMode="auto">
          <a:xfrm>
            <a:off x="5768305" y="4985223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6" name="AutoShape 8"/>
          <p:cNvSpPr>
            <a:spLocks noChangeArrowheads="1"/>
          </p:cNvSpPr>
          <p:nvPr/>
        </p:nvSpPr>
        <p:spPr bwMode="auto">
          <a:xfrm>
            <a:off x="3154738" y="5542657"/>
            <a:ext cx="2740311" cy="74066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7" name="Oval 9"/>
          <p:cNvSpPr>
            <a:spLocks noChangeArrowheads="1"/>
          </p:cNvSpPr>
          <p:nvPr/>
        </p:nvSpPr>
        <p:spPr bwMode="auto">
          <a:xfrm>
            <a:off x="5768804" y="5799643"/>
            <a:ext cx="228359" cy="21344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438" name="Rectangle 59"/>
          <p:cNvSpPr>
            <a:spLocks noChangeArrowheads="1"/>
          </p:cNvSpPr>
          <p:nvPr/>
        </p:nvSpPr>
        <p:spPr bwMode="auto">
          <a:xfrm>
            <a:off x="3895802" y="3662097"/>
            <a:ext cx="1334475" cy="276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ambria" panose="02040503050406030204" pitchFamily="18" charset="0"/>
                <a:ea typeface="Cambria" panose="02040503050406030204" pitchFamily="18" charset="0"/>
              </a:rPr>
              <a:t>Essential details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9" name="TextBox 438"/>
              <p:cNvSpPr txBox="1"/>
              <p:nvPr/>
            </p:nvSpPr>
            <p:spPr>
              <a:xfrm>
                <a:off x="3228928" y="3968734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__________________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3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39" name="TextBox 4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928" y="3968734"/>
                <a:ext cx="2249280" cy="584775"/>
              </a:xfrm>
              <a:prstGeom prst="rect">
                <a:avLst/>
              </a:prstGeom>
              <a:blipFill>
                <a:blip r:embed="rId14"/>
                <a:stretch>
                  <a:fillRect l="-1626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0" name="TextBox 439"/>
              <p:cNvSpPr txBox="1"/>
              <p:nvPr/>
            </p:nvSpPr>
            <p:spPr>
              <a:xfrm>
                <a:off x="3196610" y="4785560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__________________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0" name="TextBox 4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10" y="4785560"/>
                <a:ext cx="2249280" cy="584775"/>
              </a:xfrm>
              <a:prstGeom prst="rect">
                <a:avLst/>
              </a:prstGeom>
              <a:blipFill>
                <a:blip r:embed="rId15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1" name="TextBox 440"/>
              <p:cNvSpPr txBox="1"/>
              <p:nvPr/>
            </p:nvSpPr>
            <p:spPr>
              <a:xfrm>
                <a:off x="3196610" y="5587715"/>
                <a:ext cx="22492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_________________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: </a:t>
                </a:r>
              </a:p>
              <a:p>
                <a:r>
                  <a:rPr lang="en-US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n</a:t>
                </a:r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sides</a:t>
                </a: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41" name="TextBox 4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610" y="5587715"/>
                <a:ext cx="2249280" cy="584775"/>
              </a:xfrm>
              <a:prstGeom prst="rect">
                <a:avLst/>
              </a:prstGeom>
              <a:blipFill>
                <a:blip r:embed="rId16"/>
                <a:stretch>
                  <a:fillRect l="-1355" t="-4167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2" name="Isosceles Triangle 441"/>
          <p:cNvSpPr/>
          <p:nvPr/>
        </p:nvSpPr>
        <p:spPr>
          <a:xfrm>
            <a:off x="5051561" y="3974036"/>
            <a:ext cx="635735" cy="54804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Isosceles Triangle 442"/>
          <p:cNvSpPr/>
          <p:nvPr/>
        </p:nvSpPr>
        <p:spPr>
          <a:xfrm>
            <a:off x="5094210" y="4803923"/>
            <a:ext cx="515972" cy="60412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4" name="Straight Connector 443"/>
          <p:cNvCxnSpPr/>
          <p:nvPr/>
        </p:nvCxnSpPr>
        <p:spPr>
          <a:xfrm>
            <a:off x="5172915" y="4177558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5" name="Straight Connector 444"/>
          <p:cNvCxnSpPr/>
          <p:nvPr/>
        </p:nvCxnSpPr>
        <p:spPr>
          <a:xfrm flipH="1">
            <a:off x="5473361" y="4173201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6" name="Straight Connector 445"/>
          <p:cNvCxnSpPr/>
          <p:nvPr/>
        </p:nvCxnSpPr>
        <p:spPr>
          <a:xfrm flipH="1">
            <a:off x="5364502" y="4430106"/>
            <a:ext cx="0" cy="137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7" name="Straight Connector 446"/>
          <p:cNvCxnSpPr/>
          <p:nvPr/>
        </p:nvCxnSpPr>
        <p:spPr>
          <a:xfrm>
            <a:off x="5168566" y="5052774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8" name="Straight Connector 447"/>
          <p:cNvCxnSpPr/>
          <p:nvPr/>
        </p:nvCxnSpPr>
        <p:spPr>
          <a:xfrm flipH="1">
            <a:off x="5442885" y="5048417"/>
            <a:ext cx="91440" cy="91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9" name="Isosceles Triangle 448"/>
          <p:cNvSpPr/>
          <p:nvPr/>
        </p:nvSpPr>
        <p:spPr>
          <a:xfrm>
            <a:off x="4733292" y="5628685"/>
            <a:ext cx="978563" cy="502834"/>
          </a:xfrm>
          <a:prstGeom prst="triangle">
            <a:avLst>
              <a:gd name="adj" fmla="val 793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1" name="TextBox 450"/>
              <p:cNvSpPr txBox="1"/>
              <p:nvPr/>
            </p:nvSpPr>
            <p:spPr>
              <a:xfrm>
                <a:off x="6729418" y="4447076"/>
                <a:ext cx="243574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=________°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1" name="TextBox 4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418" y="4447076"/>
                <a:ext cx="2435744" cy="307777"/>
              </a:xfrm>
              <a:prstGeom prst="rect">
                <a:avLst/>
              </a:prstGeom>
              <a:blipFill>
                <a:blip r:embed="rId1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2" name="TextBox 451"/>
              <p:cNvSpPr txBox="1"/>
              <p:nvPr/>
            </p:nvSpPr>
            <p:spPr>
              <a:xfrm>
                <a:off x="6405380" y="4387418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2" name="TextBox 4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380" y="4387418"/>
                <a:ext cx="278022" cy="307777"/>
              </a:xfrm>
              <a:prstGeom prst="rect">
                <a:avLst/>
              </a:prstGeom>
              <a:blipFill>
                <a:blip r:embed="rId1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3" name="TextBox 452"/>
              <p:cNvSpPr txBox="1"/>
              <p:nvPr/>
            </p:nvSpPr>
            <p:spPr>
              <a:xfrm>
                <a:off x="6260270" y="4660821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3" name="TextBox 4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270" y="4660821"/>
                <a:ext cx="27802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4" name="TextBox 453"/>
              <p:cNvSpPr txBox="1"/>
              <p:nvPr/>
            </p:nvSpPr>
            <p:spPr>
              <a:xfrm>
                <a:off x="6880147" y="4679183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4" name="TextBox 4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147" y="4679183"/>
                <a:ext cx="278022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5" name="Isosceles Triangle 454"/>
          <p:cNvSpPr/>
          <p:nvPr/>
        </p:nvSpPr>
        <p:spPr>
          <a:xfrm>
            <a:off x="6198784" y="5319436"/>
            <a:ext cx="1049603" cy="768295"/>
          </a:xfrm>
          <a:prstGeom prst="triangle">
            <a:avLst>
              <a:gd name="adj" fmla="val 833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6" name="TextBox 455"/>
              <p:cNvSpPr txBox="1"/>
              <p:nvPr/>
            </p:nvSpPr>
            <p:spPr>
              <a:xfrm>
                <a:off x="6886800" y="5311080"/>
                <a:ext cx="2780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6" name="TextBox 4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800" y="5311080"/>
                <a:ext cx="278022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7" name="TextBox 456"/>
              <p:cNvSpPr txBox="1"/>
              <p:nvPr/>
            </p:nvSpPr>
            <p:spPr>
              <a:xfrm>
                <a:off x="6741946" y="5814714"/>
                <a:ext cx="6435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7" name="TextBox 4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1946" y="5814714"/>
                <a:ext cx="643510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8" name="TextBox 457"/>
              <p:cNvSpPr txBox="1"/>
              <p:nvPr/>
            </p:nvSpPr>
            <p:spPr>
              <a:xfrm>
                <a:off x="6215474" y="5834558"/>
                <a:ext cx="64351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1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58" name="TextBox 4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474" y="5834558"/>
                <a:ext cx="643510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91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707</Words>
  <Application>Microsoft Office PowerPoint</Application>
  <PresentationFormat>Letter Paper (8.5x11 in)</PresentationFormat>
  <Paragraphs>208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Comic Sans MS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Tenk, Courtney</dc:creator>
  <cp:lastModifiedBy>Tenk, Courtney</cp:lastModifiedBy>
  <cp:revision>31</cp:revision>
  <cp:lastPrinted>2018-10-26T19:43:59Z</cp:lastPrinted>
  <dcterms:created xsi:type="dcterms:W3CDTF">2018-10-26T16:35:38Z</dcterms:created>
  <dcterms:modified xsi:type="dcterms:W3CDTF">2019-11-06T16:16:10Z</dcterms:modified>
</cp:coreProperties>
</file>