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2E4"/>
    <a:srgbClr val="C5F5EF"/>
    <a:srgbClr val="ABFBE2"/>
    <a:srgbClr val="A3C8E8"/>
    <a:srgbClr val="D8D9FB"/>
    <a:srgbClr val="E8D2D9"/>
    <a:srgbClr val="DFD7FB"/>
    <a:srgbClr val="D6FFCE"/>
    <a:srgbClr val="CAFFBC"/>
    <a:srgbClr val="FFF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7"/>
  </p:normalViewPr>
  <p:slideViewPr>
    <p:cSldViewPr snapToGrid="0">
      <p:cViewPr varScale="1">
        <p:scale>
          <a:sx n="52" d="100"/>
          <a:sy n="52" d="100"/>
        </p:scale>
        <p:origin x="15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88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86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9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60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2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5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9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1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2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8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3BDDC-0514-FB42-B70B-D19024A848F8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403DA-DD5C-D947-A563-979DF012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9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85B13E5-D353-C90E-4701-BB21C4933BA5}"/>
              </a:ext>
            </a:extLst>
          </p:cNvPr>
          <p:cNvSpPr/>
          <p:nvPr/>
        </p:nvSpPr>
        <p:spPr>
          <a:xfrm>
            <a:off x="4531738" y="183307"/>
            <a:ext cx="3334043" cy="450167"/>
          </a:xfrm>
          <a:prstGeom prst="roundRect">
            <a:avLst/>
          </a:prstGeom>
          <a:solidFill>
            <a:srgbClr val="C5F5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Acid-Base Titrations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E31396A-85D6-E620-9B32-48C34D2C454E}"/>
              </a:ext>
            </a:extLst>
          </p:cNvPr>
          <p:cNvSpPr/>
          <p:nvPr/>
        </p:nvSpPr>
        <p:spPr>
          <a:xfrm>
            <a:off x="1153551" y="703385"/>
            <a:ext cx="7751298" cy="618979"/>
          </a:xfrm>
          <a:prstGeom prst="roundRect">
            <a:avLst/>
          </a:prstGeom>
          <a:solidFill>
            <a:srgbClr val="C5F5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determining unknown concentrations of acids or bases by neutralization and analysis of pH changes throughout the neutralization.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FB305E-AB77-341C-C709-017D5535DE14}"/>
              </a:ext>
            </a:extLst>
          </p:cNvPr>
          <p:cNvSpPr txBox="1"/>
          <p:nvPr/>
        </p:nvSpPr>
        <p:spPr>
          <a:xfrm>
            <a:off x="7865781" y="379826"/>
            <a:ext cx="1039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are about..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922925-F656-EC3E-378E-06AB9BC99A1D}"/>
              </a:ext>
            </a:extLst>
          </p:cNvPr>
          <p:cNvSpPr txBox="1"/>
          <p:nvPr/>
        </p:nvSpPr>
        <p:spPr>
          <a:xfrm>
            <a:off x="239149" y="255786"/>
            <a:ext cx="42925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Name:__________________________________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B7206B3-3A65-FA13-0005-75CFA552AA43}"/>
              </a:ext>
            </a:extLst>
          </p:cNvPr>
          <p:cNvGrpSpPr/>
          <p:nvPr/>
        </p:nvGrpSpPr>
        <p:grpSpPr>
          <a:xfrm>
            <a:off x="257442" y="1477465"/>
            <a:ext cx="1737360" cy="4327442"/>
            <a:chOff x="257442" y="1477465"/>
            <a:chExt cx="1737360" cy="4327442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FFF4D137-1AFF-7DC4-C1D0-C15A51E62956}"/>
                </a:ext>
              </a:extLst>
            </p:cNvPr>
            <p:cNvSpPr>
              <a:spLocks/>
            </p:cNvSpPr>
            <p:nvPr/>
          </p:nvSpPr>
          <p:spPr>
            <a:xfrm>
              <a:off x="257442" y="1477465"/>
              <a:ext cx="1737360" cy="621792"/>
            </a:xfrm>
            <a:prstGeom prst="roundRect">
              <a:avLst/>
            </a:prstGeom>
            <a:solidFill>
              <a:srgbClr val="A3C8E8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Type of Titration</a:t>
              </a: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B9657B30-D7F2-502B-03B5-603AECF6F423}"/>
                </a:ext>
              </a:extLst>
            </p:cNvPr>
            <p:cNvSpPr>
              <a:spLocks/>
            </p:cNvSpPr>
            <p:nvPr/>
          </p:nvSpPr>
          <p:spPr>
            <a:xfrm>
              <a:off x="257442" y="2962169"/>
              <a:ext cx="1737360" cy="621792"/>
            </a:xfrm>
            <a:prstGeom prst="roundRect">
              <a:avLst/>
            </a:prstGeom>
            <a:solidFill>
              <a:srgbClr val="FFFCD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to determine equivalence point</a:t>
              </a: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A58115E5-7E63-F3AC-5973-ACB581FB7095}"/>
                </a:ext>
              </a:extLst>
            </p:cNvPr>
            <p:cNvSpPr>
              <a:spLocks/>
            </p:cNvSpPr>
            <p:nvPr/>
          </p:nvSpPr>
          <p:spPr>
            <a:xfrm>
              <a:off x="257442" y="2219817"/>
              <a:ext cx="1737360" cy="621792"/>
            </a:xfrm>
            <a:prstGeom prst="roundRect">
              <a:avLst/>
            </a:prstGeom>
            <a:solidFill>
              <a:srgbClr val="E8D2D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Initial pH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11643D59-575D-68E6-AF7B-DAEA8F9FEE29}"/>
                </a:ext>
              </a:extLst>
            </p:cNvPr>
            <p:cNvSpPr>
              <a:spLocks/>
            </p:cNvSpPr>
            <p:nvPr/>
          </p:nvSpPr>
          <p:spPr>
            <a:xfrm>
              <a:off x="257442" y="3704521"/>
              <a:ext cx="1737360" cy="621792"/>
            </a:xfrm>
            <a:prstGeom prst="roundRect">
              <a:avLst/>
            </a:prstGeom>
            <a:solidFill>
              <a:srgbClr val="D6FFC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 at equivalence point</a:t>
              </a:r>
            </a:p>
          </p:txBody>
        </p:sp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E9CDAABE-15A3-869E-270D-0AA2B5AB5F27}"/>
                </a:ext>
              </a:extLst>
            </p:cNvPr>
            <p:cNvSpPr>
              <a:spLocks/>
            </p:cNvSpPr>
            <p:nvPr/>
          </p:nvSpPr>
          <p:spPr>
            <a:xfrm>
              <a:off x="257442" y="4446873"/>
              <a:ext cx="1737360" cy="618737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Species present at equivalence point</a:t>
              </a:r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2EF1B3EA-C7EF-B170-2267-F90CCCC0EEA7}"/>
                </a:ext>
              </a:extLst>
            </p:cNvPr>
            <p:cNvSpPr>
              <a:spLocks/>
            </p:cNvSpPr>
            <p:nvPr/>
          </p:nvSpPr>
          <p:spPr>
            <a:xfrm>
              <a:off x="257442" y="5186170"/>
              <a:ext cx="1737360" cy="618737"/>
            </a:xfrm>
            <a:prstGeom prst="roundRect">
              <a:avLst/>
            </a:prstGeom>
            <a:solidFill>
              <a:srgbClr val="D8D9F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½ equivalence point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3EB961A-6AAC-5BBA-ED86-CE4F23E896F2}"/>
              </a:ext>
            </a:extLst>
          </p:cNvPr>
          <p:cNvGrpSpPr/>
          <p:nvPr/>
        </p:nvGrpSpPr>
        <p:grpSpPr>
          <a:xfrm>
            <a:off x="2212674" y="1477465"/>
            <a:ext cx="1737360" cy="4327442"/>
            <a:chOff x="2307149" y="1477465"/>
            <a:chExt cx="1737360" cy="4327442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6389E97B-FFB1-5AA5-3326-4C51EA5F0A65}"/>
                </a:ext>
              </a:extLst>
            </p:cNvPr>
            <p:cNvSpPr>
              <a:spLocks/>
            </p:cNvSpPr>
            <p:nvPr/>
          </p:nvSpPr>
          <p:spPr>
            <a:xfrm>
              <a:off x="2307149" y="1477465"/>
              <a:ext cx="1737360" cy="621792"/>
            </a:xfrm>
            <a:prstGeom prst="roundRect">
              <a:avLst/>
            </a:prstGeom>
            <a:solidFill>
              <a:srgbClr val="A3C8E8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Unknown SA with a SB</a:t>
              </a: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7D3813B4-88B0-5249-42C9-EF02CB9F0A4F}"/>
                </a:ext>
              </a:extLst>
            </p:cNvPr>
            <p:cNvSpPr>
              <a:spLocks/>
            </p:cNvSpPr>
            <p:nvPr/>
          </p:nvSpPr>
          <p:spPr>
            <a:xfrm>
              <a:off x="2307149" y="2960947"/>
              <a:ext cx="1737360" cy="621792"/>
            </a:xfrm>
            <a:prstGeom prst="roundRect">
              <a:avLst/>
            </a:prstGeom>
            <a:solidFill>
              <a:srgbClr val="FFFCD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M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F88F9261-07F2-7C78-C1E8-A3CD9619AEE1}"/>
                </a:ext>
              </a:extLst>
            </p:cNvPr>
            <p:cNvSpPr>
              <a:spLocks/>
            </p:cNvSpPr>
            <p:nvPr/>
          </p:nvSpPr>
          <p:spPr>
            <a:xfrm>
              <a:off x="2307149" y="2219206"/>
              <a:ext cx="1737360" cy="621792"/>
            </a:xfrm>
            <a:prstGeom prst="roundRect">
              <a:avLst/>
            </a:prstGeom>
            <a:solidFill>
              <a:srgbClr val="E8D2D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 </a:t>
              </a:r>
              <a:r>
                <a:rPr lang="en-US" sz="1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-log [acid]</a:t>
              </a:r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56CD1836-5993-2B18-D91D-855D14A61238}"/>
                </a:ext>
              </a:extLst>
            </p:cNvPr>
            <p:cNvSpPr>
              <a:spLocks/>
            </p:cNvSpPr>
            <p:nvPr/>
          </p:nvSpPr>
          <p:spPr>
            <a:xfrm>
              <a:off x="2307149" y="3702688"/>
              <a:ext cx="1737360" cy="621792"/>
            </a:xfrm>
            <a:prstGeom prst="roundRect">
              <a:avLst/>
            </a:prstGeom>
            <a:solidFill>
              <a:srgbClr val="D6FFC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 = 7</a:t>
              </a:r>
            </a:p>
          </p:txBody>
        </p:sp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21CE68CC-DCC9-55EF-BEB6-24245E3E1A44}"/>
                </a:ext>
              </a:extLst>
            </p:cNvPr>
            <p:cNvSpPr>
              <a:spLocks/>
            </p:cNvSpPr>
            <p:nvPr/>
          </p:nvSpPr>
          <p:spPr>
            <a:xfrm>
              <a:off x="2307149" y="4444429"/>
              <a:ext cx="1737360" cy="621792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O, spectators</a:t>
              </a:r>
            </a:p>
          </p:txBody>
        </p:sp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BD07F07B-B276-F419-2734-76D03AA83335}"/>
                </a:ext>
              </a:extLst>
            </p:cNvPr>
            <p:cNvSpPr>
              <a:spLocks/>
            </p:cNvSpPr>
            <p:nvPr/>
          </p:nvSpPr>
          <p:spPr>
            <a:xfrm>
              <a:off x="2307149" y="5186170"/>
              <a:ext cx="1737360" cy="618737"/>
            </a:xfrm>
            <a:prstGeom prst="roundRect">
              <a:avLst/>
            </a:prstGeom>
            <a:solidFill>
              <a:srgbClr val="D8D9F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 used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DFCC262-8078-6CEE-86B9-5EAE75D9F381}"/>
              </a:ext>
            </a:extLst>
          </p:cNvPr>
          <p:cNvGrpSpPr/>
          <p:nvPr/>
        </p:nvGrpSpPr>
        <p:grpSpPr>
          <a:xfrm>
            <a:off x="4167906" y="1477465"/>
            <a:ext cx="1737360" cy="4327442"/>
            <a:chOff x="4167906" y="1477465"/>
            <a:chExt cx="1737360" cy="4327442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22E076BD-D5CE-936C-FA33-5182C113DF2B}"/>
                </a:ext>
              </a:extLst>
            </p:cNvPr>
            <p:cNvSpPr>
              <a:spLocks/>
            </p:cNvSpPr>
            <p:nvPr/>
          </p:nvSpPr>
          <p:spPr>
            <a:xfrm>
              <a:off x="4167906" y="1477465"/>
              <a:ext cx="1737360" cy="621792"/>
            </a:xfrm>
            <a:prstGeom prst="roundRect">
              <a:avLst/>
            </a:prstGeom>
            <a:solidFill>
              <a:srgbClr val="A3C8E8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Unknown SB with a SA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FE67A9FA-CF09-C5F7-2E65-39C0A943DF77}"/>
                </a:ext>
              </a:extLst>
            </p:cNvPr>
            <p:cNvSpPr>
              <a:spLocks/>
            </p:cNvSpPr>
            <p:nvPr/>
          </p:nvSpPr>
          <p:spPr>
            <a:xfrm>
              <a:off x="4167906" y="2960947"/>
              <a:ext cx="1737360" cy="621792"/>
            </a:xfrm>
            <a:prstGeom prst="roundRect">
              <a:avLst/>
            </a:prstGeom>
            <a:solidFill>
              <a:srgbClr val="FFFCD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M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60EB41A1-9B4C-62E8-3C1B-4B327EB91229}"/>
                </a:ext>
              </a:extLst>
            </p:cNvPr>
            <p:cNvSpPr>
              <a:spLocks/>
            </p:cNvSpPr>
            <p:nvPr/>
          </p:nvSpPr>
          <p:spPr>
            <a:xfrm>
              <a:off x="4167906" y="2219206"/>
              <a:ext cx="1737360" cy="621792"/>
            </a:xfrm>
            <a:prstGeom prst="roundRect">
              <a:avLst/>
            </a:prstGeom>
            <a:solidFill>
              <a:srgbClr val="E8D2D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pOH = -log [base]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 </a:t>
              </a:r>
              <a:r>
                <a:rPr lang="en-US" sz="1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14-pOH</a:t>
              </a:r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701701E8-B09B-B40A-81F0-64CAADE74E8F}"/>
                </a:ext>
              </a:extLst>
            </p:cNvPr>
            <p:cNvSpPr>
              <a:spLocks/>
            </p:cNvSpPr>
            <p:nvPr/>
          </p:nvSpPr>
          <p:spPr>
            <a:xfrm>
              <a:off x="4167906" y="3702688"/>
              <a:ext cx="1737360" cy="621792"/>
            </a:xfrm>
            <a:prstGeom prst="roundRect">
              <a:avLst/>
            </a:prstGeom>
            <a:solidFill>
              <a:srgbClr val="D6FFC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 = 7</a:t>
              </a:r>
            </a:p>
          </p:txBody>
        </p:sp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67EFD2F6-388D-E7C3-585F-CBDCB10D68FE}"/>
                </a:ext>
              </a:extLst>
            </p:cNvPr>
            <p:cNvSpPr>
              <a:spLocks/>
            </p:cNvSpPr>
            <p:nvPr/>
          </p:nvSpPr>
          <p:spPr>
            <a:xfrm>
              <a:off x="4167906" y="4444429"/>
              <a:ext cx="1737360" cy="621792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O, spectators</a:t>
              </a:r>
            </a:p>
          </p:txBody>
        </p:sp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FA48E49D-AF03-34AE-CA7A-1184DE02F547}"/>
                </a:ext>
              </a:extLst>
            </p:cNvPr>
            <p:cNvSpPr>
              <a:spLocks/>
            </p:cNvSpPr>
            <p:nvPr/>
          </p:nvSpPr>
          <p:spPr>
            <a:xfrm>
              <a:off x="4167906" y="5186170"/>
              <a:ext cx="1737360" cy="618737"/>
            </a:xfrm>
            <a:prstGeom prst="roundRect">
              <a:avLst/>
            </a:prstGeom>
            <a:solidFill>
              <a:srgbClr val="D8D9F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 used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F3FCD06C-94BE-4B7F-F6DA-E305781A7939}"/>
              </a:ext>
            </a:extLst>
          </p:cNvPr>
          <p:cNvGrpSpPr/>
          <p:nvPr/>
        </p:nvGrpSpPr>
        <p:grpSpPr>
          <a:xfrm>
            <a:off x="6123138" y="1477465"/>
            <a:ext cx="1737360" cy="4327442"/>
            <a:chOff x="6123138" y="1477465"/>
            <a:chExt cx="1737360" cy="4327442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A722680E-A67F-7A1F-966C-AD57AC4031DE}"/>
                </a:ext>
              </a:extLst>
            </p:cNvPr>
            <p:cNvSpPr>
              <a:spLocks/>
            </p:cNvSpPr>
            <p:nvPr/>
          </p:nvSpPr>
          <p:spPr>
            <a:xfrm>
              <a:off x="6123138" y="1477465"/>
              <a:ext cx="1737360" cy="621792"/>
            </a:xfrm>
            <a:prstGeom prst="roundRect">
              <a:avLst/>
            </a:prstGeom>
            <a:solidFill>
              <a:srgbClr val="A3C8E8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Unknown WA with SB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43477F94-C6C9-D1AC-40CA-595987277EA2}"/>
                </a:ext>
              </a:extLst>
            </p:cNvPr>
            <p:cNvSpPr>
              <a:spLocks/>
            </p:cNvSpPr>
            <p:nvPr/>
          </p:nvSpPr>
          <p:spPr>
            <a:xfrm>
              <a:off x="6123138" y="2960947"/>
              <a:ext cx="1737360" cy="621792"/>
            </a:xfrm>
            <a:prstGeom prst="roundRect">
              <a:avLst/>
            </a:prstGeom>
            <a:solidFill>
              <a:srgbClr val="FFFCD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M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539B83CA-C3CF-79E3-2F75-3D3149F185E2}"/>
                </a:ext>
              </a:extLst>
            </p:cNvPr>
            <p:cNvSpPr>
              <a:spLocks/>
            </p:cNvSpPr>
            <p:nvPr/>
          </p:nvSpPr>
          <p:spPr>
            <a:xfrm>
              <a:off x="6123138" y="2219206"/>
              <a:ext cx="1737360" cy="621792"/>
            </a:xfrm>
            <a:prstGeom prst="roundRect">
              <a:avLst/>
            </a:prstGeom>
            <a:solidFill>
              <a:srgbClr val="E8D2D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 </a:t>
              </a:r>
              <a:r>
                <a:rPr lang="en-US" sz="1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&gt;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-log [acid]</a:t>
              </a:r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165FF890-D25E-A77F-2EC8-3E8E93237176}"/>
                </a:ext>
              </a:extLst>
            </p:cNvPr>
            <p:cNvSpPr>
              <a:spLocks/>
            </p:cNvSpPr>
            <p:nvPr/>
          </p:nvSpPr>
          <p:spPr>
            <a:xfrm>
              <a:off x="6123138" y="3702688"/>
              <a:ext cx="1737360" cy="621792"/>
            </a:xfrm>
            <a:prstGeom prst="roundRect">
              <a:avLst/>
            </a:prstGeom>
            <a:solidFill>
              <a:srgbClr val="D6FFC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 &gt; 7</a:t>
              </a:r>
            </a:p>
          </p:txBody>
        </p:sp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FE753BFB-AD10-136B-DCDB-BDF19833F643}"/>
                </a:ext>
              </a:extLst>
            </p:cNvPr>
            <p:cNvSpPr>
              <a:spLocks/>
            </p:cNvSpPr>
            <p:nvPr/>
          </p:nvSpPr>
          <p:spPr>
            <a:xfrm>
              <a:off x="6123138" y="4444429"/>
              <a:ext cx="1737360" cy="621792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Conjugate base, H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O, spectators</a:t>
              </a:r>
            </a:p>
          </p:txBody>
        </p:sp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7D977BE6-D525-9507-3260-4DF876970A4A}"/>
                </a:ext>
              </a:extLst>
            </p:cNvPr>
            <p:cNvSpPr>
              <a:spLocks/>
            </p:cNvSpPr>
            <p:nvPr/>
          </p:nvSpPr>
          <p:spPr>
            <a:xfrm>
              <a:off x="6123138" y="5186170"/>
              <a:ext cx="1737360" cy="618737"/>
            </a:xfrm>
            <a:prstGeom prst="roundRect">
              <a:avLst/>
            </a:prstGeom>
            <a:solidFill>
              <a:srgbClr val="D8D9F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pH= </a:t>
              </a:r>
              <a:r>
                <a:rPr lang="en-US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pK</a:t>
              </a:r>
              <a:r>
                <a:rPr lang="en-US" sz="1400" baseline="-250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189CC37-0483-5805-A12F-39BFE04ACE14}"/>
              </a:ext>
            </a:extLst>
          </p:cNvPr>
          <p:cNvGrpSpPr/>
          <p:nvPr/>
        </p:nvGrpSpPr>
        <p:grpSpPr>
          <a:xfrm>
            <a:off x="8078371" y="1477465"/>
            <a:ext cx="1737360" cy="4327442"/>
            <a:chOff x="8078371" y="1477465"/>
            <a:chExt cx="1737360" cy="4327442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B61ED591-E641-0AC8-9FB7-060BEB31C6D4}"/>
                </a:ext>
              </a:extLst>
            </p:cNvPr>
            <p:cNvSpPr>
              <a:spLocks/>
            </p:cNvSpPr>
            <p:nvPr/>
          </p:nvSpPr>
          <p:spPr>
            <a:xfrm>
              <a:off x="8078371" y="1477465"/>
              <a:ext cx="1737360" cy="621792"/>
            </a:xfrm>
            <a:prstGeom prst="roundRect">
              <a:avLst/>
            </a:prstGeom>
            <a:solidFill>
              <a:srgbClr val="A3C8E8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Unknown WB with SA 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500F7078-EDF8-AC79-8E55-A59CDAD99A56}"/>
                </a:ext>
              </a:extLst>
            </p:cNvPr>
            <p:cNvSpPr>
              <a:spLocks/>
            </p:cNvSpPr>
            <p:nvPr/>
          </p:nvSpPr>
          <p:spPr>
            <a:xfrm>
              <a:off x="8078371" y="2960947"/>
              <a:ext cx="1737360" cy="621792"/>
            </a:xfrm>
            <a:prstGeom prst="roundRect">
              <a:avLst/>
            </a:prstGeom>
            <a:solidFill>
              <a:srgbClr val="FFFCD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M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B78425EF-E6FC-26CD-BA23-81A39DB54561}"/>
                </a:ext>
              </a:extLst>
            </p:cNvPr>
            <p:cNvSpPr>
              <a:spLocks/>
            </p:cNvSpPr>
            <p:nvPr/>
          </p:nvSpPr>
          <p:spPr>
            <a:xfrm>
              <a:off x="8078371" y="2219206"/>
              <a:ext cx="1737360" cy="621792"/>
            </a:xfrm>
            <a:prstGeom prst="roundRect">
              <a:avLst/>
            </a:prstGeom>
            <a:solidFill>
              <a:srgbClr val="E8D2D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pOH = -log [base]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 </a:t>
              </a:r>
              <a:r>
                <a:rPr lang="en-US" sz="1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&lt;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14-pOH</a:t>
              </a:r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710782EC-0C54-05F0-3902-6234EE2B2491}"/>
                </a:ext>
              </a:extLst>
            </p:cNvPr>
            <p:cNvSpPr>
              <a:spLocks/>
            </p:cNvSpPr>
            <p:nvPr/>
          </p:nvSpPr>
          <p:spPr>
            <a:xfrm>
              <a:off x="8078371" y="3702688"/>
              <a:ext cx="1737360" cy="621792"/>
            </a:xfrm>
            <a:prstGeom prst="roundRect">
              <a:avLst/>
            </a:prstGeom>
            <a:solidFill>
              <a:srgbClr val="D6FFC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 &lt; 7</a:t>
              </a:r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7F85082D-8ADC-B98D-4431-A371CBD549AC}"/>
                </a:ext>
              </a:extLst>
            </p:cNvPr>
            <p:cNvSpPr>
              <a:spLocks/>
            </p:cNvSpPr>
            <p:nvPr/>
          </p:nvSpPr>
          <p:spPr>
            <a:xfrm>
              <a:off x="8078371" y="4444429"/>
              <a:ext cx="1737360" cy="621792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Conjugate acid, H</a:t>
              </a:r>
              <a:r>
                <a:rPr lang="en-US" sz="1400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O, spectators</a:t>
              </a:r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88303D04-45EB-29E4-1EAC-3C41AFBC554F}"/>
                </a:ext>
              </a:extLst>
            </p:cNvPr>
            <p:cNvSpPr>
              <a:spLocks/>
            </p:cNvSpPr>
            <p:nvPr/>
          </p:nvSpPr>
          <p:spPr>
            <a:xfrm>
              <a:off x="8078371" y="5186170"/>
              <a:ext cx="1737360" cy="618737"/>
            </a:xfrm>
            <a:prstGeom prst="roundRect">
              <a:avLst/>
            </a:prstGeom>
            <a:solidFill>
              <a:srgbClr val="D8D9F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pH= </a:t>
              </a:r>
              <a:r>
                <a:rPr lang="en-US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pK</a:t>
              </a:r>
              <a:r>
                <a:rPr lang="en-US" sz="1400" baseline="-250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500760F8-B8AA-9A45-09DE-173CE3552B3F}"/>
              </a:ext>
            </a:extLst>
          </p:cNvPr>
          <p:cNvSpPr/>
          <p:nvPr/>
        </p:nvSpPr>
        <p:spPr>
          <a:xfrm>
            <a:off x="286134" y="6374843"/>
            <a:ext cx="1737360" cy="618737"/>
          </a:xfrm>
          <a:prstGeom prst="roundRect">
            <a:avLst/>
          </a:prstGeom>
          <a:solidFill>
            <a:srgbClr val="ABFB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Titration Curve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146B0F0-636D-BF97-0A4A-24AC696D469E}"/>
              </a:ext>
            </a:extLst>
          </p:cNvPr>
          <p:cNvGrpSpPr/>
          <p:nvPr/>
        </p:nvGrpSpPr>
        <p:grpSpPr>
          <a:xfrm>
            <a:off x="2191273" y="5924713"/>
            <a:ext cx="1780161" cy="1713864"/>
            <a:chOff x="2266931" y="5850636"/>
            <a:chExt cx="1780161" cy="1713864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127C7898-31B8-71CC-4623-4B051F8557CB}"/>
                </a:ext>
              </a:extLst>
            </p:cNvPr>
            <p:cNvSpPr/>
            <p:nvPr/>
          </p:nvSpPr>
          <p:spPr>
            <a:xfrm>
              <a:off x="2266931" y="5850636"/>
              <a:ext cx="1780161" cy="1713864"/>
            </a:xfrm>
            <a:prstGeom prst="roundRect">
              <a:avLst/>
            </a:prstGeom>
            <a:solidFill>
              <a:srgbClr val="ABFBE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37CC9FA8-0988-ACC4-E1B2-80470A4215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54" t="37327" r="55928" b="20104"/>
            <a:stretch/>
          </p:blipFill>
          <p:spPr bwMode="auto">
            <a:xfrm>
              <a:off x="2312204" y="6028070"/>
              <a:ext cx="1689614" cy="135899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679180F-F4BF-2D75-74EF-D423388D043D}"/>
              </a:ext>
            </a:extLst>
          </p:cNvPr>
          <p:cNvGrpSpPr/>
          <p:nvPr/>
        </p:nvGrpSpPr>
        <p:grpSpPr>
          <a:xfrm>
            <a:off x="4146505" y="5924713"/>
            <a:ext cx="1780161" cy="1713864"/>
            <a:chOff x="4210092" y="5910403"/>
            <a:chExt cx="1780161" cy="1713864"/>
          </a:xfrm>
        </p:grpSpPr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B5EC62F0-10AA-1061-AC19-81BA1F94FB5B}"/>
                </a:ext>
              </a:extLst>
            </p:cNvPr>
            <p:cNvSpPr/>
            <p:nvPr/>
          </p:nvSpPr>
          <p:spPr>
            <a:xfrm>
              <a:off x="4210092" y="5910403"/>
              <a:ext cx="1780161" cy="1713864"/>
            </a:xfrm>
            <a:prstGeom prst="roundRect">
              <a:avLst/>
            </a:prstGeom>
            <a:solidFill>
              <a:srgbClr val="ABFBE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5583669B-BD3E-90F8-B0DE-C25EF5303E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4018" r="53919" b="52119"/>
            <a:stretch/>
          </p:blipFill>
          <p:spPr>
            <a:xfrm>
              <a:off x="4320094" y="6101600"/>
              <a:ext cx="1430903" cy="1316863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22F7966-1A8C-F555-8387-852ED956886E}"/>
              </a:ext>
            </a:extLst>
          </p:cNvPr>
          <p:cNvGrpSpPr/>
          <p:nvPr/>
        </p:nvGrpSpPr>
        <p:grpSpPr>
          <a:xfrm>
            <a:off x="6101737" y="5924713"/>
            <a:ext cx="1780161" cy="1713864"/>
            <a:chOff x="6254745" y="5933427"/>
            <a:chExt cx="1780161" cy="1713864"/>
          </a:xfrm>
        </p:grpSpPr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B72426F0-428E-EC6E-3F08-69669B9AB28C}"/>
                </a:ext>
              </a:extLst>
            </p:cNvPr>
            <p:cNvSpPr/>
            <p:nvPr/>
          </p:nvSpPr>
          <p:spPr>
            <a:xfrm>
              <a:off x="6254745" y="5933427"/>
              <a:ext cx="1780161" cy="1713864"/>
            </a:xfrm>
            <a:prstGeom prst="roundRect">
              <a:avLst/>
            </a:prstGeom>
            <a:solidFill>
              <a:srgbClr val="ABFBE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B181DDD3-022F-3B7D-5746-439D13040A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982" t="28756" r="56666" b="28198"/>
            <a:stretch/>
          </p:blipFill>
          <p:spPr bwMode="auto">
            <a:xfrm>
              <a:off x="6322174" y="6149369"/>
              <a:ext cx="1645301" cy="1281979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F47AC92-A40B-DD9B-6CA4-FF2A6B9699E4}"/>
              </a:ext>
            </a:extLst>
          </p:cNvPr>
          <p:cNvGrpSpPr/>
          <p:nvPr/>
        </p:nvGrpSpPr>
        <p:grpSpPr>
          <a:xfrm>
            <a:off x="8056970" y="5924713"/>
            <a:ext cx="1780161" cy="1713864"/>
            <a:chOff x="8129842" y="5910403"/>
            <a:chExt cx="1780161" cy="1713864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6D6D878A-577C-8834-3C28-B121150EB73E}"/>
                </a:ext>
              </a:extLst>
            </p:cNvPr>
            <p:cNvSpPr/>
            <p:nvPr/>
          </p:nvSpPr>
          <p:spPr>
            <a:xfrm>
              <a:off x="8129842" y="5910403"/>
              <a:ext cx="1780161" cy="1713864"/>
            </a:xfrm>
            <a:prstGeom prst="roundRect">
              <a:avLst/>
            </a:prstGeom>
            <a:solidFill>
              <a:srgbClr val="ABFBE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01B26CD2-7954-8FC2-F3A8-2A0AF86CB4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74" t="42836" r="57407" b="23691"/>
            <a:stretch/>
          </p:blipFill>
          <p:spPr bwMode="auto">
            <a:xfrm>
              <a:off x="8225513" y="6096761"/>
              <a:ext cx="1611264" cy="1369769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12319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95125DB-3B27-24DD-8314-C80A022A490A}"/>
              </a:ext>
            </a:extLst>
          </p:cNvPr>
          <p:cNvSpPr/>
          <p:nvPr/>
        </p:nvSpPr>
        <p:spPr>
          <a:xfrm>
            <a:off x="376238" y="514350"/>
            <a:ext cx="4514850" cy="6972300"/>
          </a:xfrm>
          <a:prstGeom prst="roundRect">
            <a:avLst/>
          </a:prstGeom>
          <a:solidFill>
            <a:srgbClr val="C5F5E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D17EFFB-D143-9857-3AFE-CD9BB0A6F9CB}"/>
              </a:ext>
            </a:extLst>
          </p:cNvPr>
          <p:cNvSpPr/>
          <p:nvPr/>
        </p:nvSpPr>
        <p:spPr>
          <a:xfrm>
            <a:off x="5167312" y="514350"/>
            <a:ext cx="4514850" cy="6972300"/>
          </a:xfrm>
          <a:prstGeom prst="roundRect">
            <a:avLst/>
          </a:prstGeom>
          <a:solidFill>
            <a:srgbClr val="E8D2E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5688D2-4B7E-90D5-F53E-3040E1E912C2}"/>
              </a:ext>
            </a:extLst>
          </p:cNvPr>
          <p:cNvSpPr txBox="1"/>
          <p:nvPr/>
        </p:nvSpPr>
        <p:spPr>
          <a:xfrm>
            <a:off x="1033463" y="842962"/>
            <a:ext cx="3200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So what?</a:t>
            </a:r>
          </a:p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Knowing the pH differences for each type of titration will help you identify the types of calculations needed for each problem type. (ICE table vs.-log calculation)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Identifying the species present at different points in the titration can give a reasoning for pH changes.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Concentration determines the equivalence point, not whether the acid or base is weak or strong.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A4560-28D5-A875-8CEB-97C1A59F54DF}"/>
              </a:ext>
            </a:extLst>
          </p:cNvPr>
          <p:cNvSpPr txBox="1"/>
          <p:nvPr/>
        </p:nvSpPr>
        <p:spPr>
          <a:xfrm>
            <a:off x="5824537" y="842962"/>
            <a:ext cx="3200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</a:p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Students will use their frame to analyze FRQs to help determine the key aspects and strategize to solve problems.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Students will compare their observed lab data to the category on the frame to determine sources of error in their laboratory experiment.</a:t>
            </a:r>
          </a:p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493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144</TotalTime>
  <Words>267</Words>
  <Application>Microsoft Office PowerPoint</Application>
  <PresentationFormat>Custom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Daly</dc:creator>
  <cp:lastModifiedBy>Swoch Sarah</cp:lastModifiedBy>
  <cp:revision>4</cp:revision>
  <dcterms:created xsi:type="dcterms:W3CDTF">2023-07-10T17:00:25Z</dcterms:created>
  <dcterms:modified xsi:type="dcterms:W3CDTF">2023-07-12T16:00:10Z</dcterms:modified>
</cp:coreProperties>
</file>