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59"/>
  </p:notesMasterIdLst>
  <p:handoutMasterIdLst>
    <p:handoutMasterId r:id="rId60"/>
  </p:handoutMasterIdLst>
  <p:sldIdLst>
    <p:sldId id="272" r:id="rId2"/>
    <p:sldId id="285" r:id="rId3"/>
    <p:sldId id="286" r:id="rId4"/>
    <p:sldId id="375" r:id="rId5"/>
    <p:sldId id="376" r:id="rId6"/>
    <p:sldId id="377" r:id="rId7"/>
    <p:sldId id="378" r:id="rId8"/>
    <p:sldId id="287" r:id="rId9"/>
    <p:sldId id="288" r:id="rId10"/>
    <p:sldId id="289" r:id="rId11"/>
    <p:sldId id="290" r:id="rId12"/>
    <p:sldId id="379" r:id="rId13"/>
    <p:sldId id="293" r:id="rId14"/>
    <p:sldId id="380" r:id="rId15"/>
    <p:sldId id="292" r:id="rId16"/>
    <p:sldId id="291" r:id="rId17"/>
    <p:sldId id="359" r:id="rId18"/>
    <p:sldId id="360" r:id="rId19"/>
    <p:sldId id="361" r:id="rId20"/>
    <p:sldId id="381" r:id="rId21"/>
    <p:sldId id="294" r:id="rId22"/>
    <p:sldId id="295" r:id="rId23"/>
    <p:sldId id="296" r:id="rId24"/>
    <p:sldId id="297" r:id="rId25"/>
    <p:sldId id="372" r:id="rId26"/>
    <p:sldId id="341" r:id="rId27"/>
    <p:sldId id="298" r:id="rId28"/>
    <p:sldId id="371" r:id="rId29"/>
    <p:sldId id="299" r:id="rId30"/>
    <p:sldId id="369" r:id="rId31"/>
    <p:sldId id="347" r:id="rId32"/>
    <p:sldId id="300" r:id="rId33"/>
    <p:sldId id="342" r:id="rId34"/>
    <p:sldId id="368" r:id="rId35"/>
    <p:sldId id="301" r:id="rId36"/>
    <p:sldId id="367" r:id="rId37"/>
    <p:sldId id="302" r:id="rId38"/>
    <p:sldId id="365" r:id="rId39"/>
    <p:sldId id="303" r:id="rId40"/>
    <p:sldId id="304" r:id="rId41"/>
    <p:sldId id="343" r:id="rId42"/>
    <p:sldId id="305" r:id="rId43"/>
    <p:sldId id="344" r:id="rId44"/>
    <p:sldId id="345" r:id="rId45"/>
    <p:sldId id="306" r:id="rId46"/>
    <p:sldId id="307" r:id="rId47"/>
    <p:sldId id="308" r:id="rId48"/>
    <p:sldId id="309" r:id="rId49"/>
    <p:sldId id="310" r:id="rId50"/>
    <p:sldId id="312" r:id="rId51"/>
    <p:sldId id="313" r:id="rId52"/>
    <p:sldId id="314" r:id="rId53"/>
    <p:sldId id="322" r:id="rId54"/>
    <p:sldId id="329" r:id="rId55"/>
    <p:sldId id="362" r:id="rId56"/>
    <p:sldId id="363" r:id="rId57"/>
    <p:sldId id="348"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clrMru>
    <a:srgbClr val="2015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85696" autoAdjust="0"/>
  </p:normalViewPr>
  <p:slideViewPr>
    <p:cSldViewPr snapToGrid="0">
      <p:cViewPr>
        <p:scale>
          <a:sx n="72" d="100"/>
          <a:sy n="72" d="100"/>
        </p:scale>
        <p:origin x="-1184" y="-4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0"/>
    </p:cViewPr>
  </p:sorterViewPr>
  <p:notesViewPr>
    <p:cSldViewPr snapToGrid="0">
      <p:cViewPr>
        <p:scale>
          <a:sx n="100" d="100"/>
          <a:sy n="100" d="100"/>
        </p:scale>
        <p:origin x="-1328" y="1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dirty="0"/>
          </a:p>
        </p:txBody>
      </p:sp>
      <p:sp>
        <p:nvSpPr>
          <p:cNvPr id="72707" name="Rectangle 3"/>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dirty="0"/>
          </a:p>
        </p:txBody>
      </p:sp>
      <p:sp>
        <p:nvSpPr>
          <p:cNvPr id="72708" name="Rectangle 4"/>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r>
              <a:rPr lang="en-US" dirty="0"/>
              <a:t>University of Kansas Center for Research on Learning  2002</a:t>
            </a:r>
          </a:p>
        </p:txBody>
      </p:sp>
      <p:sp>
        <p:nvSpPr>
          <p:cNvPr id="72709" name="Rectangle 5"/>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9CD1D4DE-4FB8-6B4C-8C70-63270EF25B13}" type="slidenum">
              <a:rPr lang="en-US"/>
              <a:pPr/>
              <a:t>‹#›</a:t>
            </a:fld>
            <a:endParaRPr lang="en-US" dirty="0"/>
          </a:p>
        </p:txBody>
      </p:sp>
    </p:spTree>
    <p:extLst>
      <p:ext uri="{BB962C8B-B14F-4D97-AF65-F5344CB8AC3E}">
        <p14:creationId xmlns:p14="http://schemas.microsoft.com/office/powerpoint/2010/main" val="9307414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dirty="0"/>
          </a:p>
        </p:txBody>
      </p:sp>
      <p:sp>
        <p:nvSpPr>
          <p:cNvPr id="69635"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7" name="Rectangle 5"/>
          <p:cNvSpPr>
            <a:spLocks noGrp="1" noChangeArrowheads="1"/>
          </p:cNvSpPr>
          <p:nvPr>
            <p:ph type="body" sz="quarter" idx="3"/>
          </p:nvPr>
        </p:nvSpPr>
        <p:spPr bwMode="auto">
          <a:xfrm>
            <a:off x="381000" y="4343400"/>
            <a:ext cx="6172200" cy="41910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38"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r>
              <a:rPr lang="en-US" dirty="0"/>
              <a:t>University of Kansas Center for Research on Learning  2002</a:t>
            </a:r>
          </a:p>
        </p:txBody>
      </p:sp>
      <p:sp>
        <p:nvSpPr>
          <p:cNvPr id="69639"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r>
              <a:rPr lang="en-US" dirty="0"/>
              <a:t>UO Overhead  </a:t>
            </a:r>
            <a:fld id="{6C4001A7-5A2C-9C4F-9A53-77D05042CD1E}" type="slidenum">
              <a:rPr lang="en-US"/>
              <a:pPr/>
              <a:t>‹#›</a:t>
            </a:fld>
            <a:endParaRPr lang="en-US" dirty="0"/>
          </a:p>
        </p:txBody>
      </p:sp>
    </p:spTree>
    <p:extLst>
      <p:ext uri="{BB962C8B-B14F-4D97-AF65-F5344CB8AC3E}">
        <p14:creationId xmlns:p14="http://schemas.microsoft.com/office/powerpoint/2010/main" val="394256624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2400" kern="1200">
        <a:solidFill>
          <a:schemeClr val="tx1"/>
        </a:solidFill>
        <a:latin typeface="Times New Roman" pitchFamily="-112"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20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kumimoji="1"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kumimoji="1" sz="16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kumimoji="1" sz="14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Times" charset="0"/>
              </a:rPr>
              <a:t>University of Kansas Center for Research on Learning  2002</a:t>
            </a:r>
          </a:p>
        </p:txBody>
      </p:sp>
      <p:sp>
        <p:nvSpPr>
          <p:cNvPr id="1638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Times" charset="0"/>
              </a:rPr>
              <a:t>UO Overhead  </a:t>
            </a:r>
            <a:fld id="{3ABBB332-C0B0-EA4B-B3F5-09B7F038CF84}" type="slidenum">
              <a:rPr lang="en-US" sz="1200">
                <a:latin typeface="Times" charset="0"/>
              </a:rPr>
              <a:pPr/>
              <a:t>1</a:t>
            </a:fld>
            <a:endParaRPr lang="en-US" sz="1200" dirty="0">
              <a:latin typeface="Times" charset="0"/>
            </a:endParaRPr>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importance of elaboration as Ed Ellis</a:t>
            </a:r>
            <a:r>
              <a:rPr lang="en-US" baseline="0" dirty="0" smtClean="0"/>
              <a:t> discussed in his Keynote- Pressley’s work</a:t>
            </a:r>
          </a:p>
          <a:p>
            <a:r>
              <a:rPr lang="en-US" baseline="0" dirty="0" smtClean="0"/>
              <a:t>Discuss Anita Archer and fuzzy teaching leads to fuzzy understanding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2400" dirty="0" smtClean="0"/>
              <a:t>Respond to the higher order thinking challenges in the Common Core State Standards (CCSS) are important for teachers to use to scaffold this thinking in students.</a:t>
            </a:r>
            <a:br>
              <a:rPr lang="en-US" sz="2400" dirty="0" smtClean="0"/>
            </a:b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University of Kansas Center for Research on Learning  2002</a:t>
            </a:r>
            <a:endParaRPr lang="en-US" dirty="0"/>
          </a:p>
        </p:txBody>
      </p:sp>
      <p:sp>
        <p:nvSpPr>
          <p:cNvPr id="5" name="Slide Number Placeholder 4"/>
          <p:cNvSpPr>
            <a:spLocks noGrp="1"/>
          </p:cNvSpPr>
          <p:nvPr>
            <p:ph type="sldNum" sz="quarter" idx="11"/>
          </p:nvPr>
        </p:nvSpPr>
        <p:spPr/>
        <p:txBody>
          <a:bodyPr/>
          <a:lstStyle/>
          <a:p>
            <a:r>
              <a:rPr lang="en-US" smtClean="0"/>
              <a:t>UO Overhead  </a:t>
            </a:r>
            <a:fld id="{6C4001A7-5A2C-9C4F-9A53-77D05042CD1E}" type="slidenum">
              <a:rPr lang="en-US" smtClean="0"/>
              <a:pPr/>
              <a:t>16</a:t>
            </a:fld>
            <a:endParaRPr lang="en-US" dirty="0"/>
          </a:p>
        </p:txBody>
      </p:sp>
    </p:spTree>
    <p:extLst>
      <p:ext uri="{BB962C8B-B14F-4D97-AF65-F5344CB8AC3E}">
        <p14:creationId xmlns:p14="http://schemas.microsoft.com/office/powerpoint/2010/main" val="2612028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CCSS connection</a:t>
            </a:r>
            <a:endParaRPr lang="en-US" dirty="0"/>
          </a:p>
        </p:txBody>
      </p:sp>
      <p:sp>
        <p:nvSpPr>
          <p:cNvPr id="4" name="Footer Placeholder 3"/>
          <p:cNvSpPr>
            <a:spLocks noGrp="1"/>
          </p:cNvSpPr>
          <p:nvPr>
            <p:ph type="ftr" sz="quarter" idx="10"/>
          </p:nvPr>
        </p:nvSpPr>
        <p:spPr/>
        <p:txBody>
          <a:bodyPr/>
          <a:lstStyle/>
          <a:p>
            <a:r>
              <a:rPr lang="en-US" smtClean="0"/>
              <a:t>University of Kansas Center for Research on Learning  2002</a:t>
            </a:r>
            <a:endParaRPr lang="en-US" dirty="0"/>
          </a:p>
        </p:txBody>
      </p:sp>
      <p:sp>
        <p:nvSpPr>
          <p:cNvPr id="5" name="Slide Number Placeholder 4"/>
          <p:cNvSpPr>
            <a:spLocks noGrp="1"/>
          </p:cNvSpPr>
          <p:nvPr>
            <p:ph type="sldNum" sz="quarter" idx="11"/>
          </p:nvPr>
        </p:nvSpPr>
        <p:spPr/>
        <p:txBody>
          <a:bodyPr/>
          <a:lstStyle/>
          <a:p>
            <a:r>
              <a:rPr lang="en-US" smtClean="0"/>
              <a:t>UO Overhead  </a:t>
            </a:r>
            <a:fld id="{6C4001A7-5A2C-9C4F-9A53-77D05042CD1E}" type="slidenum">
              <a:rPr lang="en-US" smtClean="0"/>
              <a:pPr/>
              <a:t>19</a:t>
            </a:fld>
            <a:endParaRPr lang="en-US" dirty="0"/>
          </a:p>
        </p:txBody>
      </p:sp>
    </p:spTree>
    <p:extLst>
      <p:ext uri="{BB962C8B-B14F-4D97-AF65-F5344CB8AC3E}">
        <p14:creationId xmlns:p14="http://schemas.microsoft.com/office/powerpoint/2010/main" val="4223534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
        <p:nvSpPr>
          <p:cNvPr id="389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89213AD1-2078-504B-8504-BDF00166A133}" type="slidenum">
              <a:rPr lang="en-US" sz="1200">
                <a:latin typeface="Times" charset="0"/>
              </a:rPr>
              <a:pPr/>
              <a:t>21</a:t>
            </a:fld>
            <a:endParaRPr lang="en-US" sz="1200" dirty="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University of Kansas Center for Research on Learning  2002</a:t>
            </a:r>
            <a:endParaRPr lang="en-US" dirty="0"/>
          </a:p>
        </p:txBody>
      </p:sp>
      <p:sp>
        <p:nvSpPr>
          <p:cNvPr id="5" name="Slide Number Placeholder 4"/>
          <p:cNvSpPr>
            <a:spLocks noGrp="1"/>
          </p:cNvSpPr>
          <p:nvPr>
            <p:ph type="sldNum" sz="quarter" idx="11"/>
          </p:nvPr>
        </p:nvSpPr>
        <p:spPr/>
        <p:txBody>
          <a:bodyPr/>
          <a:lstStyle/>
          <a:p>
            <a:r>
              <a:rPr lang="en-US" smtClean="0"/>
              <a:t>UO Overhead  </a:t>
            </a:r>
            <a:fld id="{6C4001A7-5A2C-9C4F-9A53-77D05042CD1E}" type="slidenum">
              <a:rPr lang="en-US" smtClean="0"/>
              <a:pPr/>
              <a:t>22</a:t>
            </a:fld>
            <a:endParaRPr lang="en-US" dirty="0"/>
          </a:p>
        </p:txBody>
      </p:sp>
    </p:spTree>
    <p:extLst>
      <p:ext uri="{BB962C8B-B14F-4D97-AF65-F5344CB8AC3E}">
        <p14:creationId xmlns:p14="http://schemas.microsoft.com/office/powerpoint/2010/main" val="3837969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a:latin typeface="Times New Roman" charset="0"/>
                <a:ea typeface="ＭＳ Ｐゴシック" charset="0"/>
                <a:cs typeface="ＭＳ Ｐゴシック" charset="0"/>
              </a:rPr>
              <a:t>Box 1, 2, 3 and 4 helps you situate the current unit integrated into the previous and future learning</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First step in linking step=  C reate a context for learning</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Box 4 is hardest to do=  comes from critical concept of Course Organizer or could come from standards or themes the textbook is not the curriculum so it cannot dictate boxes 1-4 (no </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chap 1</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 is the topic)</a:t>
            </a:r>
          </a:p>
          <a:p>
            <a:endParaRPr lang="en-US" dirty="0">
              <a:latin typeface="Times New Roman" charset="0"/>
              <a:ea typeface="ＭＳ Ｐゴシック" charset="0"/>
              <a:cs typeface="ＭＳ Ｐゴシック" charset="0"/>
            </a:endParaRPr>
          </a:p>
        </p:txBody>
      </p:sp>
      <p:sp>
        <p:nvSpPr>
          <p:cNvPr id="419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5C1064AC-F651-6144-8674-474ED698B53A}" type="slidenum">
              <a:rPr lang="en-US" sz="1200">
                <a:latin typeface="Times" charset="0"/>
              </a:rPr>
              <a:pPr/>
              <a:t>23</a:t>
            </a:fld>
            <a:endParaRPr lang="en-US" sz="1200" dirty="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a:latin typeface="Times New Roman" charset="0"/>
                <a:ea typeface="ＭＳ Ｐゴシック" charset="0"/>
                <a:cs typeface="ＭＳ Ｐゴシック" charset="0"/>
              </a:rPr>
              <a:t>First bubble is a paraphrase of the current unit box</a:t>
            </a:r>
          </a:p>
          <a:p>
            <a:r>
              <a:rPr lang="en-US" dirty="0">
                <a:latin typeface="Times New Roman" charset="0"/>
                <a:ea typeface="ＭＳ Ｐゴシック" charset="0"/>
                <a:cs typeface="ＭＳ Ｐゴシック" charset="0"/>
              </a:rPr>
              <a:t>The next four bubbles are the road map of how we will understand the unit</a:t>
            </a:r>
          </a:p>
          <a:p>
            <a:r>
              <a:rPr lang="en-US" dirty="0">
                <a:latin typeface="Times New Roman" charset="0"/>
                <a:ea typeface="ＭＳ Ｐゴシック" charset="0"/>
                <a:cs typeface="ＭＳ Ｐゴシック" charset="0"/>
              </a:rPr>
              <a:t>Need line labels to increase language skill-  help make it a complete </a:t>
            </a:r>
            <a:r>
              <a:rPr lang="en-US" dirty="0" smtClean="0">
                <a:latin typeface="Times New Roman" charset="0"/>
                <a:ea typeface="ＭＳ Ｐゴシック" charset="0"/>
                <a:cs typeface="ＭＳ Ｐゴシック" charset="0"/>
              </a:rPr>
              <a:t>thought- distribute Connectors handout from </a:t>
            </a:r>
            <a:r>
              <a:rPr lang="en-US" dirty="0" err="1" smtClean="0">
                <a:latin typeface="Times New Roman" charset="0"/>
                <a:ea typeface="ＭＳ Ｐゴシック" charset="0"/>
                <a:cs typeface="ＭＳ Ｐゴシック" charset="0"/>
              </a:rPr>
              <a:t>Stratenotes</a:t>
            </a:r>
            <a:r>
              <a:rPr lang="en-US" baseline="0" dirty="0" smtClean="0">
                <a:latin typeface="Times New Roman" charset="0"/>
                <a:ea typeface="ＭＳ Ｐゴシック" charset="0"/>
                <a:cs typeface="ＭＳ Ｐゴシック" charset="0"/>
              </a:rPr>
              <a:t> Feb 2002</a:t>
            </a:r>
            <a:endParaRPr lang="en-US" dirty="0">
              <a:latin typeface="Times New Roman" charset="0"/>
              <a:ea typeface="ＭＳ Ｐゴシック" charset="0"/>
              <a:cs typeface="ＭＳ Ｐゴシック" charset="0"/>
            </a:endParaRP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Box 5 is how to R ecognize content </a:t>
            </a:r>
            <a:r>
              <a:rPr lang="en-US" dirty="0" smtClean="0">
                <a:latin typeface="Times New Roman" charset="0"/>
                <a:ea typeface="ＭＳ Ｐゴシック" charset="0"/>
                <a:cs typeface="ＭＳ Ｐゴシック" charset="0"/>
              </a:rPr>
              <a:t>structures</a:t>
            </a: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Box 5,</a:t>
            </a:r>
            <a:r>
              <a:rPr lang="en-US" baseline="0" dirty="0" smtClean="0">
                <a:latin typeface="Times New Roman" charset="0"/>
                <a:ea typeface="ＭＳ Ｐゴシック" charset="0"/>
                <a:cs typeface="ＭＳ Ｐゴシック" charset="0"/>
              </a:rPr>
              <a:t> 6, and 7 should connect and flow</a:t>
            </a:r>
          </a:p>
          <a:p>
            <a:endParaRPr lang="en-US" baseline="0" dirty="0" smtClean="0">
              <a:latin typeface="Times New Roman" charset="0"/>
              <a:ea typeface="ＭＳ Ｐゴシック" charset="0"/>
              <a:cs typeface="ＭＳ Ｐゴシック" charset="0"/>
            </a:endParaRPr>
          </a:p>
          <a:p>
            <a:r>
              <a:rPr lang="en-US" baseline="0" dirty="0" smtClean="0">
                <a:latin typeface="Times New Roman" charset="0"/>
                <a:ea typeface="ＭＳ Ｐゴシック" charset="0"/>
                <a:cs typeface="ＭＳ Ｐゴシック" charset="0"/>
              </a:rPr>
              <a:t>The goal is help the student think about each part of the map.  You can start with the unit paraphrase or you can present all of the other parts of the content map and then ask students, “So what is this all about?”  You can work with students to create a meaningful “big idea” statement.  It is best to present each part of the map and talk a little about each section so that student begin to get the picture of what the unit will be about.</a:t>
            </a:r>
            <a:endParaRPr lang="en-US" dirty="0">
              <a:latin typeface="Times New Roman" charset="0"/>
              <a:ea typeface="ＭＳ Ｐゴシック" charset="0"/>
              <a:cs typeface="ＭＳ Ｐゴシック" charset="0"/>
            </a:endParaRPr>
          </a:p>
        </p:txBody>
      </p:sp>
      <p:sp>
        <p:nvSpPr>
          <p:cNvPr id="440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52203E64-27BF-2649-A5FF-757B39EF502B}" type="slidenum">
              <a:rPr lang="en-US" sz="1200">
                <a:latin typeface="Times" charset="0"/>
              </a:rPr>
              <a:pPr/>
              <a:t>24</a:t>
            </a:fld>
            <a:endParaRPr lang="en-US" sz="1200" dirty="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D13BF0C-2768-A540-BA92-72442CF4B195}" type="slidenum">
              <a:rPr lang="en-US" sz="1200"/>
              <a:pPr/>
              <a:t>25</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ea typeface="ＭＳ Ｐゴシック" charset="0"/>
                <a:cs typeface="ＭＳ Ｐゴシック" charset="0"/>
              </a:rPr>
              <a:t>Refer to the Connectors handout from </a:t>
            </a:r>
            <a:r>
              <a:rPr lang="en-US" dirty="0" err="1" smtClean="0">
                <a:latin typeface="Times New Roman" charset="0"/>
                <a:ea typeface="ＭＳ Ｐゴシック" charset="0"/>
                <a:cs typeface="ＭＳ Ｐゴシック" charset="0"/>
              </a:rPr>
              <a:t>Stratenotes</a:t>
            </a:r>
            <a:r>
              <a:rPr lang="en-US" baseline="0" dirty="0" smtClean="0">
                <a:latin typeface="Times New Roman" charset="0"/>
                <a:ea typeface="ＭＳ Ｐゴシック" charset="0"/>
                <a:cs typeface="ＭＳ Ｐゴシック" charset="0"/>
              </a:rPr>
              <a:t> Feb 2002</a:t>
            </a:r>
            <a:endParaRPr lang="en-US" dirty="0">
              <a:latin typeface="Times New Roman" charset="0"/>
              <a:ea typeface="ＭＳ Ｐゴシック" charset="0"/>
              <a:cs typeface="ＭＳ Ｐゴシック" charset="0"/>
            </a:endParaRPr>
          </a:p>
        </p:txBody>
      </p:sp>
      <p:sp>
        <p:nvSpPr>
          <p:cNvPr id="4" name="Footer Placeholder 3"/>
          <p:cNvSpPr>
            <a:spLocks noGrp="1"/>
          </p:cNvSpPr>
          <p:nvPr>
            <p:ph type="ftr" sz="quarter" idx="10"/>
          </p:nvPr>
        </p:nvSpPr>
        <p:spPr/>
        <p:txBody>
          <a:bodyPr/>
          <a:lstStyle/>
          <a:p>
            <a:r>
              <a:rPr lang="en-US" smtClean="0"/>
              <a:t>University of Kansas Center for Research on Learning  2002</a:t>
            </a:r>
            <a:endParaRPr lang="en-US" dirty="0"/>
          </a:p>
        </p:txBody>
      </p:sp>
      <p:sp>
        <p:nvSpPr>
          <p:cNvPr id="5" name="Slide Number Placeholder 4"/>
          <p:cNvSpPr>
            <a:spLocks noGrp="1"/>
          </p:cNvSpPr>
          <p:nvPr>
            <p:ph type="sldNum" sz="quarter" idx="11"/>
          </p:nvPr>
        </p:nvSpPr>
        <p:spPr/>
        <p:txBody>
          <a:bodyPr/>
          <a:lstStyle/>
          <a:p>
            <a:r>
              <a:rPr lang="en-US" smtClean="0"/>
              <a:t>UO Overhead  </a:t>
            </a:r>
            <a:fld id="{6C4001A7-5A2C-9C4F-9A53-77D05042CD1E}" type="slidenum">
              <a:rPr lang="en-US" smtClean="0"/>
              <a:pPr/>
              <a:t>26</a:t>
            </a:fld>
            <a:endParaRPr lang="en-US" dirty="0"/>
          </a:p>
        </p:txBody>
      </p:sp>
    </p:spTree>
    <p:extLst>
      <p:ext uri="{BB962C8B-B14F-4D97-AF65-F5344CB8AC3E}">
        <p14:creationId xmlns:p14="http://schemas.microsoft.com/office/powerpoint/2010/main" val="1047060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ln/>
        </p:spPr>
      </p:sp>
      <p:sp>
        <p:nvSpPr>
          <p:cNvPr id="460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a:latin typeface="Times New Roman" charset="0"/>
                <a:ea typeface="ＭＳ Ｐゴシック" charset="0"/>
                <a:cs typeface="ＭＳ Ｐゴシック" charset="0"/>
              </a:rPr>
              <a:t>A cknowledge unit relationships</a:t>
            </a:r>
          </a:p>
          <a:p>
            <a:r>
              <a:rPr lang="en-US" dirty="0">
                <a:latin typeface="Times New Roman" charset="0"/>
                <a:ea typeface="ＭＳ Ｐゴシック" charset="0"/>
                <a:cs typeface="ＭＳ Ｐゴシック" charset="0"/>
              </a:rPr>
              <a:t>Most difficult section to complete-  connect to Bloom</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s taxonomy- analysis of how information goes </a:t>
            </a:r>
            <a:r>
              <a:rPr lang="en-US" dirty="0" smtClean="0">
                <a:latin typeface="Times New Roman" charset="0"/>
                <a:ea typeface="ＭＳ Ｐゴシック" charset="0"/>
                <a:cs typeface="ＭＳ Ｐゴシック" charset="0"/>
              </a:rPr>
              <a:t>together</a:t>
            </a: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Discipline specific knowledge structures (discipline specific)</a:t>
            </a:r>
            <a:endParaRPr lang="en-US" dirty="0">
              <a:latin typeface="Times New Roman" charset="0"/>
              <a:ea typeface="ＭＳ Ｐゴシック" charset="0"/>
              <a:cs typeface="ＭＳ Ｐゴシック" charset="0"/>
            </a:endParaRPr>
          </a:p>
          <a:p>
            <a:endParaRPr lang="en-US" dirty="0" smtClean="0">
              <a:latin typeface="Times New Roman" charset="0"/>
              <a:ea typeface="ＭＳ Ｐゴシック" charset="0"/>
              <a:cs typeface="ＭＳ Ｐゴシック" charset="0"/>
            </a:endParaRP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Will connect directly</a:t>
            </a:r>
            <a:r>
              <a:rPr lang="en-US" baseline="0" dirty="0" smtClean="0">
                <a:latin typeface="Times New Roman" charset="0"/>
                <a:ea typeface="ＭＳ Ｐゴシック" charset="0"/>
                <a:cs typeface="ＭＳ Ｐゴシック" charset="0"/>
              </a:rPr>
              <a:t> to the unit questions- we will explore how to make good unit questions when we do QER</a:t>
            </a:r>
            <a:endParaRPr lang="en-US" dirty="0">
              <a:latin typeface="Times New Roman" charset="0"/>
              <a:ea typeface="ＭＳ Ｐゴシック" charset="0"/>
              <a:cs typeface="ＭＳ Ｐゴシック" charset="0"/>
            </a:endParaRPr>
          </a:p>
        </p:txBody>
      </p:sp>
      <p:sp>
        <p:nvSpPr>
          <p:cNvPr id="460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15945349-D27F-CE40-B06D-B191802FA25F}" type="slidenum">
              <a:rPr lang="en-US" sz="1200">
                <a:latin typeface="Times" charset="0"/>
              </a:rPr>
              <a:pPr/>
              <a:t>27</a:t>
            </a:fld>
            <a:endParaRPr lang="en-US" sz="1200" dirty="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D13BF0C-2768-A540-BA92-72442CF4B195}" type="slidenum">
              <a:rPr lang="en-US" sz="1200"/>
              <a:pPr/>
              <a:t>28</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Times" charset="0"/>
              </a:rPr>
              <a:t>University of Kansas Center for Research on Learning  2002</a:t>
            </a:r>
          </a:p>
        </p:txBody>
      </p:sp>
      <p:sp>
        <p:nvSpPr>
          <p:cNvPr id="2355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Times" charset="0"/>
              </a:rPr>
              <a:t>UO Overhead  </a:t>
            </a:r>
            <a:fld id="{0F10D729-F471-644B-8514-AC3D48DA6271}" type="slidenum">
              <a:rPr lang="en-US" sz="1200">
                <a:latin typeface="Times" charset="0"/>
              </a:rPr>
              <a:pPr/>
              <a:t>2</a:t>
            </a:fld>
            <a:endParaRPr lang="en-US" sz="1200" dirty="0">
              <a:latin typeface="Times" charset="0"/>
            </a:endParaRPr>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r>
              <a:rPr lang="en-US" dirty="0" smtClean="0">
                <a:latin typeface="Times New Roman" charset="0"/>
                <a:ea typeface="ＭＳ Ｐゴシック" charset="0"/>
                <a:cs typeface="ＭＳ Ｐゴシック" charset="0"/>
              </a:rPr>
              <a:t>A unit is any “chunk” of content</a:t>
            </a:r>
            <a:r>
              <a:rPr lang="en-US" baseline="0" dirty="0" smtClean="0">
                <a:latin typeface="Times New Roman" charset="0"/>
                <a:ea typeface="ＭＳ Ｐゴシック" charset="0"/>
                <a:cs typeface="ＭＳ Ｐゴシック" charset="0"/>
              </a:rPr>
              <a:t> that a teacher selects to organize information into lessons and that ends in some type of test or closure activity.- (</a:t>
            </a:r>
            <a:r>
              <a:rPr lang="en-US" baseline="0" dirty="0" err="1" smtClean="0">
                <a:latin typeface="Times New Roman" charset="0"/>
                <a:ea typeface="ＭＳ Ｐゴシック" charset="0"/>
                <a:cs typeface="ＭＳ Ｐゴシック" charset="0"/>
              </a:rPr>
              <a:t>Strategram</a:t>
            </a:r>
            <a:r>
              <a:rPr lang="en-US" baseline="0" dirty="0" smtClean="0">
                <a:latin typeface="Times New Roman" charset="0"/>
                <a:ea typeface="ＭＳ Ｐゴシック" charset="0"/>
                <a:cs typeface="ＭＳ Ｐゴシック" charset="0"/>
              </a:rPr>
              <a:t> May 1995)</a:t>
            </a:r>
          </a:p>
          <a:p>
            <a:endParaRPr lang="en-US" baseline="0" dirty="0" smtClean="0">
              <a:latin typeface="Times New Roman" charset="0"/>
              <a:ea typeface="ＭＳ Ｐゴシック" charset="0"/>
              <a:cs typeface="ＭＳ Ｐゴシック" charset="0"/>
            </a:endParaRPr>
          </a:p>
          <a:p>
            <a:r>
              <a:rPr lang="en-US" baseline="0" dirty="0" smtClean="0">
                <a:latin typeface="Times New Roman" charset="0"/>
                <a:ea typeface="ＭＳ Ｐゴシック" charset="0"/>
                <a:cs typeface="ＭＳ Ｐゴシック" charset="0"/>
              </a:rPr>
              <a:t>Students understand the “Big Picture of the Unit”- they often loose sight of the big picture because they get bogged down in the mass of information teachers need to cover- depth not breadth </a:t>
            </a:r>
            <a:r>
              <a:rPr lang="en-US" baseline="0" smtClean="0">
                <a:latin typeface="Times New Roman" charset="0"/>
                <a:ea typeface="ＭＳ Ｐゴシック" charset="0"/>
                <a:cs typeface="ＭＳ Ｐゴシック" charset="0"/>
              </a:rPr>
              <a:t>is best</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a:ln/>
        </p:spPr>
      </p:sp>
      <p:sp>
        <p:nvSpPr>
          <p:cNvPr id="48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a:latin typeface="Times New Roman" charset="0"/>
                <a:ea typeface="ＭＳ Ｐゴシック" charset="0"/>
                <a:cs typeface="ＭＳ Ｐゴシック" charset="0"/>
              </a:rPr>
              <a:t>F rame unit </a:t>
            </a:r>
            <a:r>
              <a:rPr lang="en-US" dirty="0" smtClean="0">
                <a:latin typeface="Times New Roman" charset="0"/>
                <a:ea typeface="ＭＳ Ｐゴシック" charset="0"/>
                <a:cs typeface="ＭＳ Ｐゴシック" charset="0"/>
              </a:rPr>
              <a:t>questions- We</a:t>
            </a:r>
            <a:r>
              <a:rPr lang="en-US" baseline="0" dirty="0" smtClean="0">
                <a:latin typeface="Times New Roman" charset="0"/>
                <a:ea typeface="ＭＳ Ｐゴシック" charset="0"/>
                <a:cs typeface="ＭＳ Ｐゴシック" charset="0"/>
              </a:rPr>
              <a:t> will explore this more when we do QER in the afternoon</a:t>
            </a:r>
            <a:endParaRPr lang="en-US" dirty="0">
              <a:latin typeface="Times New Roman" charset="0"/>
              <a:ea typeface="ＭＳ Ｐゴシック" charset="0"/>
              <a:cs typeface="ＭＳ Ｐゴシック" charset="0"/>
            </a:endParaRPr>
          </a:p>
        </p:txBody>
      </p:sp>
      <p:sp>
        <p:nvSpPr>
          <p:cNvPr id="4813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8E66B5F4-64B6-1142-81FC-10DD35097B2C}" type="slidenum">
              <a:rPr lang="en-US" sz="1200">
                <a:latin typeface="Times" charset="0"/>
              </a:rPr>
              <a:pPr/>
              <a:t>29</a:t>
            </a:fld>
            <a:endParaRPr lang="en-US" sz="1200" dirty="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D13BF0C-2768-A540-BA92-72442CF4B195}" type="slidenum">
              <a:rPr lang="en-US" sz="1200"/>
              <a:pPr/>
              <a:t>30</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volunteer</a:t>
            </a:r>
            <a:r>
              <a:rPr lang="en-US" baseline="0" dirty="0" smtClean="0"/>
              <a:t> read the question in left box.</a:t>
            </a:r>
          </a:p>
          <a:p>
            <a:endParaRPr lang="en-US" baseline="0" dirty="0" smtClean="0"/>
          </a:p>
          <a:p>
            <a:r>
              <a:rPr lang="en-US" baseline="0" dirty="0" smtClean="0"/>
              <a:t>Question Exploration Routine taught next: The QER will help students </a:t>
            </a:r>
            <a:r>
              <a:rPr kumimoji="1" lang="en-US" sz="2400" kern="1200" dirty="0" smtClean="0">
                <a:solidFill>
                  <a:schemeClr val="tx1"/>
                </a:solidFill>
                <a:latin typeface="Times New Roman" pitchFamily="-112" charset="0"/>
                <a:ea typeface="ＭＳ Ｐゴシック" pitchFamily="-65" charset="-128"/>
                <a:cs typeface="ＭＳ Ｐゴシック" pitchFamily="-65" charset="-128"/>
              </a:rPr>
              <a:t>understand a body of content information by carefully answering a “critical question” to arrive at a main idea answer</a:t>
            </a:r>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smtClean="0"/>
              <a:t>University of Kansas Center for Research on Learning  2002</a:t>
            </a:r>
            <a:endParaRPr lang="en-US" dirty="0"/>
          </a:p>
        </p:txBody>
      </p:sp>
      <p:sp>
        <p:nvSpPr>
          <p:cNvPr id="5" name="Slide Number Placeholder 4"/>
          <p:cNvSpPr>
            <a:spLocks noGrp="1"/>
          </p:cNvSpPr>
          <p:nvPr>
            <p:ph type="sldNum" sz="quarter" idx="11"/>
          </p:nvPr>
        </p:nvSpPr>
        <p:spPr/>
        <p:txBody>
          <a:bodyPr/>
          <a:lstStyle/>
          <a:p>
            <a:r>
              <a:rPr lang="en-US" smtClean="0"/>
              <a:t>UO Overhead  </a:t>
            </a:r>
            <a:fld id="{6C4001A7-5A2C-9C4F-9A53-77D05042CD1E}" type="slidenum">
              <a:rPr lang="en-US" smtClean="0"/>
              <a:pPr/>
              <a:t>31</a:t>
            </a:fld>
            <a:endParaRPr lang="en-US" dirty="0"/>
          </a:p>
        </p:txBody>
      </p:sp>
    </p:spTree>
    <p:extLst>
      <p:ext uri="{BB962C8B-B14F-4D97-AF65-F5344CB8AC3E}">
        <p14:creationId xmlns:p14="http://schemas.microsoft.com/office/powerpoint/2010/main" val="1378196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a:latin typeface="Times New Roman" charset="0"/>
                <a:ea typeface="ＭＳ Ｐゴシック" charset="0"/>
                <a:cs typeface="ＭＳ Ｐゴシック" charset="0"/>
              </a:rPr>
              <a:t>T ie content to tasks</a:t>
            </a:r>
          </a:p>
        </p:txBody>
      </p:sp>
      <p:sp>
        <p:nvSpPr>
          <p:cNvPr id="501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B0F0E799-1BA6-2146-A853-CCDE7011708C}" type="slidenum">
              <a:rPr lang="en-US" sz="1200">
                <a:latin typeface="Times" charset="0"/>
              </a:rPr>
              <a:pPr/>
              <a:t>32</a:t>
            </a:fld>
            <a:endParaRPr lang="en-US" sz="1200" dirty="0">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a:t>
            </a:r>
            <a:r>
              <a:rPr lang="en-US" baseline="0" dirty="0" smtClean="0"/>
              <a:t> the Questions from Teaching Hot Spots around the room.  Volunteers will read the question and answer and then </a:t>
            </a:r>
            <a:r>
              <a:rPr lang="en-US" baseline="0" dirty="0" err="1" smtClean="0"/>
              <a:t>PDer</a:t>
            </a:r>
            <a:r>
              <a:rPr lang="en-US" baseline="0" dirty="0" smtClean="0"/>
              <a:t> will elaborate on the answer.</a:t>
            </a:r>
          </a:p>
          <a:p>
            <a:endParaRPr lang="en-US" baseline="0" dirty="0" smtClean="0"/>
          </a:p>
          <a:p>
            <a:r>
              <a:rPr lang="en-US" dirty="0" smtClean="0"/>
              <a:t>Have volunteer</a:t>
            </a:r>
            <a:r>
              <a:rPr lang="en-US" baseline="0" dirty="0" smtClean="0"/>
              <a:t> read the question in left box and then answer the question.</a:t>
            </a:r>
            <a:endParaRPr lang="en-US" dirty="0"/>
          </a:p>
        </p:txBody>
      </p:sp>
      <p:sp>
        <p:nvSpPr>
          <p:cNvPr id="4" name="Footer Placeholder 3"/>
          <p:cNvSpPr>
            <a:spLocks noGrp="1"/>
          </p:cNvSpPr>
          <p:nvPr>
            <p:ph type="ftr" sz="quarter" idx="10"/>
          </p:nvPr>
        </p:nvSpPr>
        <p:spPr/>
        <p:txBody>
          <a:bodyPr/>
          <a:lstStyle/>
          <a:p>
            <a:r>
              <a:rPr lang="en-US" smtClean="0"/>
              <a:t>University of Kansas Center for Research on Learning  2002</a:t>
            </a:r>
            <a:endParaRPr lang="en-US" dirty="0"/>
          </a:p>
        </p:txBody>
      </p:sp>
      <p:sp>
        <p:nvSpPr>
          <p:cNvPr id="5" name="Slide Number Placeholder 4"/>
          <p:cNvSpPr>
            <a:spLocks noGrp="1"/>
          </p:cNvSpPr>
          <p:nvPr>
            <p:ph type="sldNum" sz="quarter" idx="11"/>
          </p:nvPr>
        </p:nvSpPr>
        <p:spPr/>
        <p:txBody>
          <a:bodyPr/>
          <a:lstStyle/>
          <a:p>
            <a:r>
              <a:rPr lang="en-US" smtClean="0"/>
              <a:t>UO Overhead  </a:t>
            </a:r>
            <a:fld id="{6C4001A7-5A2C-9C4F-9A53-77D05042CD1E}" type="slidenum">
              <a:rPr lang="en-US" smtClean="0"/>
              <a:pPr/>
              <a:t>33</a:t>
            </a:fld>
            <a:endParaRPr lang="en-US" dirty="0"/>
          </a:p>
        </p:txBody>
      </p:sp>
    </p:spTree>
    <p:extLst>
      <p:ext uri="{BB962C8B-B14F-4D97-AF65-F5344CB8AC3E}">
        <p14:creationId xmlns:p14="http://schemas.microsoft.com/office/powerpoint/2010/main" val="1378196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D13BF0C-2768-A540-BA92-72442CF4B195}" type="slidenum">
              <a:rPr lang="en-US" sz="1200"/>
              <a:pPr/>
              <a:t>34</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do this first after the unit map on first page to facilitate the rest of the device</a:t>
            </a:r>
            <a:endParaRPr lang="en-US" dirty="0"/>
          </a:p>
        </p:txBody>
      </p:sp>
      <p:sp>
        <p:nvSpPr>
          <p:cNvPr id="4" name="Footer Placeholder 3"/>
          <p:cNvSpPr>
            <a:spLocks noGrp="1"/>
          </p:cNvSpPr>
          <p:nvPr>
            <p:ph type="ftr" sz="quarter" idx="10"/>
          </p:nvPr>
        </p:nvSpPr>
        <p:spPr/>
        <p:txBody>
          <a:bodyPr/>
          <a:lstStyle/>
          <a:p>
            <a:r>
              <a:rPr lang="en-US" smtClean="0"/>
              <a:t>University of Kansas Center for Research on Learning  2002</a:t>
            </a:r>
            <a:endParaRPr lang="en-US" dirty="0"/>
          </a:p>
        </p:txBody>
      </p:sp>
      <p:sp>
        <p:nvSpPr>
          <p:cNvPr id="5" name="Slide Number Placeholder 4"/>
          <p:cNvSpPr>
            <a:spLocks noGrp="1"/>
          </p:cNvSpPr>
          <p:nvPr>
            <p:ph type="sldNum" sz="quarter" idx="11"/>
          </p:nvPr>
        </p:nvSpPr>
        <p:spPr/>
        <p:txBody>
          <a:bodyPr/>
          <a:lstStyle/>
          <a:p>
            <a:r>
              <a:rPr lang="en-US" smtClean="0"/>
              <a:t>UO Overhead  </a:t>
            </a:r>
            <a:fld id="{6C4001A7-5A2C-9C4F-9A53-77D05042CD1E}" type="slidenum">
              <a:rPr lang="en-US" smtClean="0"/>
              <a:pPr/>
              <a:t>35</a:t>
            </a:fld>
            <a:endParaRPr lang="en-US" dirty="0"/>
          </a:p>
        </p:txBody>
      </p:sp>
    </p:spTree>
    <p:extLst>
      <p:ext uri="{BB962C8B-B14F-4D97-AF65-F5344CB8AC3E}">
        <p14:creationId xmlns:p14="http://schemas.microsoft.com/office/powerpoint/2010/main" val="4134525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more specific information here</a:t>
            </a:r>
          </a:p>
          <a:p>
            <a:r>
              <a:rPr lang="en-US" dirty="0" smtClean="0"/>
              <a:t>Deepen understanding of original question</a:t>
            </a:r>
            <a:r>
              <a:rPr lang="en-US" baseline="0" dirty="0" smtClean="0"/>
              <a:t>s on first page</a:t>
            </a:r>
          </a:p>
          <a:p>
            <a:r>
              <a:rPr lang="en-US" baseline="0" dirty="0" smtClean="0"/>
              <a:t>Relate to real world contexts</a:t>
            </a:r>
          </a:p>
          <a:p>
            <a:r>
              <a:rPr lang="en-US" baseline="0" dirty="0" smtClean="0"/>
              <a:t>Extend thinking- use the ideas Jan used in her SIM presentation on extending to group activities</a:t>
            </a:r>
            <a:endParaRPr lang="en-US" dirty="0"/>
          </a:p>
        </p:txBody>
      </p:sp>
      <p:sp>
        <p:nvSpPr>
          <p:cNvPr id="4" name="Footer Placeholder 3"/>
          <p:cNvSpPr>
            <a:spLocks noGrp="1"/>
          </p:cNvSpPr>
          <p:nvPr>
            <p:ph type="ftr" sz="quarter" idx="10"/>
          </p:nvPr>
        </p:nvSpPr>
        <p:spPr/>
        <p:txBody>
          <a:bodyPr/>
          <a:lstStyle/>
          <a:p>
            <a:r>
              <a:rPr lang="en-US" smtClean="0"/>
              <a:t>University of Kansas Center for Research on Learning  2002</a:t>
            </a:r>
            <a:endParaRPr lang="en-US" dirty="0"/>
          </a:p>
        </p:txBody>
      </p:sp>
      <p:sp>
        <p:nvSpPr>
          <p:cNvPr id="5" name="Slide Number Placeholder 4"/>
          <p:cNvSpPr>
            <a:spLocks noGrp="1"/>
          </p:cNvSpPr>
          <p:nvPr>
            <p:ph type="sldNum" sz="quarter" idx="11"/>
          </p:nvPr>
        </p:nvSpPr>
        <p:spPr/>
        <p:txBody>
          <a:bodyPr/>
          <a:lstStyle/>
          <a:p>
            <a:r>
              <a:rPr lang="en-US" smtClean="0"/>
              <a:t>UO Overhead  </a:t>
            </a:r>
            <a:fld id="{6C4001A7-5A2C-9C4F-9A53-77D05042CD1E}" type="slidenum">
              <a:rPr lang="en-US" smtClean="0"/>
              <a:pPr/>
              <a:t>37</a:t>
            </a:fld>
            <a:endParaRPr lang="en-US" dirty="0"/>
          </a:p>
        </p:txBody>
      </p:sp>
    </p:spTree>
    <p:extLst>
      <p:ext uri="{BB962C8B-B14F-4D97-AF65-F5344CB8AC3E}">
        <p14:creationId xmlns:p14="http://schemas.microsoft.com/office/powerpoint/2010/main" val="292986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a:latin typeface="Times New Roman" charset="0"/>
                <a:ea typeface="ＭＳ Ｐゴシック" charset="0"/>
                <a:cs typeface="ＭＳ Ｐゴシック" charset="0"/>
              </a:rPr>
              <a:t>Model the linking steps with sentence UO-  Do the linking steps during the </a:t>
            </a:r>
            <a:r>
              <a:rPr lang="ja-JP" altLang="en-US">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Do</a:t>
            </a:r>
            <a:r>
              <a:rPr lang="ja-JP" altLang="en-US">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 part of Cue-Do-Review</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Model the discussion and questioning-  kids are more excited to find the answers</a:t>
            </a:r>
          </a:p>
          <a:p>
            <a:endParaRPr lang="en-US" dirty="0">
              <a:latin typeface="Times New Roman" charset="0"/>
              <a:ea typeface="ＭＳ Ｐゴシック" charset="0"/>
              <a:cs typeface="ＭＳ Ｐゴシック" charset="0"/>
            </a:endParaRPr>
          </a:p>
        </p:txBody>
      </p:sp>
      <p:sp>
        <p:nvSpPr>
          <p:cNvPr id="5427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FDD7901E-A8F3-1945-9BA0-15E881B5B392}" type="slidenum">
              <a:rPr lang="en-US" sz="1200">
                <a:latin typeface="Times" charset="0"/>
              </a:rPr>
              <a:pPr/>
              <a:t>39</a:t>
            </a:fld>
            <a:endParaRPr lang="en-US" sz="1200" dirty="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volunteer</a:t>
            </a:r>
            <a:r>
              <a:rPr lang="en-US" baseline="0" dirty="0" smtClean="0"/>
              <a:t> read the question in </a:t>
            </a:r>
            <a:r>
              <a:rPr lang="en-US" baseline="0" smtClean="0"/>
              <a:t>left box.</a:t>
            </a:r>
            <a:endParaRPr lang="en-US"/>
          </a:p>
        </p:txBody>
      </p:sp>
      <p:sp>
        <p:nvSpPr>
          <p:cNvPr id="4" name="Footer Placeholder 3"/>
          <p:cNvSpPr>
            <a:spLocks noGrp="1"/>
          </p:cNvSpPr>
          <p:nvPr>
            <p:ph type="ftr" sz="quarter" idx="10"/>
          </p:nvPr>
        </p:nvSpPr>
        <p:spPr/>
        <p:txBody>
          <a:bodyPr/>
          <a:lstStyle/>
          <a:p>
            <a:r>
              <a:rPr lang="en-US" smtClean="0"/>
              <a:t>University of Kansas Center for Research on Learning  2002</a:t>
            </a:r>
            <a:endParaRPr lang="en-US" dirty="0"/>
          </a:p>
        </p:txBody>
      </p:sp>
      <p:sp>
        <p:nvSpPr>
          <p:cNvPr id="5" name="Slide Number Placeholder 4"/>
          <p:cNvSpPr>
            <a:spLocks noGrp="1"/>
          </p:cNvSpPr>
          <p:nvPr>
            <p:ph type="sldNum" sz="quarter" idx="11"/>
          </p:nvPr>
        </p:nvSpPr>
        <p:spPr/>
        <p:txBody>
          <a:bodyPr/>
          <a:lstStyle/>
          <a:p>
            <a:r>
              <a:rPr lang="en-US" smtClean="0"/>
              <a:t>UO Overhead  </a:t>
            </a:r>
            <a:fld id="{6C4001A7-5A2C-9C4F-9A53-77D05042CD1E}" type="slidenum">
              <a:rPr lang="en-US" smtClean="0"/>
              <a:pPr/>
              <a:t>41</a:t>
            </a:fld>
            <a:endParaRPr lang="en-US" dirty="0"/>
          </a:p>
        </p:txBody>
      </p:sp>
    </p:spTree>
    <p:extLst>
      <p:ext uri="{BB962C8B-B14F-4D97-AF65-F5344CB8AC3E}">
        <p14:creationId xmlns:p14="http://schemas.microsoft.com/office/powerpoint/2010/main" val="1378196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Times" charset="0"/>
              </a:rPr>
              <a:t>University of Kansas Center for Research on Learning  2002</a:t>
            </a:r>
          </a:p>
        </p:txBody>
      </p:sp>
      <p:sp>
        <p:nvSpPr>
          <p:cNvPr id="2560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Times" charset="0"/>
              </a:rPr>
              <a:t>UO Overhead  </a:t>
            </a:r>
            <a:fld id="{301AFC71-410B-5046-9781-F181D615A524}" type="slidenum">
              <a:rPr lang="en-US" sz="1200">
                <a:latin typeface="Times" charset="0"/>
              </a:rPr>
              <a:pPr/>
              <a:t>3</a:t>
            </a:fld>
            <a:endParaRPr lang="en-US" sz="1200" dirty="0">
              <a:latin typeface="Times" charset="0"/>
            </a:endParaRP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University of Kansas Center for Research on Learning  2002</a:t>
            </a:r>
            <a:endParaRPr lang="en-US" dirty="0"/>
          </a:p>
        </p:txBody>
      </p:sp>
      <p:sp>
        <p:nvSpPr>
          <p:cNvPr id="5" name="Slide Number Placeholder 4"/>
          <p:cNvSpPr>
            <a:spLocks noGrp="1"/>
          </p:cNvSpPr>
          <p:nvPr>
            <p:ph type="sldNum" sz="quarter" idx="11"/>
          </p:nvPr>
        </p:nvSpPr>
        <p:spPr/>
        <p:txBody>
          <a:bodyPr/>
          <a:lstStyle/>
          <a:p>
            <a:r>
              <a:rPr lang="en-US" smtClean="0"/>
              <a:t>UO Overhead  </a:t>
            </a:r>
            <a:fld id="{6C4001A7-5A2C-9C4F-9A53-77D05042CD1E}" type="slidenum">
              <a:rPr lang="en-US" smtClean="0"/>
              <a:pPr/>
              <a:t>42</a:t>
            </a:fld>
            <a:endParaRPr lang="en-US" dirty="0"/>
          </a:p>
        </p:txBody>
      </p:sp>
    </p:spTree>
    <p:extLst>
      <p:ext uri="{BB962C8B-B14F-4D97-AF65-F5344CB8AC3E}">
        <p14:creationId xmlns:p14="http://schemas.microsoft.com/office/powerpoint/2010/main" val="2541313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volunteer</a:t>
            </a:r>
            <a:r>
              <a:rPr lang="en-US" baseline="0" dirty="0" smtClean="0"/>
              <a:t> read the question in </a:t>
            </a:r>
            <a:r>
              <a:rPr lang="en-US" baseline="0" smtClean="0"/>
              <a:t>left box.</a:t>
            </a:r>
            <a:endParaRPr lang="en-US"/>
          </a:p>
        </p:txBody>
      </p:sp>
      <p:sp>
        <p:nvSpPr>
          <p:cNvPr id="4" name="Footer Placeholder 3"/>
          <p:cNvSpPr>
            <a:spLocks noGrp="1"/>
          </p:cNvSpPr>
          <p:nvPr>
            <p:ph type="ftr" sz="quarter" idx="10"/>
          </p:nvPr>
        </p:nvSpPr>
        <p:spPr/>
        <p:txBody>
          <a:bodyPr/>
          <a:lstStyle/>
          <a:p>
            <a:r>
              <a:rPr lang="en-US" smtClean="0"/>
              <a:t>University of Kansas Center for Research on Learning  2002</a:t>
            </a:r>
            <a:endParaRPr lang="en-US" dirty="0"/>
          </a:p>
        </p:txBody>
      </p:sp>
      <p:sp>
        <p:nvSpPr>
          <p:cNvPr id="5" name="Slide Number Placeholder 4"/>
          <p:cNvSpPr>
            <a:spLocks noGrp="1"/>
          </p:cNvSpPr>
          <p:nvPr>
            <p:ph type="sldNum" sz="quarter" idx="11"/>
          </p:nvPr>
        </p:nvSpPr>
        <p:spPr/>
        <p:txBody>
          <a:bodyPr/>
          <a:lstStyle/>
          <a:p>
            <a:r>
              <a:rPr lang="en-US" smtClean="0"/>
              <a:t>UO Overhead  </a:t>
            </a:r>
            <a:fld id="{6C4001A7-5A2C-9C4F-9A53-77D05042CD1E}" type="slidenum">
              <a:rPr lang="en-US" smtClean="0"/>
              <a:pPr/>
              <a:t>43</a:t>
            </a:fld>
            <a:endParaRPr lang="en-US" dirty="0"/>
          </a:p>
        </p:txBody>
      </p:sp>
    </p:spTree>
    <p:extLst>
      <p:ext uri="{BB962C8B-B14F-4D97-AF65-F5344CB8AC3E}">
        <p14:creationId xmlns:p14="http://schemas.microsoft.com/office/powerpoint/2010/main" val="1378196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volunteer</a:t>
            </a:r>
            <a:r>
              <a:rPr lang="en-US" baseline="0" dirty="0" smtClean="0"/>
              <a:t> read the question in </a:t>
            </a:r>
            <a:r>
              <a:rPr lang="en-US" baseline="0" smtClean="0"/>
              <a:t>left box.</a:t>
            </a:r>
            <a:endParaRPr lang="en-US"/>
          </a:p>
        </p:txBody>
      </p:sp>
      <p:sp>
        <p:nvSpPr>
          <p:cNvPr id="4" name="Footer Placeholder 3"/>
          <p:cNvSpPr>
            <a:spLocks noGrp="1"/>
          </p:cNvSpPr>
          <p:nvPr>
            <p:ph type="ftr" sz="quarter" idx="10"/>
          </p:nvPr>
        </p:nvSpPr>
        <p:spPr/>
        <p:txBody>
          <a:bodyPr/>
          <a:lstStyle/>
          <a:p>
            <a:r>
              <a:rPr lang="en-US" smtClean="0"/>
              <a:t>University of Kansas Center for Research on Learning  2002</a:t>
            </a:r>
            <a:endParaRPr lang="en-US" dirty="0"/>
          </a:p>
        </p:txBody>
      </p:sp>
      <p:sp>
        <p:nvSpPr>
          <p:cNvPr id="5" name="Slide Number Placeholder 4"/>
          <p:cNvSpPr>
            <a:spLocks noGrp="1"/>
          </p:cNvSpPr>
          <p:nvPr>
            <p:ph type="sldNum" sz="quarter" idx="11"/>
          </p:nvPr>
        </p:nvSpPr>
        <p:spPr/>
        <p:txBody>
          <a:bodyPr/>
          <a:lstStyle/>
          <a:p>
            <a:r>
              <a:rPr lang="en-US" smtClean="0"/>
              <a:t>UO Overhead  </a:t>
            </a:r>
            <a:fld id="{6C4001A7-5A2C-9C4F-9A53-77D05042CD1E}" type="slidenum">
              <a:rPr lang="en-US" smtClean="0"/>
              <a:pPr/>
              <a:t>44</a:t>
            </a:fld>
            <a:endParaRPr lang="en-US" dirty="0"/>
          </a:p>
        </p:txBody>
      </p:sp>
    </p:spTree>
    <p:extLst>
      <p:ext uri="{BB962C8B-B14F-4D97-AF65-F5344CB8AC3E}">
        <p14:creationId xmlns:p14="http://schemas.microsoft.com/office/powerpoint/2010/main" val="1378196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a:latin typeface="Times New Roman" charset="0"/>
                <a:ea typeface="ＭＳ Ｐゴシック" charset="0"/>
                <a:cs typeface="ＭＳ Ｐゴシック" charset="0"/>
              </a:rPr>
              <a:t>Model with the civil war example</a:t>
            </a:r>
          </a:p>
        </p:txBody>
      </p:sp>
      <p:sp>
        <p:nvSpPr>
          <p:cNvPr id="60420"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Times" charset="0"/>
              </a:rPr>
              <a:t>University of Kansas Center for Research on Learning  2002</a:t>
            </a:r>
          </a:p>
        </p:txBody>
      </p:sp>
      <p:sp>
        <p:nvSpPr>
          <p:cNvPr id="60421"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Times" charset="0"/>
              </a:rPr>
              <a:t>UO Overhead  </a:t>
            </a:r>
            <a:fld id="{396B1003-BB05-A746-90B8-D2F09EB1DD5F}" type="slidenum">
              <a:rPr lang="en-US" sz="1200">
                <a:latin typeface="Times" charset="0"/>
              </a:rPr>
              <a:pPr/>
              <a:t>47</a:t>
            </a:fld>
            <a:endParaRPr lang="en-US" sz="1200" dirty="0">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a:t>
            </a:r>
            <a:r>
              <a:rPr lang="en-US" baseline="0" dirty="0" smtClean="0"/>
              <a:t> these slides up again during work time</a:t>
            </a:r>
            <a:endParaRPr lang="en-US" dirty="0"/>
          </a:p>
        </p:txBody>
      </p:sp>
      <p:sp>
        <p:nvSpPr>
          <p:cNvPr id="4" name="Footer Placeholder 3"/>
          <p:cNvSpPr>
            <a:spLocks noGrp="1"/>
          </p:cNvSpPr>
          <p:nvPr>
            <p:ph type="ftr" sz="quarter" idx="10"/>
          </p:nvPr>
        </p:nvSpPr>
        <p:spPr/>
        <p:txBody>
          <a:bodyPr/>
          <a:lstStyle/>
          <a:p>
            <a:r>
              <a:rPr lang="en-US" smtClean="0"/>
              <a:t>University of Kansas Center for Research on Learning  2002</a:t>
            </a:r>
            <a:endParaRPr lang="en-US" dirty="0"/>
          </a:p>
        </p:txBody>
      </p:sp>
      <p:sp>
        <p:nvSpPr>
          <p:cNvPr id="5" name="Slide Number Placeholder 4"/>
          <p:cNvSpPr>
            <a:spLocks noGrp="1"/>
          </p:cNvSpPr>
          <p:nvPr>
            <p:ph type="sldNum" sz="quarter" idx="11"/>
          </p:nvPr>
        </p:nvSpPr>
        <p:spPr/>
        <p:txBody>
          <a:bodyPr/>
          <a:lstStyle/>
          <a:p>
            <a:r>
              <a:rPr lang="en-US" smtClean="0"/>
              <a:t>UO Overhead  </a:t>
            </a:r>
            <a:fld id="{6C4001A7-5A2C-9C4F-9A53-77D05042CD1E}" type="slidenum">
              <a:rPr lang="en-US" smtClean="0"/>
              <a:pPr/>
              <a:t>50</a:t>
            </a:fld>
            <a:endParaRPr lang="en-US" dirty="0"/>
          </a:p>
        </p:txBody>
      </p:sp>
    </p:spTree>
    <p:extLst>
      <p:ext uri="{BB962C8B-B14F-4D97-AF65-F5344CB8AC3E}">
        <p14:creationId xmlns:p14="http://schemas.microsoft.com/office/powerpoint/2010/main" val="3697795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ln/>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a:latin typeface="Times New Roman" charset="0"/>
                <a:ea typeface="ＭＳ Ｐゴシック" charset="0"/>
                <a:cs typeface="ＭＳ Ｐゴシック" charset="0"/>
              </a:rPr>
              <a:t>Compare to guidelines section</a:t>
            </a:r>
          </a:p>
          <a:p>
            <a:endParaRPr lang="en-US" dirty="0">
              <a:latin typeface="Times New Roman" charset="0"/>
              <a:ea typeface="ＭＳ Ｐゴシック" charset="0"/>
              <a:cs typeface="ＭＳ Ｐゴシック" charset="0"/>
            </a:endParaRPr>
          </a:p>
        </p:txBody>
      </p:sp>
      <p:sp>
        <p:nvSpPr>
          <p:cNvPr id="6554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0949FCC8-71A0-274B-B91B-7FAD6DC07817}" type="slidenum">
              <a:rPr lang="en-US" sz="1200">
                <a:latin typeface="Times" charset="0"/>
              </a:rPr>
              <a:pPr/>
              <a:t>51</a:t>
            </a:fld>
            <a:endParaRPr lang="en-US" sz="1200" dirty="0">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
        <p:nvSpPr>
          <p:cNvPr id="686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4D6BA730-BD17-2E46-8CD6-7848925A32E8}" type="slidenum">
              <a:rPr lang="en-US" sz="1200">
                <a:latin typeface="Times" charset="0"/>
              </a:rPr>
              <a:pPr/>
              <a:t>53</a:t>
            </a:fld>
            <a:endParaRPr lang="en-US" sz="1200" dirty="0">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D13BF0C-2768-A540-BA92-72442CF4B195}" type="slidenum">
              <a:rPr lang="en-US" sz="1200"/>
              <a:pPr/>
              <a:t>55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US">
              <a:latin typeface="Calibri" charset="0"/>
            </a:endParaRPr>
          </a:p>
        </p:txBody>
      </p:sp>
      <p:sp>
        <p:nvSpPr>
          <p:cNvPr id="15363"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4A5A23F6-5536-2346-A962-CC4E90C6ACE1}" type="slidenum">
              <a:rPr lang="en-US" sz="1200"/>
              <a:pPr>
                <a:defRPr/>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charset="0"/>
                <a:ea typeface="ＭＳ Ｐゴシック" charset="0"/>
                <a:cs typeface="ＭＳ Ｐゴシック" charset="0"/>
              </a:defRPr>
            </a:lvl1pPr>
            <a:lvl2pPr marL="742950" indent="-285750">
              <a:defRPr sz="2400">
                <a:solidFill>
                  <a:srgbClr val="000000"/>
                </a:solidFill>
                <a:latin typeface="Times New Roman" charset="0"/>
                <a:ea typeface="ＭＳ Ｐゴシック" charset="0"/>
              </a:defRPr>
            </a:lvl2pPr>
            <a:lvl3pPr marL="1143000" indent="-228600">
              <a:defRPr sz="2400">
                <a:solidFill>
                  <a:srgbClr val="000000"/>
                </a:solidFill>
                <a:latin typeface="Times New Roman" charset="0"/>
                <a:ea typeface="ＭＳ Ｐゴシック" charset="0"/>
              </a:defRPr>
            </a:lvl3pPr>
            <a:lvl4pPr marL="1600200" indent="-228600">
              <a:defRPr sz="2400">
                <a:solidFill>
                  <a:srgbClr val="000000"/>
                </a:solidFill>
                <a:latin typeface="Times New Roman" charset="0"/>
                <a:ea typeface="ＭＳ Ｐゴシック" charset="0"/>
              </a:defRPr>
            </a:lvl4pPr>
            <a:lvl5pPr marL="2057400" indent="-228600">
              <a:defRPr sz="2400">
                <a:solidFill>
                  <a:srgbClr val="000000"/>
                </a:solidFill>
                <a:latin typeface="Times New Roman" charset="0"/>
                <a:ea typeface="ＭＳ Ｐゴシック" charset="0"/>
              </a:defRPr>
            </a:lvl5pPr>
            <a:lvl6pPr marL="2514600" indent="-228600" eaLnBrk="0" fontAlgn="base" hangingPunct="0">
              <a:spcBef>
                <a:spcPct val="0"/>
              </a:spcBef>
              <a:spcAft>
                <a:spcPct val="0"/>
              </a:spcAft>
              <a:defRPr sz="2400">
                <a:solidFill>
                  <a:srgbClr val="000000"/>
                </a:solidFill>
                <a:latin typeface="Times New Roman" charset="0"/>
                <a:ea typeface="ＭＳ Ｐゴシック" charset="0"/>
              </a:defRPr>
            </a:lvl6pPr>
            <a:lvl7pPr marL="2971800" indent="-228600" eaLnBrk="0" fontAlgn="base" hangingPunct="0">
              <a:spcBef>
                <a:spcPct val="0"/>
              </a:spcBef>
              <a:spcAft>
                <a:spcPct val="0"/>
              </a:spcAft>
              <a:defRPr sz="2400">
                <a:solidFill>
                  <a:srgbClr val="000000"/>
                </a:solidFill>
                <a:latin typeface="Times New Roman" charset="0"/>
                <a:ea typeface="ＭＳ Ｐゴシック" charset="0"/>
              </a:defRPr>
            </a:lvl7pPr>
            <a:lvl8pPr marL="3429000" indent="-228600" eaLnBrk="0" fontAlgn="base" hangingPunct="0">
              <a:spcBef>
                <a:spcPct val="0"/>
              </a:spcBef>
              <a:spcAft>
                <a:spcPct val="0"/>
              </a:spcAft>
              <a:defRPr sz="2400">
                <a:solidFill>
                  <a:srgbClr val="000000"/>
                </a:solidFill>
                <a:latin typeface="Times New Roman" charset="0"/>
                <a:ea typeface="ＭＳ Ｐゴシック" charset="0"/>
              </a:defRPr>
            </a:lvl8pPr>
            <a:lvl9pPr marL="3886200" indent="-228600" eaLnBrk="0" fontAlgn="base" hangingPunct="0">
              <a:spcBef>
                <a:spcPct val="0"/>
              </a:spcBef>
              <a:spcAft>
                <a:spcPct val="0"/>
              </a:spcAft>
              <a:defRPr sz="2400">
                <a:solidFill>
                  <a:srgbClr val="000000"/>
                </a:solidFill>
                <a:latin typeface="Times New Roman" charset="0"/>
                <a:ea typeface="ＭＳ Ｐゴシック" charset="0"/>
              </a:defRPr>
            </a:lvl9pPr>
          </a:lstStyle>
          <a:p>
            <a:pPr>
              <a:defRPr/>
            </a:pPr>
            <a:r>
              <a:rPr lang="en-US" sz="1200">
                <a:solidFill>
                  <a:schemeClr val="tx1"/>
                </a:solidFill>
                <a:latin typeface="Times" charset="0"/>
              </a:rPr>
              <a:t>University of Kansas Center for Research on Learning  2002</a:t>
            </a:r>
          </a:p>
        </p:txBody>
      </p:sp>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charset="0"/>
                <a:ea typeface="ＭＳ Ｐゴシック" charset="0"/>
                <a:cs typeface="ＭＳ Ｐゴシック" charset="0"/>
              </a:defRPr>
            </a:lvl1pPr>
            <a:lvl2pPr marL="742950" indent="-285750">
              <a:defRPr sz="2400">
                <a:solidFill>
                  <a:srgbClr val="000000"/>
                </a:solidFill>
                <a:latin typeface="Times New Roman" charset="0"/>
                <a:ea typeface="ＭＳ Ｐゴシック" charset="0"/>
              </a:defRPr>
            </a:lvl2pPr>
            <a:lvl3pPr marL="1143000" indent="-228600">
              <a:defRPr sz="2400">
                <a:solidFill>
                  <a:srgbClr val="000000"/>
                </a:solidFill>
                <a:latin typeface="Times New Roman" charset="0"/>
                <a:ea typeface="ＭＳ Ｐゴシック" charset="0"/>
              </a:defRPr>
            </a:lvl3pPr>
            <a:lvl4pPr marL="1600200" indent="-228600">
              <a:defRPr sz="2400">
                <a:solidFill>
                  <a:srgbClr val="000000"/>
                </a:solidFill>
                <a:latin typeface="Times New Roman" charset="0"/>
                <a:ea typeface="ＭＳ Ｐゴシック" charset="0"/>
              </a:defRPr>
            </a:lvl4pPr>
            <a:lvl5pPr marL="2057400" indent="-228600">
              <a:defRPr sz="2400">
                <a:solidFill>
                  <a:srgbClr val="000000"/>
                </a:solidFill>
                <a:latin typeface="Times New Roman" charset="0"/>
                <a:ea typeface="ＭＳ Ｐゴシック" charset="0"/>
              </a:defRPr>
            </a:lvl5pPr>
            <a:lvl6pPr marL="2514600" indent="-228600" eaLnBrk="0" fontAlgn="base" hangingPunct="0">
              <a:spcBef>
                <a:spcPct val="0"/>
              </a:spcBef>
              <a:spcAft>
                <a:spcPct val="0"/>
              </a:spcAft>
              <a:defRPr sz="2400">
                <a:solidFill>
                  <a:srgbClr val="000000"/>
                </a:solidFill>
                <a:latin typeface="Times New Roman" charset="0"/>
                <a:ea typeface="ＭＳ Ｐゴシック" charset="0"/>
              </a:defRPr>
            </a:lvl6pPr>
            <a:lvl7pPr marL="2971800" indent="-228600" eaLnBrk="0" fontAlgn="base" hangingPunct="0">
              <a:spcBef>
                <a:spcPct val="0"/>
              </a:spcBef>
              <a:spcAft>
                <a:spcPct val="0"/>
              </a:spcAft>
              <a:defRPr sz="2400">
                <a:solidFill>
                  <a:srgbClr val="000000"/>
                </a:solidFill>
                <a:latin typeface="Times New Roman" charset="0"/>
                <a:ea typeface="ＭＳ Ｐゴシック" charset="0"/>
              </a:defRPr>
            </a:lvl7pPr>
            <a:lvl8pPr marL="3429000" indent="-228600" eaLnBrk="0" fontAlgn="base" hangingPunct="0">
              <a:spcBef>
                <a:spcPct val="0"/>
              </a:spcBef>
              <a:spcAft>
                <a:spcPct val="0"/>
              </a:spcAft>
              <a:defRPr sz="2400">
                <a:solidFill>
                  <a:srgbClr val="000000"/>
                </a:solidFill>
                <a:latin typeface="Times New Roman" charset="0"/>
                <a:ea typeface="ＭＳ Ｐゴシック" charset="0"/>
              </a:defRPr>
            </a:lvl8pPr>
            <a:lvl9pPr marL="3886200" indent="-228600" eaLnBrk="0" fontAlgn="base" hangingPunct="0">
              <a:spcBef>
                <a:spcPct val="0"/>
              </a:spcBef>
              <a:spcAft>
                <a:spcPct val="0"/>
              </a:spcAft>
              <a:defRPr sz="2400">
                <a:solidFill>
                  <a:srgbClr val="000000"/>
                </a:solidFill>
                <a:latin typeface="Times New Roman" charset="0"/>
                <a:ea typeface="ＭＳ Ｐゴシック" charset="0"/>
              </a:defRPr>
            </a:lvl9pPr>
          </a:lstStyle>
          <a:p>
            <a:pPr>
              <a:defRPr/>
            </a:pPr>
            <a:r>
              <a:rPr lang="en-US" sz="1200">
                <a:solidFill>
                  <a:schemeClr val="tx1"/>
                </a:solidFill>
                <a:latin typeface="Times" charset="0"/>
              </a:rPr>
              <a:t>UO Overhead  </a:t>
            </a:r>
            <a:fld id="{185436F8-0E66-3244-84E4-E18CACF99113}" type="slidenum">
              <a:rPr lang="en-US" sz="1200">
                <a:solidFill>
                  <a:schemeClr val="tx1"/>
                </a:solidFill>
                <a:latin typeface="Times" charset="0"/>
              </a:rPr>
              <a:pPr>
                <a:defRPr/>
              </a:pPr>
              <a:t>6</a:t>
            </a:fld>
            <a:endParaRPr lang="en-US" sz="1200">
              <a:solidFill>
                <a:schemeClr val="tx1"/>
              </a:solidFill>
              <a:latin typeface="Times"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defRPr/>
            </a:pPr>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Times" charset="0"/>
              </a:rPr>
              <a:t>University of Kansas Center for Research on Learning  2002</a:t>
            </a:r>
          </a:p>
        </p:txBody>
      </p:sp>
      <p:sp>
        <p:nvSpPr>
          <p:cNvPr id="2765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Times" charset="0"/>
              </a:rPr>
              <a:t>UO Overhead  </a:t>
            </a:r>
            <a:fld id="{6EAA7AA6-F946-8443-80A2-68E2A10089F4}" type="slidenum">
              <a:rPr lang="en-US" sz="1200">
                <a:latin typeface="Times" charset="0"/>
              </a:rPr>
              <a:pPr/>
              <a:t>8</a:t>
            </a:fld>
            <a:endParaRPr lang="en-US" sz="1200" dirty="0">
              <a:latin typeface="Times" charset="0"/>
            </a:endParaRP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Times" charset="0"/>
              </a:rPr>
              <a:t>University of Kansas Center for Research on Learning  2002</a:t>
            </a:r>
          </a:p>
        </p:txBody>
      </p:sp>
      <p:sp>
        <p:nvSpPr>
          <p:cNvPr id="2969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Times" charset="0"/>
              </a:rPr>
              <a:t>UO Overhead  </a:t>
            </a:r>
            <a:fld id="{C22DEE04-1A32-B049-8B9D-EEAC9D3CA21F}" type="slidenum">
              <a:rPr lang="en-US" sz="1200">
                <a:latin typeface="Times" charset="0"/>
              </a:rPr>
              <a:pPr/>
              <a:t>9</a:t>
            </a:fld>
            <a:endParaRPr lang="en-US" sz="1200" dirty="0">
              <a:latin typeface="Times" charset="0"/>
            </a:endParaRP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Times" charset="0"/>
              </a:rPr>
              <a:t>University of Kansas Center for Research on Learning  2002</a:t>
            </a:r>
          </a:p>
        </p:txBody>
      </p:sp>
      <p:sp>
        <p:nvSpPr>
          <p:cNvPr id="3174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Times" charset="0"/>
              </a:rPr>
              <a:t>UO Overhead  </a:t>
            </a:r>
            <a:fld id="{DD238CAE-B374-444F-92BD-51AB28A3C195}" type="slidenum">
              <a:rPr lang="en-US" sz="1200">
                <a:latin typeface="Times" charset="0"/>
              </a:rPr>
              <a:pPr/>
              <a:t>10</a:t>
            </a:fld>
            <a:endParaRPr lang="en-US" sz="1200" dirty="0">
              <a:latin typeface="Times" charset="0"/>
            </a:endParaRP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a:latin typeface="Times New Roman" charset="0"/>
                <a:ea typeface="ＭＳ Ｐゴシック" charset="0"/>
                <a:cs typeface="ＭＳ Ｐゴシック" charset="0"/>
              </a:rPr>
              <a:t>Model the linking steps</a:t>
            </a:r>
          </a:p>
          <a:p>
            <a:endParaRPr lang="en-US" dirty="0">
              <a:latin typeface="Times New Roman" charset="0"/>
              <a:ea typeface="ＭＳ Ｐゴシック" charset="0"/>
              <a:cs typeface="ＭＳ Ｐゴシック" charset="0"/>
            </a:endParaRPr>
          </a:p>
        </p:txBody>
      </p:sp>
      <p:sp>
        <p:nvSpPr>
          <p:cNvPr id="337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334D47CB-0B31-B94B-B231-5CEF67D9235C}" type="slidenum">
              <a:rPr lang="en-US" sz="1200">
                <a:latin typeface="Times" charset="0"/>
              </a:rPr>
              <a:pPr/>
              <a:t>11</a:t>
            </a:fld>
            <a:endParaRPr lang="en-US" sz="1200" dirty="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9525"/>
            <a:ext cx="91963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9"/>
          <p:cNvSpPr>
            <a:spLocks noChangeShapeType="1"/>
          </p:cNvSpPr>
          <p:nvPr/>
        </p:nvSpPr>
        <p:spPr bwMode="auto">
          <a:xfrm>
            <a:off x="3200400" y="762000"/>
            <a:ext cx="0" cy="2133600"/>
          </a:xfrm>
          <a:prstGeom prst="line">
            <a:avLst/>
          </a:prstGeom>
          <a:noFill/>
          <a:ln w="12700">
            <a:solidFill>
              <a:schemeClr val="tx2"/>
            </a:solidFill>
            <a:round/>
            <a:headEnd/>
            <a:tailEnd/>
          </a:ln>
          <a:effectLst/>
        </p:spPr>
        <p:txBody>
          <a:bodyPr wrap="none" anchor="ctr"/>
          <a:lstStyle/>
          <a:p>
            <a:pPr>
              <a:defRPr/>
            </a:pPr>
            <a:endParaRPr lang="en-US" dirty="0">
              <a:latin typeface="Times New Roman" pitchFamily="-112" charset="0"/>
              <a:ea typeface="+mn-ea"/>
              <a:cs typeface="+mn-cs"/>
            </a:endParaRPr>
          </a:p>
        </p:txBody>
      </p:sp>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5384800"/>
            <a:ext cx="91821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sim_2color_si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1066800"/>
            <a:ext cx="28194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6" name="Rectangle 2"/>
          <p:cNvSpPr>
            <a:spLocks noGrp="1" noChangeArrowheads="1"/>
          </p:cNvSpPr>
          <p:nvPr>
            <p:ph type="ctrTitle"/>
          </p:nvPr>
        </p:nvSpPr>
        <p:spPr>
          <a:xfrm>
            <a:off x="3429000" y="1046163"/>
            <a:ext cx="5410200" cy="1600200"/>
          </a:xfrm>
        </p:spPr>
        <p:txBody>
          <a:bodyPr anchor="ctr"/>
          <a:lstStyle>
            <a:lvl1pPr algn="l">
              <a:defRPr sz="2800" b="1"/>
            </a:lvl1pPr>
          </a:lstStyle>
          <a:p>
            <a:r>
              <a:rPr lang="en-US"/>
              <a:t>Click to edit Master title style</a:t>
            </a:r>
          </a:p>
        </p:txBody>
      </p:sp>
      <p:sp>
        <p:nvSpPr>
          <p:cNvPr id="134147" name="Rectangle 3"/>
          <p:cNvSpPr>
            <a:spLocks noGrp="1" noChangeArrowheads="1"/>
          </p:cNvSpPr>
          <p:nvPr>
            <p:ph type="subTitle" idx="1"/>
          </p:nvPr>
        </p:nvSpPr>
        <p:spPr>
          <a:xfrm>
            <a:off x="3429000" y="3124200"/>
            <a:ext cx="5105400" cy="2895600"/>
          </a:xfrm>
        </p:spPr>
        <p:txBody>
          <a:bodyPr/>
          <a:lstStyle>
            <a:lvl1pPr marL="0" indent="0">
              <a:buFontTx/>
              <a:buNone/>
              <a:defRPr sz="1700"/>
            </a:lvl1pPr>
          </a:lstStyle>
          <a:p>
            <a:r>
              <a:rPr lang="en-US"/>
              <a:t>Click to edit Master subtitle style</a:t>
            </a:r>
          </a:p>
        </p:txBody>
      </p:sp>
      <p:sp>
        <p:nvSpPr>
          <p:cNvPr id="8" name="Rectangle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a:p>
        </p:txBody>
      </p:sp>
      <p:sp>
        <p:nvSpPr>
          <p:cNvPr id="9" name="Rectangle 5"/>
          <p:cNvSpPr>
            <a:spLocks noGrp="1" noChangeArrowheads="1"/>
          </p:cNvSpPr>
          <p:nvPr>
            <p:ph type="ftr" sz="quarter" idx="11"/>
          </p:nvPr>
        </p:nvSpPr>
        <p:spPr>
          <a:xfrm>
            <a:off x="3124200" y="6248400"/>
            <a:ext cx="2895600" cy="457200"/>
          </a:xfrm>
        </p:spPr>
        <p:txBody>
          <a:bodyPr/>
          <a:lstStyle>
            <a:lvl1pPr algn="ctr">
              <a:defRPr sz="1400">
                <a:solidFill>
                  <a:schemeClr val="tx1"/>
                </a:solidFill>
              </a:defRPr>
            </a:lvl1pPr>
          </a:lstStyle>
          <a:p>
            <a:r>
              <a:rPr lang="en-US" smtClean="0"/>
              <a:t>University of Kansas Center for Research on Learning  2013</a:t>
            </a:r>
            <a:endParaRPr lang="en-US" dirty="0"/>
          </a:p>
        </p:txBody>
      </p:sp>
      <p:sp>
        <p:nvSpPr>
          <p:cNvPr id="10" name="Rectangle 6"/>
          <p:cNvSpPr>
            <a:spLocks noGrp="1" noChangeArrowheads="1"/>
          </p:cNvSpPr>
          <p:nvPr>
            <p:ph type="sldNum" sz="quarter" idx="12"/>
          </p:nvPr>
        </p:nvSpPr>
        <p:spPr>
          <a:xfrm>
            <a:off x="6553200" y="6248400"/>
            <a:ext cx="1905000" cy="457200"/>
          </a:xfrm>
        </p:spPr>
        <p:txBody>
          <a:bodyPr/>
          <a:lstStyle>
            <a:lvl1pPr algn="r">
              <a:defRPr sz="1400">
                <a:solidFill>
                  <a:schemeClr val="tx1"/>
                </a:solidFill>
              </a:defRPr>
            </a:lvl1pPr>
          </a:lstStyle>
          <a:p>
            <a:fld id="{34E684BD-5ADF-9D44-8546-98E53951E4E8}" type="slidenum">
              <a:rPr lang="en-US"/>
              <a:pPr/>
              <a:t>‹#›</a:t>
            </a:fld>
            <a:endParaRPr lang="en-US" dirty="0"/>
          </a:p>
        </p:txBody>
      </p:sp>
    </p:spTree>
    <p:extLst>
      <p:ext uri="{BB962C8B-B14F-4D97-AF65-F5344CB8AC3E}">
        <p14:creationId xmlns:p14="http://schemas.microsoft.com/office/powerpoint/2010/main" val="308832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fld id="{A17D97FA-C61E-F64C-ACF9-89618BB66559}" type="slidenum">
              <a:rPr lang="en-US"/>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r>
              <a:rPr lang="en-US" smtClean="0"/>
              <a:t>University of Kansas Center for Research on Learning  2013</a:t>
            </a:r>
            <a:endParaRPr lang="en-US" dirty="0"/>
          </a:p>
        </p:txBody>
      </p:sp>
    </p:spTree>
    <p:extLst>
      <p:ext uri="{BB962C8B-B14F-4D97-AF65-F5344CB8AC3E}">
        <p14:creationId xmlns:p14="http://schemas.microsoft.com/office/powerpoint/2010/main" val="2635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fld id="{E32C00EA-D31B-4744-9AC1-268745AE6A49}" type="slidenum">
              <a:rPr lang="en-US"/>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r>
              <a:rPr lang="en-US" smtClean="0"/>
              <a:t>University of Kansas Center for Research on Learning  2013</a:t>
            </a:r>
            <a:endParaRPr lang="en-US" dirty="0"/>
          </a:p>
        </p:txBody>
      </p:sp>
    </p:spTree>
    <p:extLst>
      <p:ext uri="{BB962C8B-B14F-4D97-AF65-F5344CB8AC3E}">
        <p14:creationId xmlns:p14="http://schemas.microsoft.com/office/powerpoint/2010/main" val="78189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fld id="{D801CB5D-11E1-B649-9378-9614391D401A}" type="slidenum">
              <a:rPr lang="en-US"/>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r>
              <a:rPr lang="en-US" smtClean="0"/>
              <a:t>University of Kansas Center for Research on Learning  2013</a:t>
            </a:r>
            <a:endParaRPr lang="en-US" dirty="0"/>
          </a:p>
        </p:txBody>
      </p:sp>
    </p:spTree>
    <p:extLst>
      <p:ext uri="{BB962C8B-B14F-4D97-AF65-F5344CB8AC3E}">
        <p14:creationId xmlns:p14="http://schemas.microsoft.com/office/powerpoint/2010/main" val="204106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fld id="{8D5244EE-1DF3-9B4C-8AF8-B41D6AF7BF2C}" type="slidenum">
              <a:rPr lang="en-US"/>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r>
              <a:rPr lang="en-US" smtClean="0"/>
              <a:t>University of Kansas Center for Research on Learning  2013</a:t>
            </a:r>
            <a:endParaRPr lang="en-US" dirty="0"/>
          </a:p>
        </p:txBody>
      </p:sp>
    </p:spTree>
    <p:extLst>
      <p:ext uri="{BB962C8B-B14F-4D97-AF65-F5344CB8AC3E}">
        <p14:creationId xmlns:p14="http://schemas.microsoft.com/office/powerpoint/2010/main" val="227836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fld id="{8A66D2E7-6A2B-5744-86D4-E0A7345368EB}" type="slidenum">
              <a:rPr lang="en-US"/>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r>
              <a:rPr lang="en-US" smtClean="0"/>
              <a:t>University of Kansas Center for Research on Learning  2013</a:t>
            </a:r>
            <a:endParaRPr lang="en-US" dirty="0"/>
          </a:p>
        </p:txBody>
      </p:sp>
    </p:spTree>
    <p:extLst>
      <p:ext uri="{BB962C8B-B14F-4D97-AF65-F5344CB8AC3E}">
        <p14:creationId xmlns:p14="http://schemas.microsoft.com/office/powerpoint/2010/main" val="95418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fld id="{92CA271B-1400-A547-80CC-EBACFFC9D40C}" type="slidenum">
              <a:rPr lang="en-US"/>
              <a:pPr/>
              <a:t>‹#›</a:t>
            </a:fld>
            <a:endParaRPr lang="en-US" dirty="0"/>
          </a:p>
        </p:txBody>
      </p:sp>
      <p:sp>
        <p:nvSpPr>
          <p:cNvPr id="8" name="Rectangle 9"/>
          <p:cNvSpPr>
            <a:spLocks noGrp="1" noChangeArrowheads="1"/>
          </p:cNvSpPr>
          <p:nvPr>
            <p:ph type="ftr" sz="quarter" idx="11"/>
          </p:nvPr>
        </p:nvSpPr>
        <p:spPr>
          <a:ln/>
        </p:spPr>
        <p:txBody>
          <a:bodyPr/>
          <a:lstStyle>
            <a:lvl1pPr>
              <a:defRPr/>
            </a:lvl1pPr>
          </a:lstStyle>
          <a:p>
            <a:r>
              <a:rPr lang="en-US" smtClean="0"/>
              <a:t>University of Kansas Center for Research on Learning  2013</a:t>
            </a:r>
            <a:endParaRPr lang="en-US" dirty="0"/>
          </a:p>
        </p:txBody>
      </p:sp>
    </p:spTree>
    <p:extLst>
      <p:ext uri="{BB962C8B-B14F-4D97-AF65-F5344CB8AC3E}">
        <p14:creationId xmlns:p14="http://schemas.microsoft.com/office/powerpoint/2010/main" val="386935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fld id="{B556C998-4301-3640-B9F4-2952A756D3E1}" type="slidenum">
              <a:rPr lang="en-US"/>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r>
              <a:rPr lang="en-US" smtClean="0"/>
              <a:t>University of Kansas Center for Research on Learning  2013</a:t>
            </a:r>
            <a:endParaRPr lang="en-US" dirty="0"/>
          </a:p>
        </p:txBody>
      </p:sp>
    </p:spTree>
    <p:extLst>
      <p:ext uri="{BB962C8B-B14F-4D97-AF65-F5344CB8AC3E}">
        <p14:creationId xmlns:p14="http://schemas.microsoft.com/office/powerpoint/2010/main" val="425123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fld id="{1FBE1483-AF8C-754F-8AB1-9402122579D8}" type="slidenum">
              <a:rPr lang="en-US"/>
              <a:pPr/>
              <a:t>‹#›</a:t>
            </a:fld>
            <a:endParaRPr lang="en-US" dirty="0"/>
          </a:p>
        </p:txBody>
      </p:sp>
      <p:sp>
        <p:nvSpPr>
          <p:cNvPr id="3" name="Rectangle 9"/>
          <p:cNvSpPr>
            <a:spLocks noGrp="1" noChangeArrowheads="1"/>
          </p:cNvSpPr>
          <p:nvPr>
            <p:ph type="ftr" sz="quarter" idx="11"/>
          </p:nvPr>
        </p:nvSpPr>
        <p:spPr>
          <a:ln/>
        </p:spPr>
        <p:txBody>
          <a:bodyPr/>
          <a:lstStyle>
            <a:lvl1pPr>
              <a:defRPr/>
            </a:lvl1pPr>
          </a:lstStyle>
          <a:p>
            <a:r>
              <a:rPr lang="en-US" smtClean="0"/>
              <a:t>University of Kansas Center for Research on Learning  2013</a:t>
            </a:r>
            <a:endParaRPr lang="en-US" dirty="0"/>
          </a:p>
        </p:txBody>
      </p:sp>
    </p:spTree>
    <p:extLst>
      <p:ext uri="{BB962C8B-B14F-4D97-AF65-F5344CB8AC3E}">
        <p14:creationId xmlns:p14="http://schemas.microsoft.com/office/powerpoint/2010/main" val="243792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fld id="{23873F2E-215A-5D45-B955-23C869385E3A}" type="slidenum">
              <a:rPr lang="en-US"/>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r>
              <a:rPr lang="en-US" smtClean="0"/>
              <a:t>University of Kansas Center for Research on Learning  2013</a:t>
            </a:r>
            <a:endParaRPr lang="en-US" dirty="0"/>
          </a:p>
        </p:txBody>
      </p:sp>
    </p:spTree>
    <p:extLst>
      <p:ext uri="{BB962C8B-B14F-4D97-AF65-F5344CB8AC3E}">
        <p14:creationId xmlns:p14="http://schemas.microsoft.com/office/powerpoint/2010/main" val="232952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fld id="{46FE6A66-12FC-FE4A-B9ED-C21C8E5A0597}" type="slidenum">
              <a:rPr lang="en-US"/>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r>
              <a:rPr lang="en-US" smtClean="0"/>
              <a:t>University of Kansas Center for Research on Learning  2013</a:t>
            </a:r>
            <a:endParaRPr lang="en-US" dirty="0"/>
          </a:p>
        </p:txBody>
      </p:sp>
    </p:spTree>
    <p:extLst>
      <p:ext uri="{BB962C8B-B14F-4D97-AF65-F5344CB8AC3E}">
        <p14:creationId xmlns:p14="http://schemas.microsoft.com/office/powerpoint/2010/main" val="3143297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457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685800" y="15240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25" name="Freeform 5"/>
          <p:cNvSpPr>
            <a:spLocks/>
          </p:cNvSpPr>
          <p:nvPr/>
        </p:nvSpPr>
        <p:spPr bwMode="auto">
          <a:xfrm rot="10801178">
            <a:off x="0" y="6210300"/>
            <a:ext cx="9144000" cy="646113"/>
          </a:xfrm>
          <a:custGeom>
            <a:avLst/>
            <a:gdLst/>
            <a:ahLst/>
            <a:cxnLst>
              <a:cxn ang="0">
                <a:pos x="0" y="0"/>
              </a:cxn>
              <a:cxn ang="0">
                <a:pos x="5770" y="0"/>
              </a:cxn>
              <a:cxn ang="0">
                <a:pos x="5770" y="407"/>
              </a:cxn>
              <a:cxn ang="0">
                <a:pos x="5502" y="407"/>
              </a:cxn>
              <a:cxn ang="0">
                <a:pos x="5203" y="407"/>
              </a:cxn>
              <a:cxn ang="0">
                <a:pos x="4828" y="399"/>
              </a:cxn>
              <a:cxn ang="0">
                <a:pos x="4406" y="378"/>
              </a:cxn>
              <a:cxn ang="0">
                <a:pos x="3954" y="341"/>
              </a:cxn>
              <a:cxn ang="0">
                <a:pos x="3732" y="320"/>
              </a:cxn>
              <a:cxn ang="0">
                <a:pos x="3518" y="291"/>
              </a:cxn>
              <a:cxn ang="0">
                <a:pos x="3303" y="262"/>
              </a:cxn>
              <a:cxn ang="0">
                <a:pos x="3104" y="218"/>
              </a:cxn>
              <a:cxn ang="0">
                <a:pos x="2966" y="196"/>
              </a:cxn>
              <a:cxn ang="0">
                <a:pos x="2590" y="131"/>
              </a:cxn>
              <a:cxn ang="0">
                <a:pos x="2322" y="95"/>
              </a:cxn>
              <a:cxn ang="0">
                <a:pos x="2023" y="66"/>
              </a:cxn>
              <a:cxn ang="0">
                <a:pos x="1678" y="44"/>
              </a:cxn>
              <a:cxn ang="0">
                <a:pos x="1311" y="29"/>
              </a:cxn>
              <a:cxn ang="0">
                <a:pos x="0" y="22"/>
              </a:cxn>
              <a:cxn ang="0">
                <a:pos x="0" y="0"/>
              </a:cxn>
            </a:cxnLst>
            <a:rect l="0" t="0" r="r" b="b"/>
            <a:pathLst>
              <a:path w="5770" h="407">
                <a:moveTo>
                  <a:pt x="0" y="0"/>
                </a:moveTo>
                <a:lnTo>
                  <a:pt x="5770" y="0"/>
                </a:lnTo>
                <a:lnTo>
                  <a:pt x="5770" y="407"/>
                </a:lnTo>
                <a:lnTo>
                  <a:pt x="5502" y="407"/>
                </a:lnTo>
                <a:lnTo>
                  <a:pt x="5203" y="407"/>
                </a:lnTo>
                <a:lnTo>
                  <a:pt x="4828" y="399"/>
                </a:lnTo>
                <a:lnTo>
                  <a:pt x="4406" y="378"/>
                </a:lnTo>
                <a:lnTo>
                  <a:pt x="3954" y="341"/>
                </a:lnTo>
                <a:lnTo>
                  <a:pt x="3732" y="320"/>
                </a:lnTo>
                <a:lnTo>
                  <a:pt x="3518" y="291"/>
                </a:lnTo>
                <a:lnTo>
                  <a:pt x="3303" y="262"/>
                </a:lnTo>
                <a:lnTo>
                  <a:pt x="3104" y="218"/>
                </a:lnTo>
                <a:lnTo>
                  <a:pt x="2966" y="196"/>
                </a:lnTo>
                <a:lnTo>
                  <a:pt x="2590" y="131"/>
                </a:lnTo>
                <a:lnTo>
                  <a:pt x="2322" y="95"/>
                </a:lnTo>
                <a:lnTo>
                  <a:pt x="2023" y="66"/>
                </a:lnTo>
                <a:lnTo>
                  <a:pt x="1678" y="44"/>
                </a:lnTo>
                <a:lnTo>
                  <a:pt x="1311" y="29"/>
                </a:lnTo>
                <a:lnTo>
                  <a:pt x="0" y="22"/>
                </a:lnTo>
                <a:lnTo>
                  <a:pt x="0" y="0"/>
                </a:lnTo>
                <a:close/>
              </a:path>
            </a:pathLst>
          </a:custGeom>
          <a:solidFill>
            <a:srgbClr val="7F0900"/>
          </a:solidFill>
          <a:ln w="9525">
            <a:noFill/>
            <a:round/>
            <a:headEnd/>
            <a:tailEnd/>
          </a:ln>
        </p:spPr>
        <p:txBody>
          <a:bodyPr/>
          <a:lstStyle/>
          <a:p>
            <a:endParaRPr lang="en-US" dirty="0"/>
          </a:p>
        </p:txBody>
      </p:sp>
      <p:sp>
        <p:nvSpPr>
          <p:cNvPr id="133126" name="Freeform 6"/>
          <p:cNvSpPr>
            <a:spLocks/>
          </p:cNvSpPr>
          <p:nvPr/>
        </p:nvSpPr>
        <p:spPr bwMode="auto">
          <a:xfrm rot="10800000">
            <a:off x="0" y="6777038"/>
            <a:ext cx="1033463" cy="80962"/>
          </a:xfrm>
          <a:custGeom>
            <a:avLst/>
            <a:gdLst/>
            <a:ahLst/>
            <a:cxnLst>
              <a:cxn ang="0">
                <a:pos x="651" y="51"/>
              </a:cxn>
              <a:cxn ang="0">
                <a:pos x="77" y="51"/>
              </a:cxn>
              <a:cxn ang="0">
                <a:pos x="0" y="0"/>
              </a:cxn>
              <a:cxn ang="0">
                <a:pos x="651" y="0"/>
              </a:cxn>
              <a:cxn ang="0">
                <a:pos x="651" y="51"/>
              </a:cxn>
            </a:cxnLst>
            <a:rect l="0" t="0" r="r" b="b"/>
            <a:pathLst>
              <a:path w="651" h="51">
                <a:moveTo>
                  <a:pt x="651" y="51"/>
                </a:moveTo>
                <a:lnTo>
                  <a:pt x="77" y="51"/>
                </a:lnTo>
                <a:lnTo>
                  <a:pt x="0" y="0"/>
                </a:lnTo>
                <a:lnTo>
                  <a:pt x="651" y="0"/>
                </a:lnTo>
                <a:lnTo>
                  <a:pt x="651" y="51"/>
                </a:lnTo>
                <a:close/>
              </a:path>
            </a:pathLst>
          </a:custGeom>
          <a:solidFill>
            <a:srgbClr val="FFD900"/>
          </a:solidFill>
          <a:ln w="9525">
            <a:noFill/>
            <a:round/>
            <a:headEnd/>
            <a:tailEnd/>
          </a:ln>
        </p:spPr>
        <p:txBody>
          <a:bodyPr/>
          <a:lstStyle/>
          <a:p>
            <a:endParaRPr lang="en-US" dirty="0"/>
          </a:p>
        </p:txBody>
      </p:sp>
      <p:sp>
        <p:nvSpPr>
          <p:cNvPr id="133127" name="Line 7"/>
          <p:cNvSpPr>
            <a:spLocks noChangeShapeType="1"/>
          </p:cNvSpPr>
          <p:nvPr/>
        </p:nvSpPr>
        <p:spPr bwMode="auto">
          <a:xfrm>
            <a:off x="838200" y="1295400"/>
            <a:ext cx="7315200" cy="0"/>
          </a:xfrm>
          <a:prstGeom prst="line">
            <a:avLst/>
          </a:prstGeom>
          <a:noFill/>
          <a:ln w="19050">
            <a:solidFill>
              <a:schemeClr val="tx2"/>
            </a:solidFill>
            <a:round/>
            <a:headEnd/>
            <a:tailEnd/>
          </a:ln>
          <a:effectLst/>
        </p:spPr>
        <p:txBody>
          <a:bodyPr wrap="none" anchor="ctr"/>
          <a:lstStyle/>
          <a:p>
            <a:pPr>
              <a:defRPr/>
            </a:pPr>
            <a:endParaRPr lang="en-US" dirty="0">
              <a:latin typeface="Times New Roman" pitchFamily="-112" charset="0"/>
              <a:ea typeface="+mn-ea"/>
              <a:cs typeface="+mn-cs"/>
            </a:endParaRPr>
          </a:p>
        </p:txBody>
      </p:sp>
      <p:sp>
        <p:nvSpPr>
          <p:cNvPr id="133128" name="Rectangle 8"/>
          <p:cNvSpPr>
            <a:spLocks noGrp="1" noChangeArrowheads="1"/>
          </p:cNvSpPr>
          <p:nvPr>
            <p:ph type="sldNum" sz="quarter" idx="4"/>
          </p:nvPr>
        </p:nvSpPr>
        <p:spPr bwMode="auto">
          <a:xfrm>
            <a:off x="0" y="62484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solidFill>
                  <a:schemeClr val="accent2"/>
                </a:solidFill>
                <a:latin typeface="Arial" charset="0"/>
              </a:defRPr>
            </a:lvl1pPr>
          </a:lstStyle>
          <a:p>
            <a:fld id="{20B2BD8A-0E9D-1143-B34A-5C9AA19DD096}" type="slidenum">
              <a:rPr lang="en-US"/>
              <a:pPr/>
              <a:t>‹#›</a:t>
            </a:fld>
            <a:endParaRPr lang="en-US" dirty="0"/>
          </a:p>
        </p:txBody>
      </p:sp>
      <p:sp>
        <p:nvSpPr>
          <p:cNvPr id="133129" name="Rectangle 9"/>
          <p:cNvSpPr>
            <a:spLocks noGrp="1" noChangeArrowheads="1"/>
          </p:cNvSpPr>
          <p:nvPr>
            <p:ph type="ftr" sz="quarter" idx="3"/>
          </p:nvPr>
        </p:nvSpPr>
        <p:spPr bwMode="auto">
          <a:xfrm>
            <a:off x="0" y="6477000"/>
            <a:ext cx="3810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solidFill>
                  <a:schemeClr val="accent2"/>
                </a:solidFill>
                <a:latin typeface="Arial" charset="0"/>
              </a:defRPr>
            </a:lvl1pPr>
          </a:lstStyle>
          <a:p>
            <a:r>
              <a:rPr lang="en-US" smtClean="0"/>
              <a:t>University of Kansas Center for Research on Learning  2013</a:t>
            </a:r>
            <a:endParaRPr lang="en-US" dirty="0"/>
          </a:p>
        </p:txBody>
      </p:sp>
      <p:pic>
        <p:nvPicPr>
          <p:cNvPr id="1033" name="Picture 11" descr="sim_2color_si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53313" y="5786438"/>
            <a:ext cx="1690687"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355725" y="3717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dirty="0">
              <a:latin typeface="Times" charset="0"/>
            </a:endParaRPr>
          </a:p>
        </p:txBody>
      </p:sp>
      <p:sp>
        <p:nvSpPr>
          <p:cNvPr id="15363" name="Rectangle 7"/>
          <p:cNvSpPr>
            <a:spLocks noGrp="1" noChangeArrowheads="1"/>
          </p:cNvSpPr>
          <p:nvPr>
            <p:ph type="ctrTitle"/>
          </p:nvPr>
        </p:nvSpPr>
        <p:spPr/>
        <p:txBody>
          <a:bodyPr/>
          <a:lstStyle/>
          <a:p>
            <a:pPr eaLnBrk="1" hangingPunct="1"/>
            <a:r>
              <a:rPr lang="en-US" dirty="0">
                <a:latin typeface="Arial" charset="0"/>
                <a:ea typeface="ＭＳ Ｐゴシック" charset="0"/>
                <a:cs typeface="ＭＳ Ｐゴシック" charset="0"/>
              </a:rPr>
              <a:t>The Unit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Organizer Routine</a:t>
            </a:r>
          </a:p>
        </p:txBody>
      </p:sp>
      <p:sp>
        <p:nvSpPr>
          <p:cNvPr id="15364" name="Rectangle 8"/>
          <p:cNvSpPr>
            <a:spLocks noGrp="1" noChangeArrowheads="1"/>
          </p:cNvSpPr>
          <p:nvPr>
            <p:ph type="subTitle" idx="1"/>
          </p:nvPr>
        </p:nvSpPr>
        <p:spPr/>
        <p:txBody>
          <a:bodyPr/>
          <a:lstStyle/>
          <a:p>
            <a:pPr eaLnBrk="1" hangingPunct="1">
              <a:lnSpc>
                <a:spcPct val="90000"/>
              </a:lnSpc>
            </a:pPr>
            <a:r>
              <a:rPr lang="en-US" dirty="0">
                <a:latin typeface="Arial" charset="0"/>
                <a:ea typeface="ＭＳ Ｐゴシック" charset="0"/>
                <a:cs typeface="ＭＳ Ｐゴシック" charset="0"/>
              </a:rPr>
              <a:t>The Content Enhancement Series</a:t>
            </a:r>
          </a:p>
          <a:p>
            <a:pPr eaLnBrk="1" hangingPunct="1">
              <a:lnSpc>
                <a:spcPct val="90000"/>
              </a:lnSpc>
            </a:pPr>
            <a:endParaRPr lang="en-US" sz="1300" dirty="0">
              <a:latin typeface="Arial" charset="0"/>
              <a:ea typeface="ＭＳ Ｐゴシック" charset="0"/>
              <a:cs typeface="ＭＳ Ｐゴシック" charset="0"/>
            </a:endParaRPr>
          </a:p>
          <a:p>
            <a:pPr eaLnBrk="1" hangingPunct="1">
              <a:lnSpc>
                <a:spcPct val="90000"/>
              </a:lnSpc>
            </a:pPr>
            <a:r>
              <a:rPr lang="en-US" sz="2400" dirty="0" smtClean="0">
                <a:latin typeface="Arial" charset="0"/>
                <a:ea typeface="ＭＳ Ｐゴシック" charset="0"/>
                <a:cs typeface="ＭＳ Ｐゴシック" charset="0"/>
              </a:rPr>
              <a:t>Project Success Professional Development</a:t>
            </a:r>
          </a:p>
          <a:p>
            <a:pPr eaLnBrk="1" hangingPunct="1">
              <a:lnSpc>
                <a:spcPct val="90000"/>
              </a:lnSpc>
            </a:pPr>
            <a:endParaRPr lang="en-US" sz="2400" dirty="0">
              <a:latin typeface="Arial" charset="0"/>
              <a:ea typeface="ＭＳ Ｐゴシック" charset="0"/>
              <a:cs typeface="ＭＳ Ｐゴシック" charset="0"/>
            </a:endParaRPr>
          </a:p>
          <a:p>
            <a:pPr eaLnBrk="1" hangingPunct="1">
              <a:lnSpc>
                <a:spcPct val="90000"/>
              </a:lnSpc>
            </a:pPr>
            <a:r>
              <a:rPr lang="en-US" sz="2400" dirty="0" smtClean="0">
                <a:latin typeface="Arial" charset="0"/>
                <a:ea typeface="ＭＳ Ｐゴシック" charset="0"/>
                <a:cs typeface="ＭＳ Ｐゴシック" charset="0"/>
              </a:rPr>
              <a:t>Patricia </a:t>
            </a:r>
            <a:r>
              <a:rPr lang="en-US" sz="2400" dirty="0" smtClean="0">
                <a:latin typeface="Arial" charset="0"/>
                <a:ea typeface="ＭＳ Ｐゴシック" charset="0"/>
                <a:cs typeface="ＭＳ Ｐゴシック" charset="0"/>
              </a:rPr>
              <a:t>Sampson Graner</a:t>
            </a:r>
            <a:r>
              <a:rPr lang="en-US" sz="2400" dirty="0" smtClean="0">
                <a:latin typeface="Arial" charset="0"/>
                <a:ea typeface="ＭＳ Ｐゴシック" charset="0"/>
                <a:cs typeface="ＭＳ Ｐゴシック" charset="0"/>
              </a:rPr>
              <a:t>, Ph.D.</a:t>
            </a:r>
          </a:p>
          <a:p>
            <a:pPr eaLnBrk="1" hangingPunct="1">
              <a:lnSpc>
                <a:spcPct val="90000"/>
              </a:lnSpc>
            </a:pPr>
            <a:r>
              <a:rPr lang="en-US" sz="2400" dirty="0" smtClean="0">
                <a:latin typeface="Arial" charset="0"/>
                <a:ea typeface="ＭＳ Ｐゴシック" charset="0"/>
                <a:cs typeface="ＭＳ Ｐゴシック" charset="0"/>
              </a:rPr>
              <a:t>Janis Bulgren, Ph.D.</a:t>
            </a:r>
          </a:p>
          <a:p>
            <a:pPr eaLnBrk="1" hangingPunct="1">
              <a:lnSpc>
                <a:spcPct val="90000"/>
              </a:lnSpc>
            </a:pPr>
            <a:endParaRPr lang="en-US" sz="1300"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5C419422-8048-704B-B0FB-627193442A36}" type="slidenum">
              <a:rPr lang="en-US" sz="1000">
                <a:solidFill>
                  <a:schemeClr val="accent2"/>
                </a:solidFill>
                <a:latin typeface="Arial" charset="0"/>
              </a:rPr>
              <a:pPr/>
              <a:t>10</a:t>
            </a:fld>
            <a:endParaRPr lang="en-US" sz="1000" dirty="0">
              <a:solidFill>
                <a:schemeClr val="accent2"/>
              </a:solidFill>
              <a:latin typeface="Arial" charset="0"/>
            </a:endParaRPr>
          </a:p>
        </p:txBody>
      </p:sp>
      <p:sp>
        <p:nvSpPr>
          <p:cNvPr id="307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30724"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Supporting Research</a:t>
            </a:r>
          </a:p>
        </p:txBody>
      </p:sp>
      <p:sp>
        <p:nvSpPr>
          <p:cNvPr id="30725" name="Rectangle 3"/>
          <p:cNvSpPr>
            <a:spLocks noGrp="1" noChangeArrowheads="1"/>
          </p:cNvSpPr>
          <p:nvPr>
            <p:ph type="body" idx="1"/>
          </p:nvPr>
        </p:nvSpPr>
        <p:spPr/>
        <p:txBody>
          <a:bodyPr/>
          <a:lstStyle/>
          <a:p>
            <a:pPr eaLnBrk="1" hangingPunct="1">
              <a:lnSpc>
                <a:spcPct val="110000"/>
              </a:lnSpc>
            </a:pPr>
            <a:r>
              <a:rPr lang="en-US" dirty="0">
                <a:latin typeface="Arial" charset="0"/>
                <a:ea typeface="ＭＳ Ｐゴシック" charset="0"/>
                <a:cs typeface="ＭＳ Ｐゴシック" charset="0"/>
              </a:rPr>
              <a:t>Positive results were achieved when teachers:</a:t>
            </a:r>
          </a:p>
          <a:p>
            <a:pPr lvl="1" eaLnBrk="1" hangingPunct="1">
              <a:lnSpc>
                <a:spcPct val="110000"/>
              </a:lnSpc>
              <a:buFontTx/>
              <a:buNone/>
            </a:pPr>
            <a:endParaRPr lang="en-US" dirty="0">
              <a:latin typeface="Arial" charset="0"/>
              <a:ea typeface="ＭＳ Ｐゴシック" charset="0"/>
            </a:endParaRPr>
          </a:p>
          <a:p>
            <a:pPr lvl="1" eaLnBrk="1" hangingPunct="1">
              <a:lnSpc>
                <a:spcPct val="110000"/>
              </a:lnSpc>
            </a:pPr>
            <a:r>
              <a:rPr lang="en-US" dirty="0">
                <a:latin typeface="Arial" charset="0"/>
                <a:ea typeface="ＭＳ Ｐゴシック" charset="0"/>
              </a:rPr>
              <a:t>taught students how to participate in and use the routine</a:t>
            </a:r>
          </a:p>
          <a:p>
            <a:pPr lvl="1" eaLnBrk="1" hangingPunct="1">
              <a:lnSpc>
                <a:spcPct val="110000"/>
              </a:lnSpc>
            </a:pPr>
            <a:endParaRPr lang="en-US" dirty="0">
              <a:latin typeface="Arial" charset="0"/>
              <a:ea typeface="ＭＳ Ｐゴシック" charset="0"/>
            </a:endParaRPr>
          </a:p>
          <a:p>
            <a:pPr lvl="1" eaLnBrk="1" hangingPunct="1">
              <a:lnSpc>
                <a:spcPct val="110000"/>
              </a:lnSpc>
            </a:pPr>
            <a:r>
              <a:rPr lang="en-US" dirty="0">
                <a:latin typeface="Arial" charset="0"/>
                <a:ea typeface="ＭＳ Ｐゴシック" charset="0"/>
              </a:rPr>
              <a:t>used the routine regularly over time</a:t>
            </a:r>
          </a:p>
          <a:p>
            <a:pPr lvl="1" eaLnBrk="1" hangingPunct="1">
              <a:lnSpc>
                <a:spcPct val="110000"/>
              </a:lnSpc>
            </a:pPr>
            <a:endParaRPr lang="en-US" dirty="0">
              <a:latin typeface="Arial" charset="0"/>
              <a:ea typeface="ＭＳ Ｐゴシック" charset="0"/>
            </a:endParaRPr>
          </a:p>
          <a:p>
            <a:pPr lvl="1" eaLnBrk="1" hangingPunct="1">
              <a:lnSpc>
                <a:spcPct val="110000"/>
              </a:lnSpc>
            </a:pPr>
            <a:r>
              <a:rPr lang="en-US" dirty="0">
                <a:latin typeface="Arial" charset="0"/>
                <a:ea typeface="ＭＳ Ｐゴシック" charset="0"/>
              </a:rPr>
              <a:t>held the highest expectations for student learning</a:t>
            </a:r>
          </a:p>
        </p:txBody>
      </p:sp>
      <p:pic>
        <p:nvPicPr>
          <p:cNvPr id="3072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9A45767C-778E-D94E-A84A-588488FE3946}" type="slidenum">
              <a:rPr lang="en-US" sz="1000">
                <a:solidFill>
                  <a:schemeClr val="accent2"/>
                </a:solidFill>
                <a:latin typeface="Arial" charset="0"/>
              </a:rPr>
              <a:pPr/>
              <a:t>11</a:t>
            </a:fld>
            <a:endParaRPr lang="en-US" sz="1000" dirty="0">
              <a:solidFill>
                <a:schemeClr val="accent2"/>
              </a:solidFill>
              <a:latin typeface="Arial" charset="0"/>
            </a:endParaRPr>
          </a:p>
        </p:txBody>
      </p:sp>
      <p:sp>
        <p:nvSpPr>
          <p:cNvPr id="327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53252" name="Rectangle 2"/>
          <p:cNvSpPr>
            <a:spLocks noGrp="1" noChangeArrowheads="1"/>
          </p:cNvSpPr>
          <p:nvPr>
            <p:ph type="title"/>
          </p:nvPr>
        </p:nvSpPr>
        <p:spPr/>
        <p:txBody>
          <a:bodyPr>
            <a:normAutofit fontScale="90000"/>
          </a:bodyPr>
          <a:lstStyle/>
          <a:p>
            <a:pPr eaLnBrk="1" hangingPunct="1"/>
            <a:r>
              <a:rPr lang="en-US" sz="2900" dirty="0">
                <a:latin typeface="Arial" charset="0"/>
                <a:ea typeface="ＭＳ Ｐゴシック" charset="0"/>
                <a:cs typeface="ＭＳ Ｐゴシック" charset="0"/>
              </a:rPr>
              <a:t>Components of</a:t>
            </a:r>
            <a:r>
              <a:rPr lang="en-US" sz="3600" dirty="0">
                <a:latin typeface="Arial" charset="0"/>
                <a:ea typeface="ＭＳ Ｐゴシック" charset="0"/>
                <a:cs typeface="ＭＳ Ｐゴシック" charset="0"/>
              </a:rPr>
              <a:t/>
            </a:r>
            <a:br>
              <a:rPr lang="en-US" sz="3600" dirty="0">
                <a:latin typeface="Arial" charset="0"/>
                <a:ea typeface="ＭＳ Ｐゴシック" charset="0"/>
                <a:cs typeface="ＭＳ Ｐゴシック" charset="0"/>
              </a:rPr>
            </a:br>
            <a:r>
              <a:rPr lang="en-US" sz="3600" dirty="0">
                <a:latin typeface="Arial" charset="0"/>
                <a:ea typeface="ＭＳ Ｐゴシック" charset="0"/>
                <a:cs typeface="ＭＳ Ｐゴシック" charset="0"/>
              </a:rPr>
              <a:t>The Unit Organizer Routine</a:t>
            </a:r>
          </a:p>
        </p:txBody>
      </p:sp>
      <p:sp>
        <p:nvSpPr>
          <p:cNvPr id="53253" name="Rectangle 3"/>
          <p:cNvSpPr>
            <a:spLocks noGrp="1" noChangeArrowheads="1"/>
          </p:cNvSpPr>
          <p:nvPr>
            <p:ph type="body" idx="1"/>
          </p:nvPr>
        </p:nvSpPr>
        <p:spPr/>
        <p:txBody>
          <a:bodyPr>
            <a:normAutofit lnSpcReduction="10000"/>
          </a:bodyPr>
          <a:lstStyle/>
          <a:p>
            <a:pPr algn="ctr" eaLnBrk="1" hangingPunct="1">
              <a:lnSpc>
                <a:spcPct val="80000"/>
              </a:lnSpc>
              <a:buFontTx/>
              <a:buNone/>
            </a:pPr>
            <a:r>
              <a:rPr lang="en-US" sz="2000" dirty="0">
                <a:latin typeface="Arial" charset="0"/>
                <a:ea typeface="ＭＳ Ｐゴシック" charset="0"/>
                <a:cs typeface="ＭＳ Ｐゴシック" charset="0"/>
              </a:rPr>
              <a:t>The</a:t>
            </a:r>
          </a:p>
          <a:p>
            <a:pPr algn="ctr" eaLnBrk="1" hangingPunct="1">
              <a:lnSpc>
                <a:spcPct val="80000"/>
              </a:lnSpc>
              <a:buFontTx/>
              <a:buNone/>
            </a:pPr>
            <a:r>
              <a:rPr lang="en-US" sz="2400" b="1" dirty="0">
                <a:latin typeface="Arial" charset="0"/>
                <a:ea typeface="ＭＳ Ｐゴシック" charset="0"/>
                <a:cs typeface="ＭＳ Ｐゴシック" charset="0"/>
              </a:rPr>
              <a:t>Unit Organizer</a:t>
            </a:r>
            <a:endParaRPr lang="en-US" sz="2400" dirty="0">
              <a:latin typeface="Arial" charset="0"/>
              <a:ea typeface="ＭＳ Ｐゴシック" charset="0"/>
              <a:cs typeface="ＭＳ Ｐゴシック" charset="0"/>
            </a:endParaRPr>
          </a:p>
          <a:p>
            <a:pPr algn="ctr" eaLnBrk="1" hangingPunct="1">
              <a:lnSpc>
                <a:spcPct val="80000"/>
              </a:lnSpc>
              <a:buFontTx/>
              <a:buNone/>
            </a:pPr>
            <a:r>
              <a:rPr lang="en-US" sz="2800" b="1" dirty="0" smtClean="0">
                <a:solidFill>
                  <a:srgbClr val="601314"/>
                </a:solidFill>
                <a:latin typeface="Arial" charset="0"/>
                <a:ea typeface="ＭＳ Ｐゴシック" charset="0"/>
                <a:cs typeface="ＭＳ Ｐゴシック" charset="0"/>
              </a:rPr>
              <a:t>Graphic Teaching </a:t>
            </a:r>
            <a:r>
              <a:rPr lang="en-US" sz="2800" b="1" dirty="0">
                <a:solidFill>
                  <a:srgbClr val="601314"/>
                </a:solidFill>
                <a:latin typeface="Arial" charset="0"/>
                <a:ea typeface="ＭＳ Ｐゴシック" charset="0"/>
                <a:cs typeface="ＭＳ Ｐゴシック" charset="0"/>
              </a:rPr>
              <a:t>Device</a:t>
            </a:r>
            <a:endParaRPr lang="en-US" sz="3200" b="1" dirty="0">
              <a:solidFill>
                <a:srgbClr val="601314"/>
              </a:solidFill>
              <a:latin typeface="Arial" charset="0"/>
              <a:ea typeface="ＭＳ Ｐゴシック" charset="0"/>
              <a:cs typeface="ＭＳ Ｐゴシック" charset="0"/>
            </a:endParaRPr>
          </a:p>
          <a:p>
            <a:pPr algn="ctr" eaLnBrk="1" hangingPunct="1">
              <a:lnSpc>
                <a:spcPct val="80000"/>
              </a:lnSpc>
              <a:buFontTx/>
              <a:buNone/>
            </a:pPr>
            <a:endParaRPr lang="en-US" sz="2400" dirty="0">
              <a:latin typeface="Arial" charset="0"/>
              <a:ea typeface="ＭＳ Ｐゴシック" charset="0"/>
              <a:cs typeface="ＭＳ Ｐゴシック" charset="0"/>
            </a:endParaRPr>
          </a:p>
          <a:p>
            <a:pPr algn="ctr" eaLnBrk="1" hangingPunct="1">
              <a:lnSpc>
                <a:spcPct val="80000"/>
              </a:lnSpc>
              <a:buFontTx/>
              <a:buNone/>
            </a:pPr>
            <a:r>
              <a:rPr lang="en-US" sz="2000" dirty="0">
                <a:latin typeface="Arial" charset="0"/>
                <a:ea typeface="ＭＳ Ｐゴシック" charset="0"/>
                <a:cs typeface="ＭＳ Ｐゴシック" charset="0"/>
              </a:rPr>
              <a:t>The</a:t>
            </a:r>
          </a:p>
          <a:p>
            <a:pPr algn="ctr" eaLnBrk="1" hangingPunct="1">
              <a:lnSpc>
                <a:spcPct val="80000"/>
              </a:lnSpc>
              <a:buFontTx/>
              <a:buNone/>
            </a:pPr>
            <a:r>
              <a:rPr lang="en-US" sz="2400" b="1" dirty="0" smtClean="0">
                <a:latin typeface="Arial" charset="0"/>
                <a:ea typeface="ＭＳ Ｐゴシック" charset="0"/>
                <a:cs typeface="ＭＳ Ｐゴシック" charset="0"/>
              </a:rPr>
              <a:t>CRAFT</a:t>
            </a:r>
            <a:endParaRPr lang="en-US" sz="2400" dirty="0">
              <a:solidFill>
                <a:srgbClr val="FF0000"/>
              </a:solidFill>
              <a:latin typeface="Arial" charset="0"/>
              <a:ea typeface="ＭＳ Ｐゴシック" charset="0"/>
              <a:cs typeface="ＭＳ Ｐゴシック" charset="0"/>
            </a:endParaRPr>
          </a:p>
          <a:p>
            <a:pPr algn="ctr" eaLnBrk="1" hangingPunct="1">
              <a:lnSpc>
                <a:spcPct val="80000"/>
              </a:lnSpc>
              <a:buFontTx/>
              <a:buNone/>
            </a:pPr>
            <a:r>
              <a:rPr lang="en-US" sz="2800" b="1" dirty="0">
                <a:solidFill>
                  <a:srgbClr val="601314"/>
                </a:solidFill>
                <a:latin typeface="Arial" charset="0"/>
                <a:ea typeface="ＭＳ Ｐゴシック" charset="0"/>
                <a:cs typeface="ＭＳ Ｐゴシック" charset="0"/>
              </a:rPr>
              <a:t>Linking Steps</a:t>
            </a:r>
            <a:endParaRPr lang="en-US" sz="3200" b="1" dirty="0">
              <a:solidFill>
                <a:srgbClr val="601314"/>
              </a:solidFill>
              <a:latin typeface="Arial" charset="0"/>
              <a:ea typeface="ＭＳ Ｐゴシック" charset="0"/>
              <a:cs typeface="ＭＳ Ｐゴシック" charset="0"/>
            </a:endParaRPr>
          </a:p>
          <a:p>
            <a:pPr algn="ctr" eaLnBrk="1" hangingPunct="1">
              <a:lnSpc>
                <a:spcPct val="80000"/>
              </a:lnSpc>
              <a:buFontTx/>
              <a:buNone/>
            </a:pPr>
            <a:endParaRPr lang="en-US" sz="2400" dirty="0" smtClean="0">
              <a:latin typeface="Arial" charset="0"/>
              <a:ea typeface="ＭＳ Ｐゴシック" charset="0"/>
              <a:cs typeface="ＭＳ Ｐゴシック" charset="0"/>
            </a:endParaRPr>
          </a:p>
          <a:p>
            <a:pPr algn="ctr" eaLnBrk="1" hangingPunct="1">
              <a:lnSpc>
                <a:spcPct val="80000"/>
              </a:lnSpc>
              <a:buFontTx/>
              <a:buNone/>
            </a:pPr>
            <a:endParaRPr lang="en-US" sz="2400" dirty="0">
              <a:latin typeface="Arial" charset="0"/>
              <a:ea typeface="ＭＳ Ｐゴシック" charset="0"/>
              <a:cs typeface="ＭＳ Ｐゴシック" charset="0"/>
            </a:endParaRPr>
          </a:p>
          <a:p>
            <a:pPr algn="ctr" eaLnBrk="1" hangingPunct="1">
              <a:lnSpc>
                <a:spcPct val="80000"/>
              </a:lnSpc>
              <a:buFontTx/>
              <a:buNone/>
            </a:pPr>
            <a:r>
              <a:rPr lang="en-US" sz="2000" dirty="0">
                <a:latin typeface="Arial" charset="0"/>
                <a:ea typeface="ＭＳ Ｐゴシック" charset="0"/>
                <a:cs typeface="ＭＳ Ｐゴシック" charset="0"/>
              </a:rPr>
              <a:t>The</a:t>
            </a:r>
            <a:endParaRPr lang="en-US" sz="2400" dirty="0">
              <a:latin typeface="Arial" charset="0"/>
              <a:ea typeface="ＭＳ Ｐゴシック" charset="0"/>
              <a:cs typeface="ＭＳ Ｐゴシック" charset="0"/>
            </a:endParaRPr>
          </a:p>
          <a:p>
            <a:pPr algn="ctr" eaLnBrk="1" hangingPunct="1">
              <a:lnSpc>
                <a:spcPct val="80000"/>
              </a:lnSpc>
              <a:buFontTx/>
              <a:buNone/>
            </a:pPr>
            <a:r>
              <a:rPr lang="en-US" sz="2800" b="1" dirty="0">
                <a:solidFill>
                  <a:srgbClr val="601314"/>
                </a:solidFill>
                <a:latin typeface="Arial" charset="0"/>
                <a:ea typeface="ＭＳ Ｐゴシック" charset="0"/>
                <a:cs typeface="ＭＳ Ｐゴシック" charset="0"/>
              </a:rPr>
              <a:t>Cue-Do-Review</a:t>
            </a:r>
            <a:endParaRPr lang="en-US" sz="2800" dirty="0">
              <a:solidFill>
                <a:srgbClr val="601314"/>
              </a:solidFill>
              <a:latin typeface="Arial" charset="0"/>
              <a:ea typeface="ＭＳ Ｐゴシック" charset="0"/>
              <a:cs typeface="ＭＳ Ｐゴシック" charset="0"/>
            </a:endParaRPr>
          </a:p>
          <a:p>
            <a:pPr algn="ctr" eaLnBrk="1" hangingPunct="1">
              <a:lnSpc>
                <a:spcPct val="80000"/>
              </a:lnSpc>
              <a:buFontTx/>
              <a:buNone/>
            </a:pPr>
            <a:r>
              <a:rPr lang="en-US" sz="2000" dirty="0">
                <a:latin typeface="Arial" charset="0"/>
                <a:ea typeface="ＭＳ Ｐゴシック" charset="0"/>
                <a:cs typeface="ＭＳ Ｐゴシック" charset="0"/>
              </a:rPr>
              <a:t>Sequence</a:t>
            </a:r>
            <a:endParaRPr lang="en-US" sz="2400" dirty="0">
              <a:latin typeface="Arial" charset="0"/>
              <a:ea typeface="ＭＳ Ｐゴシック" charset="0"/>
              <a:cs typeface="ＭＳ Ｐゴシック" charset="0"/>
            </a:endParaRPr>
          </a:p>
        </p:txBody>
      </p:sp>
      <p:pic>
        <p:nvPicPr>
          <p:cNvPr id="3277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3950" y="5868988"/>
            <a:ext cx="163671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0500" y="2857500"/>
            <a:ext cx="2019300" cy="1938992"/>
          </a:xfrm>
          <a:prstGeom prst="rect">
            <a:avLst/>
          </a:prstGeom>
          <a:noFill/>
          <a:ln>
            <a:solidFill>
              <a:schemeClr val="tx1"/>
            </a:solidFill>
          </a:ln>
        </p:spPr>
        <p:txBody>
          <a:bodyPr wrap="square" rtlCol="0">
            <a:spAutoFit/>
          </a:bodyPr>
          <a:lstStyle/>
          <a:p>
            <a:r>
              <a:rPr lang="en-US" dirty="0" smtClean="0"/>
              <a:t>Common Elements in all Content Enhancement Routines</a:t>
            </a:r>
            <a:endParaRPr lang="en-US" dirty="0"/>
          </a:p>
        </p:txBody>
      </p:sp>
      <p:cxnSp>
        <p:nvCxnSpPr>
          <p:cNvPr id="5" name="Straight Arrow Connector 4"/>
          <p:cNvCxnSpPr>
            <a:stCxn id="2" idx="3"/>
          </p:cNvCxnSpPr>
          <p:nvPr/>
        </p:nvCxnSpPr>
        <p:spPr bwMode="auto">
          <a:xfrm flipV="1">
            <a:off x="2209800" y="2489200"/>
            <a:ext cx="228600" cy="1337796"/>
          </a:xfrm>
          <a:prstGeom prst="straightConnector1">
            <a:avLst/>
          </a:prstGeom>
          <a:noFill/>
          <a:ln w="9525" cap="flat" cmpd="sng" algn="ctr">
            <a:solidFill>
              <a:schemeClr val="tx1"/>
            </a:solidFill>
            <a:prstDash val="solid"/>
            <a:round/>
            <a:headEnd type="none" w="med" len="med"/>
            <a:tailEnd type="arrow"/>
          </a:ln>
          <a:effectLst/>
        </p:spPr>
      </p:cxnSp>
      <p:cxnSp>
        <p:nvCxnSpPr>
          <p:cNvPr id="11" name="Straight Arrow Connector 10"/>
          <p:cNvCxnSpPr>
            <a:stCxn id="2" idx="3"/>
          </p:cNvCxnSpPr>
          <p:nvPr/>
        </p:nvCxnSpPr>
        <p:spPr bwMode="auto">
          <a:xfrm flipV="1">
            <a:off x="2209800" y="3784600"/>
            <a:ext cx="1219200" cy="42396"/>
          </a:xfrm>
          <a:prstGeom prst="straightConnector1">
            <a:avLst/>
          </a:prstGeom>
          <a:noFill/>
          <a:ln w="9525" cap="flat" cmpd="sng" algn="ctr">
            <a:solidFill>
              <a:schemeClr val="tx1"/>
            </a:solidFill>
            <a:prstDash val="solid"/>
            <a:round/>
            <a:headEnd type="none" w="med" len="med"/>
            <a:tailEnd type="arrow"/>
          </a:ln>
          <a:effectLst/>
        </p:spPr>
      </p:cxnSp>
      <p:cxnSp>
        <p:nvCxnSpPr>
          <p:cNvPr id="15" name="Straight Arrow Connector 14"/>
          <p:cNvCxnSpPr>
            <a:stCxn id="2" idx="3"/>
          </p:cNvCxnSpPr>
          <p:nvPr/>
        </p:nvCxnSpPr>
        <p:spPr bwMode="auto">
          <a:xfrm>
            <a:off x="2209800" y="3826996"/>
            <a:ext cx="1079500" cy="1164104"/>
          </a:xfrm>
          <a:prstGeom prst="straightConnector1">
            <a:avLst/>
          </a:prstGeom>
          <a:noFill/>
          <a:ln w="9525"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7800"/>
            <a:ext cx="7772400" cy="838200"/>
          </a:xfrm>
        </p:spPr>
        <p:txBody>
          <a:bodyPr/>
          <a:lstStyle/>
          <a:p>
            <a:r>
              <a:rPr lang="en-US" dirty="0" smtClean="0"/>
              <a:t>BOOK TOUR</a:t>
            </a:r>
            <a:endParaRPr lang="en-US" dirty="0"/>
          </a:p>
        </p:txBody>
      </p:sp>
      <p:pic>
        <p:nvPicPr>
          <p:cNvPr id="6" name="Content Placeholder 5" descr="Tour.tiff"/>
          <p:cNvPicPr>
            <a:picLocks noGrp="1" noChangeAspect="1"/>
          </p:cNvPicPr>
          <p:nvPr>
            <p:ph idx="1"/>
          </p:nvPr>
        </p:nvPicPr>
        <p:blipFill>
          <a:blip r:embed="rId2">
            <a:extLst>
              <a:ext uri="{28A0092B-C50C-407E-A947-70E740481C1C}">
                <a14:useLocalDpi xmlns:a14="http://schemas.microsoft.com/office/drawing/2010/main" val="0"/>
              </a:ext>
            </a:extLst>
          </a:blip>
          <a:srcRect l="-13861" r="-13861"/>
          <a:stretch>
            <a:fillRect/>
          </a:stretch>
        </p:blipFill>
        <p:spPr>
          <a:xfrm>
            <a:off x="-286727" y="1234141"/>
            <a:ext cx="9760927" cy="4976159"/>
          </a:xfrm>
        </p:spPr>
      </p:pic>
      <p:sp>
        <p:nvSpPr>
          <p:cNvPr id="4" name="Slide Number Placeholder 3"/>
          <p:cNvSpPr>
            <a:spLocks noGrp="1"/>
          </p:cNvSpPr>
          <p:nvPr>
            <p:ph type="sldNum" sz="quarter" idx="10"/>
          </p:nvPr>
        </p:nvSpPr>
        <p:spPr/>
        <p:txBody>
          <a:bodyPr/>
          <a:lstStyle/>
          <a:p>
            <a:fld id="{D801CB5D-11E1-B649-9378-9614391D401A}"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smtClean="0"/>
              <a:t>University of Kansas Center for Research on Learning  2013</a:t>
            </a:r>
            <a:endParaRPr lang="en-US" dirty="0"/>
          </a:p>
        </p:txBody>
      </p:sp>
    </p:spTree>
    <p:extLst>
      <p:ext uri="{BB962C8B-B14F-4D97-AF65-F5344CB8AC3E}">
        <p14:creationId xmlns:p14="http://schemas.microsoft.com/office/powerpoint/2010/main" val="1722944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a:latin typeface="Arial" charset="0"/>
                <a:ea typeface="ＭＳ Ｐゴシック" charset="0"/>
                <a:cs typeface="ＭＳ Ｐゴシック" charset="0"/>
              </a:rPr>
              <a:t>Page Numbers in </a:t>
            </a:r>
            <a:r>
              <a:rPr lang="en-US" dirty="0" smtClean="0">
                <a:latin typeface="Arial" charset="0"/>
                <a:ea typeface="ＭＳ Ｐゴシック" charset="0"/>
                <a:cs typeface="ＭＳ Ｐゴシック" charset="0"/>
              </a:rPr>
              <a:t> UO Guidebook</a:t>
            </a:r>
            <a:endParaRPr lang="en-US" dirty="0">
              <a:latin typeface="Arial" charset="0"/>
              <a:ea typeface="ＭＳ Ｐゴシック" charset="0"/>
              <a:cs typeface="ＭＳ Ｐゴシック"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593353"/>
              </p:ext>
            </p:extLst>
          </p:nvPr>
        </p:nvGraphicFramePr>
        <p:xfrm>
          <a:off x="431800" y="1587500"/>
          <a:ext cx="8305800" cy="4584700"/>
        </p:xfrm>
        <a:graphic>
          <a:graphicData uri="http://schemas.openxmlformats.org/drawingml/2006/table">
            <a:tbl>
              <a:tblPr>
                <a:tableStyleId>{3C2FFA5D-87B4-456A-9821-1D502468CF0F}</a:tableStyleId>
              </a:tblPr>
              <a:tblGrid>
                <a:gridCol w="2768600"/>
                <a:gridCol w="1461206"/>
                <a:gridCol w="4075994"/>
              </a:tblGrid>
              <a:tr h="40054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Section</a:t>
                      </a:r>
                      <a:endParaRPr kumimoji="0" lang="en-US" sz="18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Page #</a:t>
                      </a:r>
                      <a:endParaRPr kumimoji="0" lang="en-US" sz="18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Use</a:t>
                      </a:r>
                      <a:endParaRPr kumimoji="0" lang="en-US" sz="18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L="186331" marR="186331" horzOverflow="overflow"/>
                </a:tc>
              </a:tr>
              <a:tr h="40054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Introduction</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1</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Tells </a:t>
                      </a:r>
                      <a:r>
                        <a:rPr kumimoji="0" lang="en-US" sz="1800" u="sng" strike="noStrike" cap="none" normalizeH="0" baseline="0" dirty="0">
                          <a:ln>
                            <a:noFill/>
                          </a:ln>
                          <a:effectLst/>
                        </a:rPr>
                        <a:t> why </a:t>
                      </a:r>
                      <a:r>
                        <a:rPr kumimoji="0" lang="en-US" sz="1800" u="none" strike="noStrike" cap="none" normalizeH="0" baseline="0" dirty="0">
                          <a:ln>
                            <a:noFill/>
                          </a:ln>
                          <a:effectLst/>
                        </a:rPr>
                        <a:t>to use UO</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r>
              <a:tr h="40054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Overview</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5</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Describes what the routine is about</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r>
              <a:tr h="40054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Unit Organizer Device</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6</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Details each section on the device</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r>
              <a:tr h="69017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Linking Steps </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10</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Steps taken when co-</a:t>
                      </a:r>
                      <a:r>
                        <a:rPr kumimoji="0" lang="en-US" sz="1800" u="none" strike="noStrike" cap="none" normalizeH="0" baseline="0" dirty="0" smtClean="0">
                          <a:ln>
                            <a:noFill/>
                          </a:ln>
                          <a:effectLst/>
                        </a:rPr>
                        <a:t>constructing  </a:t>
                      </a:r>
                      <a:r>
                        <a:rPr kumimoji="0" lang="en-US" sz="1800" u="none" strike="noStrike" cap="none" normalizeH="0" baseline="0" dirty="0">
                          <a:ln>
                            <a:noFill/>
                          </a:ln>
                          <a:effectLst/>
                        </a:rPr>
                        <a:t>the UO</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r>
              <a:tr h="69017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Cue-Do-Review Sequence </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12</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Preparing students to complete UO</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r>
              <a:tr h="40054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Guidelines</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17</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Describes how to learn and use UO</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r>
              <a:tr h="40054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Blank Devices </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49</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reproducibles</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r>
              <a:tr h="40054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Example Relationships</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53</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Support</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r>
              <a:tr h="40054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Example Devices</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54</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Shows completed devices (meh)</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186331" marR="186331" horzOverflow="overflow"/>
                </a:tc>
              </a:tr>
            </a:tbl>
          </a:graphicData>
        </a:graphic>
      </p:graphicFrame>
      <p:sp>
        <p:nvSpPr>
          <p:cNvPr id="2" name="Footer Placeholder 1"/>
          <p:cNvSpPr>
            <a:spLocks noGrp="1"/>
          </p:cNvSpPr>
          <p:nvPr>
            <p:ph type="ftr" sz="quarter" idx="11"/>
          </p:nvPr>
        </p:nvSpPr>
        <p:spPr/>
        <p:txBody>
          <a:bodyPr/>
          <a:lstStyle/>
          <a:p>
            <a:r>
              <a:rPr lang="en-US" smtClean="0"/>
              <a:t>University of Kansas Center for Research on Learning  2013</a:t>
            </a:r>
            <a:endParaRPr lang="en-US" dirty="0"/>
          </a:p>
        </p:txBody>
      </p:sp>
      <p:sp>
        <p:nvSpPr>
          <p:cNvPr id="3" name="Slide Number Placeholder 2"/>
          <p:cNvSpPr>
            <a:spLocks noGrp="1"/>
          </p:cNvSpPr>
          <p:nvPr>
            <p:ph type="sldNum" sz="quarter" idx="10"/>
          </p:nvPr>
        </p:nvSpPr>
        <p:spPr/>
        <p:txBody>
          <a:bodyPr/>
          <a:lstStyle/>
          <a:p>
            <a:fld id="{D801CB5D-11E1-B649-9378-9614391D401A}" type="slidenum">
              <a:rPr lang="en-US" smtClean="0"/>
              <a:pPr/>
              <a:t>13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sz="3200" dirty="0" smtClean="0"/>
              <a:t>What are some examples of graphic organizers that you use?</a:t>
            </a:r>
          </a:p>
          <a:p>
            <a:pPr marL="0" indent="0" algn="ctr">
              <a:buNone/>
            </a:pPr>
            <a:endParaRPr lang="en-US" sz="3200" dirty="0"/>
          </a:p>
          <a:p>
            <a:pPr marL="0" indent="0" algn="ctr">
              <a:buNone/>
            </a:pPr>
            <a:endParaRPr lang="en-US" sz="3200" dirty="0" smtClean="0"/>
          </a:p>
          <a:p>
            <a:pPr marL="0" indent="0" algn="ctr">
              <a:buNone/>
            </a:pPr>
            <a:r>
              <a:rPr lang="en-US" sz="3200" dirty="0" smtClean="0"/>
              <a:t>Why do you use them?</a:t>
            </a:r>
            <a:endParaRPr lang="en-US" sz="3200" dirty="0"/>
          </a:p>
        </p:txBody>
      </p:sp>
      <p:sp>
        <p:nvSpPr>
          <p:cNvPr id="4" name="Slide Number Placeholder 3"/>
          <p:cNvSpPr>
            <a:spLocks noGrp="1"/>
          </p:cNvSpPr>
          <p:nvPr>
            <p:ph type="sldNum" sz="quarter" idx="10"/>
          </p:nvPr>
        </p:nvSpPr>
        <p:spPr/>
        <p:txBody>
          <a:bodyPr/>
          <a:lstStyle/>
          <a:p>
            <a:fld id="{D801CB5D-11E1-B649-9378-9614391D401A}"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smtClean="0"/>
              <a:t>University of Kansas Center for Research on Learning  2013</a:t>
            </a:r>
            <a:endParaRPr lang="en-US" dirty="0"/>
          </a:p>
        </p:txBody>
      </p:sp>
    </p:spTree>
    <p:extLst>
      <p:ext uri="{BB962C8B-B14F-4D97-AF65-F5344CB8AC3E}">
        <p14:creationId xmlns:p14="http://schemas.microsoft.com/office/powerpoint/2010/main" val="11075193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4067696C-A46B-AB4F-AC96-E4A7DC9A6E10}" type="slidenum">
              <a:rPr lang="en-US" sz="1000">
                <a:solidFill>
                  <a:schemeClr val="accent2"/>
                </a:solidFill>
                <a:latin typeface="Arial" charset="0"/>
              </a:rPr>
              <a:pPr/>
              <a:t>15</a:t>
            </a:fld>
            <a:endParaRPr lang="en-US" sz="1000" dirty="0">
              <a:solidFill>
                <a:schemeClr val="accent2"/>
              </a:solidFill>
              <a:latin typeface="Arial" charset="0"/>
            </a:endParaRPr>
          </a:p>
        </p:txBody>
      </p:sp>
      <p:sp>
        <p:nvSpPr>
          <p:cNvPr id="358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55300" name="Rectangle 2"/>
          <p:cNvSpPr>
            <a:spLocks noGrp="1" noChangeArrowheads="1"/>
          </p:cNvSpPr>
          <p:nvPr>
            <p:ph type="title"/>
          </p:nvPr>
        </p:nvSpPr>
        <p:spPr/>
        <p:txBody>
          <a:bodyPr>
            <a:normAutofit fontScale="90000"/>
          </a:bodyPr>
          <a:lstStyle/>
          <a:p>
            <a:pPr eaLnBrk="1" hangingPunct="1">
              <a:lnSpc>
                <a:spcPct val="80000"/>
              </a:lnSpc>
            </a:pPr>
            <a:r>
              <a:rPr lang="en-US" sz="3600" dirty="0">
                <a:latin typeface="Arial" charset="0"/>
                <a:ea typeface="ＭＳ Ｐゴシック" charset="0"/>
                <a:cs typeface="ＭＳ Ｐゴシック" charset="0"/>
              </a:rPr>
              <a:t>The Unit Organizer</a:t>
            </a:r>
            <a:br>
              <a:rPr lang="en-US" sz="3600" dirty="0">
                <a:latin typeface="Arial" charset="0"/>
                <a:ea typeface="ＭＳ Ｐゴシック" charset="0"/>
                <a:cs typeface="ＭＳ Ｐゴシック" charset="0"/>
              </a:rPr>
            </a:br>
            <a:r>
              <a:rPr lang="en-US" sz="3600" dirty="0">
                <a:latin typeface="Arial" charset="0"/>
                <a:ea typeface="ＭＳ Ｐゴシック" charset="0"/>
                <a:cs typeface="ＭＳ Ｐゴシック" charset="0"/>
              </a:rPr>
              <a:t>Teaching Device</a:t>
            </a:r>
          </a:p>
        </p:txBody>
      </p:sp>
      <p:sp>
        <p:nvSpPr>
          <p:cNvPr id="35845" name="Rectangle 3"/>
          <p:cNvSpPr>
            <a:spLocks noGrp="1" noChangeArrowheads="1"/>
          </p:cNvSpPr>
          <p:nvPr>
            <p:ph type="body" idx="1"/>
          </p:nvPr>
        </p:nvSpPr>
        <p:spPr>
          <a:xfrm>
            <a:off x="673100" y="1371600"/>
            <a:ext cx="7772400" cy="3962400"/>
          </a:xfrm>
        </p:spPr>
        <p:txBody>
          <a:bodyPr/>
          <a:lstStyle/>
          <a:p>
            <a:pPr eaLnBrk="1" hangingPunct="1">
              <a:lnSpc>
                <a:spcPct val="170000"/>
              </a:lnSpc>
              <a:buFontTx/>
              <a:buNone/>
            </a:pPr>
            <a:r>
              <a:rPr lang="en-US" sz="2400" b="1" dirty="0">
                <a:latin typeface="Arial" charset="0"/>
                <a:ea typeface="ＭＳ Ｐゴシック" charset="0"/>
                <a:cs typeface="ＭＳ Ｐゴシック" charset="0"/>
              </a:rPr>
              <a:t>Is a visual device that:</a:t>
            </a:r>
          </a:p>
          <a:p>
            <a:pPr lvl="1" eaLnBrk="1" hangingPunct="1">
              <a:lnSpc>
                <a:spcPct val="170000"/>
              </a:lnSpc>
            </a:pPr>
            <a:r>
              <a:rPr lang="en-US" b="1" dirty="0">
                <a:latin typeface="Arial" charset="0"/>
                <a:ea typeface="ＭＳ Ｐゴシック" charset="0"/>
              </a:rPr>
              <a:t>is designed to enhance student…</a:t>
            </a:r>
          </a:p>
          <a:p>
            <a:pPr lvl="2" eaLnBrk="1" hangingPunct="1">
              <a:lnSpc>
                <a:spcPct val="170000"/>
              </a:lnSpc>
            </a:pPr>
            <a:r>
              <a:rPr lang="en-US" sz="2400" b="1" dirty="0">
                <a:latin typeface="Arial" charset="0"/>
                <a:ea typeface="ＭＳ Ｐゴシック" charset="0"/>
              </a:rPr>
              <a:t>...organization</a:t>
            </a:r>
          </a:p>
          <a:p>
            <a:pPr lvl="2" eaLnBrk="1" hangingPunct="1">
              <a:lnSpc>
                <a:spcPct val="170000"/>
              </a:lnSpc>
            </a:pPr>
            <a:r>
              <a:rPr lang="en-US" sz="2400" b="1" dirty="0">
                <a:latin typeface="Arial" charset="0"/>
                <a:ea typeface="ＭＳ Ｐゴシック" charset="0"/>
              </a:rPr>
              <a:t>...understanding</a:t>
            </a:r>
          </a:p>
          <a:p>
            <a:pPr lvl="2" eaLnBrk="1" hangingPunct="1">
              <a:lnSpc>
                <a:spcPct val="170000"/>
              </a:lnSpc>
            </a:pPr>
            <a:r>
              <a:rPr lang="en-US" sz="2400" b="1" dirty="0">
                <a:latin typeface="Arial" charset="0"/>
                <a:ea typeface="ＭＳ Ｐゴシック" charset="0"/>
              </a:rPr>
              <a:t>...remembering</a:t>
            </a:r>
          </a:p>
          <a:p>
            <a:pPr lvl="2" eaLnBrk="1" hangingPunct="1">
              <a:lnSpc>
                <a:spcPct val="170000"/>
              </a:lnSpc>
            </a:pPr>
            <a:r>
              <a:rPr lang="en-US" sz="2400" b="1" dirty="0">
                <a:latin typeface="Arial" charset="0"/>
                <a:ea typeface="ＭＳ Ｐゴシック" charset="0"/>
              </a:rPr>
              <a:t>...responses</a:t>
            </a:r>
          </a:p>
          <a:p>
            <a:pPr lvl="2" eaLnBrk="1" hangingPunct="1">
              <a:lnSpc>
                <a:spcPct val="170000"/>
              </a:lnSpc>
            </a:pPr>
            <a:r>
              <a:rPr lang="en-US" sz="2400" b="1" dirty="0">
                <a:latin typeface="Arial" charset="0"/>
                <a:ea typeface="ＭＳ Ｐゴシック" charset="0"/>
              </a:rPr>
              <a:t>...belief in the value of the content</a:t>
            </a:r>
          </a:p>
        </p:txBody>
      </p:sp>
      <p:pic>
        <p:nvPicPr>
          <p:cNvPr id="3584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67890BA7-B3D3-0B4B-93A1-2BB16B5926C6}" type="slidenum">
              <a:rPr lang="en-US" sz="1000">
                <a:solidFill>
                  <a:schemeClr val="accent2"/>
                </a:solidFill>
                <a:latin typeface="Arial" charset="0"/>
              </a:rPr>
              <a:pPr/>
              <a:t>16</a:t>
            </a:fld>
            <a:endParaRPr lang="en-US" sz="1000" dirty="0">
              <a:solidFill>
                <a:schemeClr val="accent2"/>
              </a:solidFill>
              <a:latin typeface="Arial" charset="0"/>
            </a:endParaRPr>
          </a:p>
        </p:txBody>
      </p:sp>
      <p:sp>
        <p:nvSpPr>
          <p:cNvPr id="348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54276" name="Rectangle 4"/>
          <p:cNvSpPr>
            <a:spLocks noGrp="1" noChangeArrowheads="1"/>
          </p:cNvSpPr>
          <p:nvPr>
            <p:ph type="title"/>
          </p:nvPr>
        </p:nvSpPr>
        <p:spPr>
          <a:xfrm>
            <a:off x="685800" y="177800"/>
            <a:ext cx="7772400" cy="1117600"/>
          </a:xfrm>
        </p:spPr>
        <p:txBody>
          <a:bodyPr>
            <a:normAutofit/>
          </a:bodyPr>
          <a:lstStyle/>
          <a:p>
            <a:pPr eaLnBrk="1" hangingPunct="1">
              <a:lnSpc>
                <a:spcPct val="80000"/>
              </a:lnSpc>
            </a:pPr>
            <a:r>
              <a:rPr lang="en-US" sz="3600" dirty="0">
                <a:latin typeface="Arial" charset="0"/>
                <a:ea typeface="ＭＳ Ｐゴシック" charset="0"/>
                <a:cs typeface="ＭＳ Ｐゴシック" charset="0"/>
              </a:rPr>
              <a:t>The Unit Organizer</a:t>
            </a:r>
            <a:br>
              <a:rPr lang="en-US" sz="3600" dirty="0">
                <a:latin typeface="Arial" charset="0"/>
                <a:ea typeface="ＭＳ Ｐゴシック" charset="0"/>
                <a:cs typeface="ＭＳ Ｐゴシック" charset="0"/>
              </a:rPr>
            </a:br>
            <a:r>
              <a:rPr lang="en-US" sz="3600" dirty="0">
                <a:latin typeface="Arial" charset="0"/>
                <a:ea typeface="ＭＳ Ｐゴシック" charset="0"/>
                <a:cs typeface="ＭＳ Ｐゴシック" charset="0"/>
              </a:rPr>
              <a:t>Teaching Device</a:t>
            </a:r>
          </a:p>
        </p:txBody>
      </p:sp>
      <p:sp>
        <p:nvSpPr>
          <p:cNvPr id="34821" name="Rectangle 5"/>
          <p:cNvSpPr>
            <a:spLocks noGrp="1" noChangeArrowheads="1"/>
          </p:cNvSpPr>
          <p:nvPr>
            <p:ph type="body" idx="1"/>
          </p:nvPr>
        </p:nvSpPr>
        <p:spPr>
          <a:xfrm>
            <a:off x="342900" y="1358900"/>
            <a:ext cx="8496300" cy="3962400"/>
          </a:xfrm>
        </p:spPr>
        <p:txBody>
          <a:bodyPr/>
          <a:lstStyle/>
          <a:p>
            <a:pPr eaLnBrk="1" hangingPunct="1">
              <a:lnSpc>
                <a:spcPct val="150000"/>
              </a:lnSpc>
              <a:buFontTx/>
              <a:buNone/>
            </a:pPr>
            <a:r>
              <a:rPr lang="en-US" b="1" dirty="0">
                <a:latin typeface="Arial" charset="0"/>
                <a:ea typeface="ＭＳ Ｐゴシック" charset="0"/>
                <a:cs typeface="ＭＳ Ｐゴシック" charset="0"/>
              </a:rPr>
              <a:t>Is a visual device that:</a:t>
            </a:r>
          </a:p>
          <a:p>
            <a:pPr lvl="1" eaLnBrk="1" hangingPunct="1">
              <a:lnSpc>
                <a:spcPct val="150000"/>
              </a:lnSpc>
            </a:pPr>
            <a:r>
              <a:rPr lang="en-US" b="1" dirty="0">
                <a:latin typeface="Arial" charset="0"/>
                <a:ea typeface="ＭＳ Ｐゴシック" charset="0"/>
              </a:rPr>
              <a:t>is used under teacher </a:t>
            </a:r>
            <a:r>
              <a:rPr lang="en-US" b="1" dirty="0" smtClean="0">
                <a:latin typeface="Arial" charset="0"/>
                <a:ea typeface="ＭＳ Ｐゴシック" charset="0"/>
              </a:rPr>
              <a:t>guidance </a:t>
            </a:r>
            <a:r>
              <a:rPr lang="en-US" b="1" dirty="0" smtClean="0">
                <a:solidFill>
                  <a:srgbClr val="FF0000"/>
                </a:solidFill>
                <a:latin typeface="Arial" charset="0"/>
                <a:ea typeface="ＭＳ Ｐゴシック" charset="0"/>
              </a:rPr>
              <a:t>to launch, tie up, and review content of a unit</a:t>
            </a:r>
            <a:endParaRPr lang="en-US" b="1" dirty="0">
              <a:solidFill>
                <a:srgbClr val="FF0000"/>
              </a:solidFill>
              <a:latin typeface="Arial" charset="0"/>
              <a:ea typeface="ＭＳ Ｐゴシック" charset="0"/>
            </a:endParaRPr>
          </a:p>
          <a:p>
            <a:pPr lvl="1" eaLnBrk="1" hangingPunct="1">
              <a:lnSpc>
                <a:spcPct val="150000"/>
              </a:lnSpc>
            </a:pPr>
            <a:r>
              <a:rPr lang="en-US" b="1" dirty="0">
                <a:latin typeface="Arial" charset="0"/>
                <a:ea typeface="ＭＳ Ｐゴシック" charset="0"/>
              </a:rPr>
              <a:t>focuses </a:t>
            </a:r>
            <a:r>
              <a:rPr lang="en-US" b="1" dirty="0" smtClean="0">
                <a:latin typeface="Arial" charset="0"/>
                <a:ea typeface="ＭＳ Ｐゴシック" charset="0"/>
              </a:rPr>
              <a:t>attention on </a:t>
            </a:r>
            <a:r>
              <a:rPr lang="en-US" b="1" dirty="0" smtClean="0">
                <a:solidFill>
                  <a:srgbClr val="FF0000"/>
                </a:solidFill>
                <a:latin typeface="Arial" charset="0"/>
                <a:ea typeface="ＭＳ Ｐゴシック" charset="0"/>
              </a:rPr>
              <a:t>critical outcomes</a:t>
            </a:r>
            <a:endParaRPr lang="en-US" b="1" dirty="0">
              <a:solidFill>
                <a:srgbClr val="FF0000"/>
              </a:solidFill>
              <a:latin typeface="Arial" charset="0"/>
              <a:ea typeface="ＭＳ Ｐゴシック" charset="0"/>
            </a:endParaRPr>
          </a:p>
          <a:p>
            <a:pPr lvl="1" eaLnBrk="1" hangingPunct="1">
              <a:lnSpc>
                <a:spcPct val="150000"/>
              </a:lnSpc>
            </a:pPr>
            <a:r>
              <a:rPr lang="en-US" b="1" dirty="0">
                <a:latin typeface="Arial" charset="0"/>
                <a:ea typeface="ＭＳ Ｐゴシック" charset="0"/>
              </a:rPr>
              <a:t>identifies critical unit </a:t>
            </a:r>
            <a:r>
              <a:rPr lang="en-US" b="1" dirty="0" smtClean="0">
                <a:latin typeface="Arial" charset="0"/>
                <a:ea typeface="ＭＳ Ｐゴシック" charset="0"/>
              </a:rPr>
              <a:t>content </a:t>
            </a:r>
            <a:r>
              <a:rPr lang="en-US" b="1" dirty="0" smtClean="0">
                <a:solidFill>
                  <a:srgbClr val="FF0000"/>
                </a:solidFill>
                <a:latin typeface="Arial" charset="0"/>
                <a:ea typeface="ＭＳ Ｐゴシック" charset="0"/>
              </a:rPr>
              <a:t>driven by standards</a:t>
            </a:r>
            <a:endParaRPr lang="en-US" b="1" dirty="0">
              <a:solidFill>
                <a:srgbClr val="FF0000"/>
              </a:solidFill>
              <a:latin typeface="Arial" charset="0"/>
              <a:ea typeface="ＭＳ Ｐゴシック" charset="0"/>
            </a:endParaRPr>
          </a:p>
          <a:p>
            <a:pPr lvl="1" eaLnBrk="1" hangingPunct="1">
              <a:lnSpc>
                <a:spcPct val="150000"/>
              </a:lnSpc>
            </a:pPr>
            <a:r>
              <a:rPr lang="en-US" b="1" dirty="0">
                <a:solidFill>
                  <a:srgbClr val="FF0000"/>
                </a:solidFill>
                <a:latin typeface="Arial" charset="0"/>
                <a:ea typeface="ＭＳ Ｐゴシック" charset="0"/>
              </a:rPr>
              <a:t>prompts elaboration </a:t>
            </a:r>
            <a:r>
              <a:rPr lang="en-US" b="1" dirty="0">
                <a:latin typeface="Arial" charset="0"/>
                <a:ea typeface="ＭＳ Ｐゴシック" charset="0"/>
              </a:rPr>
              <a:t>on critical points</a:t>
            </a:r>
          </a:p>
          <a:p>
            <a:pPr lvl="1" eaLnBrk="1" hangingPunct="1">
              <a:lnSpc>
                <a:spcPct val="150000"/>
              </a:lnSpc>
            </a:pPr>
            <a:r>
              <a:rPr lang="en-US" b="1" dirty="0">
                <a:latin typeface="Arial" charset="0"/>
                <a:ea typeface="ＭＳ Ｐゴシック" charset="0"/>
              </a:rPr>
              <a:t>helps make </a:t>
            </a:r>
            <a:r>
              <a:rPr lang="en-US" b="1" dirty="0" smtClean="0">
                <a:latin typeface="Arial" charset="0"/>
                <a:ea typeface="ＭＳ Ｐゴシック" charset="0"/>
              </a:rPr>
              <a:t>unit relationships </a:t>
            </a:r>
            <a:r>
              <a:rPr lang="en-US" b="1" dirty="0">
                <a:solidFill>
                  <a:srgbClr val="FF0000"/>
                </a:solidFill>
                <a:latin typeface="Arial" charset="0"/>
                <a:ea typeface="ＭＳ Ｐゴシック" charset="0"/>
              </a:rPr>
              <a:t>concrete</a:t>
            </a:r>
          </a:p>
        </p:txBody>
      </p:sp>
      <p:pic>
        <p:nvPicPr>
          <p:cNvPr id="3482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2491" y="2967335"/>
            <a:ext cx="9039028" cy="923330"/>
          </a:xfrm>
          <a:prstGeom prst="rect">
            <a:avLst/>
          </a:prstGeom>
          <a:solidFill>
            <a:schemeClr val="bg1"/>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do these relate to CCSS?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t>
            </a:r>
            <a:br>
              <a:rPr lang="en-US" sz="3600" dirty="0" smtClean="0"/>
            </a:br>
            <a:r>
              <a:rPr lang="en-US" sz="2400" dirty="0"/>
              <a:t>	The Perfect Match:</a:t>
            </a:r>
            <a:br>
              <a:rPr lang="en-US" sz="2400" dirty="0"/>
            </a:br>
            <a:r>
              <a:rPr lang="en-US" sz="2400" dirty="0"/>
              <a:t>Common Core State Standards</a:t>
            </a:r>
            <a:br>
              <a:rPr lang="en-US" sz="2400" dirty="0"/>
            </a:br>
            <a:r>
              <a:rPr lang="en-US" sz="2400" dirty="0"/>
              <a:t>&amp; Content Enhancement </a:t>
            </a:r>
            <a:r>
              <a:rPr lang="en-US" sz="2400" dirty="0" smtClean="0"/>
              <a:t>Routines</a:t>
            </a:r>
            <a:endParaRPr lang="en-US" sz="2400" dirty="0"/>
          </a:p>
        </p:txBody>
      </p:sp>
      <p:sp>
        <p:nvSpPr>
          <p:cNvPr id="4" name="Subtitle 3"/>
          <p:cNvSpPr>
            <a:spLocks noGrp="1"/>
          </p:cNvSpPr>
          <p:nvPr>
            <p:ph idx="1"/>
          </p:nvPr>
        </p:nvSpPr>
        <p:spPr/>
        <p:txBody>
          <a:bodyPr/>
          <a:lstStyle/>
          <a:p>
            <a:pPr marL="0" indent="0">
              <a:buNone/>
            </a:pPr>
            <a:r>
              <a:rPr lang="en-US" sz="1800" dirty="0"/>
              <a:t/>
            </a:r>
            <a:br>
              <a:rPr lang="en-US" sz="1800" dirty="0"/>
            </a:br>
            <a:r>
              <a:rPr lang="en-US" sz="1800" dirty="0"/>
              <a:t>	</a:t>
            </a:r>
            <a:r>
              <a:rPr lang="en-US" sz="2800" dirty="0" smtClean="0"/>
              <a:t>Content Enhancements, like the Unit Organizer, respond </a:t>
            </a:r>
            <a:r>
              <a:rPr lang="en-US" sz="2800" dirty="0"/>
              <a:t>to the higher order thinking challenges in the Common Core State Standards (CCSS) </a:t>
            </a:r>
            <a:r>
              <a:rPr lang="en-US" sz="2800" dirty="0" smtClean="0"/>
              <a:t>are </a:t>
            </a:r>
            <a:r>
              <a:rPr lang="en-US" sz="2800" dirty="0"/>
              <a:t>important for teachers </a:t>
            </a:r>
            <a:r>
              <a:rPr lang="en-US" sz="2800" dirty="0" smtClean="0"/>
              <a:t>to use to scaffold this thinking in students.</a:t>
            </a:r>
            <a:r>
              <a:rPr lang="en-US" sz="2800" dirty="0"/>
              <a:t/>
            </a:r>
            <a:br>
              <a:rPr lang="en-US" sz="2800" dirty="0"/>
            </a:br>
            <a:endParaRPr lang="en-US" dirty="0"/>
          </a:p>
        </p:txBody>
      </p:sp>
      <p:sp>
        <p:nvSpPr>
          <p:cNvPr id="3" name="Footer Placeholder 2"/>
          <p:cNvSpPr>
            <a:spLocks noGrp="1"/>
          </p:cNvSpPr>
          <p:nvPr>
            <p:ph type="ftr" sz="quarter" idx="11"/>
          </p:nvPr>
        </p:nvSpPr>
        <p:spPr/>
        <p:txBody>
          <a:bodyPr/>
          <a:lstStyle/>
          <a:p>
            <a:r>
              <a:rPr lang="en-US" smtClean="0"/>
              <a:t>University of Kansas Center for Research on Learning  2013</a:t>
            </a:r>
            <a:endParaRPr lang="en-US" dirty="0"/>
          </a:p>
        </p:txBody>
      </p:sp>
      <p:sp>
        <p:nvSpPr>
          <p:cNvPr id="5" name="Slide Number Placeholder 4"/>
          <p:cNvSpPr>
            <a:spLocks noGrp="1"/>
          </p:cNvSpPr>
          <p:nvPr>
            <p:ph type="sldNum" sz="quarter" idx="10"/>
          </p:nvPr>
        </p:nvSpPr>
        <p:spPr/>
        <p:txBody>
          <a:bodyPr/>
          <a:lstStyle/>
          <a:p>
            <a:fld id="{D801CB5D-11E1-B649-9378-9614391D401A}" type="slidenum">
              <a:rPr lang="en-US" smtClean="0"/>
              <a:pPr/>
              <a:t>17</a:t>
            </a:fld>
            <a:endParaRPr lang="en-US" dirty="0"/>
          </a:p>
        </p:txBody>
      </p:sp>
    </p:spTree>
    <p:extLst>
      <p:ext uri="{BB962C8B-B14F-4D97-AF65-F5344CB8AC3E}">
        <p14:creationId xmlns:p14="http://schemas.microsoft.com/office/powerpoint/2010/main" val="2953622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801CB5D-11E1-B649-9378-9614391D401A}"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smtClean="0"/>
              <a:t>University of Kansas Center for Research on Learning  2013</a:t>
            </a:r>
            <a:endParaRPr lang="en-US" dirty="0"/>
          </a:p>
        </p:txBody>
      </p:sp>
      <p:pic>
        <p:nvPicPr>
          <p:cNvPr id="7" name="Picture 6" descr="Screen shot 2012-10-25 at 3.18.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6" y="0"/>
            <a:ext cx="9169566" cy="6858000"/>
          </a:xfrm>
          <a:prstGeom prst="rect">
            <a:avLst/>
          </a:prstGeom>
        </p:spPr>
      </p:pic>
      <p:sp>
        <p:nvSpPr>
          <p:cNvPr id="2" name="Dodecagon 1"/>
          <p:cNvSpPr/>
          <p:nvPr/>
        </p:nvSpPr>
        <p:spPr bwMode="auto">
          <a:xfrm>
            <a:off x="6967696" y="0"/>
            <a:ext cx="1587577" cy="917340"/>
          </a:xfrm>
          <a:prstGeom prst="dodecagon">
            <a:avLst/>
          </a:prstGeom>
          <a:ln w="57150" cmpd="sng">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rPr>
              <a:t>Thinking &amp; Reasoning Patterns</a:t>
            </a:r>
            <a:endParaRPr kumimoji="0" lang="en-US" sz="1400" b="1"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21624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fld id="{B556C998-4301-3640-B9F4-2952A756D3E1}" type="slidenum">
              <a:rPr lang="en-US" smtClean="0"/>
              <a:pPr/>
              <a:t>19</a:t>
            </a:fld>
            <a:endParaRPr lang="en-US" dirty="0"/>
          </a:p>
        </p:txBody>
      </p:sp>
      <p:sp>
        <p:nvSpPr>
          <p:cNvPr id="4" name="Footer Placeholder 3"/>
          <p:cNvSpPr>
            <a:spLocks noGrp="1"/>
          </p:cNvSpPr>
          <p:nvPr>
            <p:ph type="ftr" sz="quarter" idx="11"/>
          </p:nvPr>
        </p:nvSpPr>
        <p:spPr/>
        <p:txBody>
          <a:bodyPr/>
          <a:lstStyle/>
          <a:p>
            <a:r>
              <a:rPr lang="en-US" smtClean="0"/>
              <a:t>University of Kansas Center for Research on Learning  2013</a:t>
            </a:r>
            <a:endParaRPr lang="en-US" dirty="0"/>
          </a:p>
        </p:txBody>
      </p:sp>
      <p:pic>
        <p:nvPicPr>
          <p:cNvPr id="7" name="Picture 6" descr="Screen shot 2012-10-25 at 3.25.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85519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98E144E5-44C5-5A44-8137-5E9FF1A3DC65}" type="slidenum">
              <a:rPr lang="en-US" sz="1000">
                <a:solidFill>
                  <a:schemeClr val="accent2"/>
                </a:solidFill>
                <a:latin typeface="Arial" charset="0"/>
              </a:rPr>
              <a:pPr/>
              <a:t>2</a:t>
            </a:fld>
            <a:endParaRPr lang="en-US" sz="1000" dirty="0">
              <a:solidFill>
                <a:schemeClr val="accent2"/>
              </a:solidFill>
              <a:latin typeface="Arial" charset="0"/>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22532" name="Rectangle 4"/>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Responding to the Challenge</a:t>
            </a:r>
          </a:p>
        </p:txBody>
      </p:sp>
      <p:sp>
        <p:nvSpPr>
          <p:cNvPr id="22533" name="Rectangle 5"/>
          <p:cNvSpPr>
            <a:spLocks noGrp="1" noChangeArrowheads="1"/>
          </p:cNvSpPr>
          <p:nvPr>
            <p:ph type="body" idx="1"/>
          </p:nvPr>
        </p:nvSpPr>
        <p:spPr/>
        <p:txBody>
          <a:bodyPr/>
          <a:lstStyle/>
          <a:p>
            <a:pPr eaLnBrk="1" hangingPunct="1">
              <a:lnSpc>
                <a:spcPct val="80000"/>
              </a:lnSpc>
              <a:buFontTx/>
              <a:buNone/>
            </a:pPr>
            <a:r>
              <a:rPr lang="en-US" sz="2400" dirty="0">
                <a:latin typeface="Arial" charset="0"/>
                <a:ea typeface="ＭＳ Ｐゴシック" charset="0"/>
                <a:cs typeface="ＭＳ Ｐゴシック" charset="0"/>
              </a:rPr>
              <a:t>The Unit Organizer Routine helps students to:</a:t>
            </a:r>
          </a:p>
          <a:p>
            <a:pPr lvl="2" eaLnBrk="1" hangingPunct="1">
              <a:lnSpc>
                <a:spcPct val="80000"/>
              </a:lnSpc>
            </a:pPr>
            <a:endParaRPr lang="en-US" dirty="0">
              <a:latin typeface="Arial" charset="0"/>
              <a:ea typeface="ＭＳ Ｐゴシック" charset="0"/>
            </a:endParaRPr>
          </a:p>
          <a:p>
            <a:pPr lvl="1" eaLnBrk="1" hangingPunct="1">
              <a:lnSpc>
                <a:spcPct val="80000"/>
              </a:lnSpc>
            </a:pPr>
            <a:r>
              <a:rPr lang="en-US" b="1" dirty="0">
                <a:latin typeface="Arial" charset="0"/>
                <a:ea typeface="ＭＳ Ｐゴシック" charset="0"/>
              </a:rPr>
              <a:t>Relate unit content </a:t>
            </a:r>
            <a:r>
              <a:rPr lang="en-US" dirty="0">
                <a:latin typeface="Arial" charset="0"/>
                <a:ea typeface="ＭＳ Ｐゴシック" charset="0"/>
              </a:rPr>
              <a:t>to previous and future units and to bigger course ideas.</a:t>
            </a:r>
          </a:p>
          <a:p>
            <a:pPr lvl="1" eaLnBrk="1" hangingPunct="1">
              <a:lnSpc>
                <a:spcPct val="80000"/>
              </a:lnSpc>
            </a:pPr>
            <a:endParaRPr lang="en-US" dirty="0">
              <a:latin typeface="Arial" charset="0"/>
              <a:ea typeface="ＭＳ Ｐゴシック" charset="0"/>
            </a:endParaRPr>
          </a:p>
          <a:p>
            <a:pPr lvl="1" eaLnBrk="1" hangingPunct="1">
              <a:lnSpc>
                <a:spcPct val="80000"/>
              </a:lnSpc>
            </a:pPr>
            <a:r>
              <a:rPr lang="en-US" b="1" dirty="0">
                <a:latin typeface="Arial" charset="0"/>
                <a:ea typeface="ＭＳ Ｐゴシック" charset="0"/>
              </a:rPr>
              <a:t>Understand</a:t>
            </a:r>
            <a:r>
              <a:rPr lang="en-US" dirty="0">
                <a:latin typeface="Arial" charset="0"/>
                <a:ea typeface="ＭＳ Ｐゴシック" charset="0"/>
              </a:rPr>
              <a:t> the main idea of the content through the use of a meaningful paraphrase of the "</a:t>
            </a:r>
            <a:r>
              <a:rPr lang="en-US" b="1" dirty="0">
                <a:latin typeface="Arial" charset="0"/>
                <a:ea typeface="ＭＳ Ｐゴシック" charset="0"/>
              </a:rPr>
              <a:t>big idea</a:t>
            </a:r>
            <a:r>
              <a:rPr lang="en-US" dirty="0">
                <a:latin typeface="Arial" charset="0"/>
                <a:ea typeface="ＭＳ Ｐゴシック" charset="0"/>
              </a:rPr>
              <a:t>" of the unit.</a:t>
            </a:r>
          </a:p>
          <a:p>
            <a:pPr lvl="1" eaLnBrk="1" hangingPunct="1">
              <a:lnSpc>
                <a:spcPct val="80000"/>
              </a:lnSpc>
            </a:pPr>
            <a:endParaRPr lang="en-US" dirty="0">
              <a:latin typeface="Arial" charset="0"/>
              <a:ea typeface="ＭＳ Ｐゴシック" charset="0"/>
            </a:endParaRPr>
          </a:p>
          <a:p>
            <a:pPr lvl="1" eaLnBrk="1" hangingPunct="1">
              <a:lnSpc>
                <a:spcPct val="80000"/>
              </a:lnSpc>
            </a:pPr>
            <a:r>
              <a:rPr lang="en-US" b="1" dirty="0">
                <a:latin typeface="Arial" charset="0"/>
                <a:ea typeface="ＭＳ Ｐゴシック" charset="0"/>
              </a:rPr>
              <a:t>See the structure </a:t>
            </a:r>
            <a:r>
              <a:rPr lang="en-US" dirty="0">
                <a:latin typeface="Arial" charset="0"/>
                <a:ea typeface="ＭＳ Ｐゴシック" charset="0"/>
              </a:rPr>
              <a:t>of the unit's content.</a:t>
            </a:r>
          </a:p>
          <a:p>
            <a:pPr lvl="1" eaLnBrk="1" hangingPunct="1">
              <a:lnSpc>
                <a:spcPct val="80000"/>
              </a:lnSpc>
            </a:pPr>
            <a:endParaRPr lang="en-US" dirty="0">
              <a:latin typeface="Arial" charset="0"/>
              <a:ea typeface="ＭＳ Ｐゴシック" charset="0"/>
            </a:endParaRPr>
          </a:p>
          <a:p>
            <a:pPr lvl="1" eaLnBrk="1" hangingPunct="1">
              <a:lnSpc>
                <a:spcPct val="80000"/>
              </a:lnSpc>
            </a:pPr>
            <a:r>
              <a:rPr lang="en-US" b="1" dirty="0">
                <a:latin typeface="Arial" charset="0"/>
                <a:ea typeface="ＭＳ Ｐゴシック" charset="0"/>
              </a:rPr>
              <a:t>Focus</a:t>
            </a:r>
            <a:r>
              <a:rPr lang="en-US" dirty="0">
                <a:latin typeface="Arial" charset="0"/>
                <a:ea typeface="ＭＳ Ｐゴシック" charset="0"/>
              </a:rPr>
              <a:t> attention </a:t>
            </a:r>
            <a:r>
              <a:rPr lang="en-US" b="1" dirty="0">
                <a:latin typeface="Arial" charset="0"/>
                <a:ea typeface="ＭＳ Ｐゴシック" charset="0"/>
              </a:rPr>
              <a:t>on important relationships </a:t>
            </a:r>
            <a:r>
              <a:rPr lang="en-US" dirty="0">
                <a:latin typeface="Arial" charset="0"/>
                <a:ea typeface="ＭＳ Ｐゴシック" charset="0"/>
              </a:rPr>
              <a:t>in the content of the unit.</a:t>
            </a:r>
          </a:p>
        </p:txBody>
      </p:sp>
      <p:pic>
        <p:nvPicPr>
          <p:cNvPr id="2253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0" indent="0" algn="ctr">
              <a:buNone/>
            </a:pPr>
            <a:endParaRPr lang="en-US" sz="3600" b="1" dirty="0" smtClean="0"/>
          </a:p>
          <a:p>
            <a:pPr marL="0" indent="0" algn="ctr">
              <a:buNone/>
            </a:pPr>
            <a:endParaRPr lang="en-US" sz="3600" b="1" dirty="0"/>
          </a:p>
          <a:p>
            <a:pPr marL="0" indent="0" algn="ctr">
              <a:buNone/>
            </a:pPr>
            <a:r>
              <a:rPr lang="en-US" sz="6600" b="1" dirty="0" smtClean="0"/>
              <a:t>Explicit</a:t>
            </a:r>
            <a:endParaRPr lang="en-US" sz="6600" b="1" dirty="0"/>
          </a:p>
        </p:txBody>
      </p:sp>
      <p:sp>
        <p:nvSpPr>
          <p:cNvPr id="3" name="Slide Number Placeholder 2"/>
          <p:cNvSpPr>
            <a:spLocks noGrp="1"/>
          </p:cNvSpPr>
          <p:nvPr>
            <p:ph type="sldNum" sz="quarter" idx="10"/>
          </p:nvPr>
        </p:nvSpPr>
        <p:spPr/>
        <p:txBody>
          <a:bodyPr/>
          <a:lstStyle/>
          <a:p>
            <a:fld id="{B556C998-4301-3640-B9F4-2952A756D3E1}" type="slidenum">
              <a:rPr lang="en-US" smtClean="0"/>
              <a:pPr/>
              <a:t>20</a:t>
            </a:fld>
            <a:endParaRPr lang="en-US" dirty="0"/>
          </a:p>
        </p:txBody>
      </p:sp>
      <p:sp>
        <p:nvSpPr>
          <p:cNvPr id="4" name="Footer Placeholder 3"/>
          <p:cNvSpPr>
            <a:spLocks noGrp="1"/>
          </p:cNvSpPr>
          <p:nvPr>
            <p:ph type="ftr" sz="quarter" idx="11"/>
          </p:nvPr>
        </p:nvSpPr>
        <p:spPr/>
        <p:txBody>
          <a:bodyPr/>
          <a:lstStyle/>
          <a:p>
            <a:r>
              <a:rPr lang="en-US" smtClean="0"/>
              <a:t>University of Kansas Center for Research on Learning  2013</a:t>
            </a:r>
            <a:endParaRPr lang="en-US" dirty="0"/>
          </a:p>
        </p:txBody>
      </p:sp>
    </p:spTree>
    <p:extLst>
      <p:ext uri="{BB962C8B-B14F-4D97-AF65-F5344CB8AC3E}">
        <p14:creationId xmlns:p14="http://schemas.microsoft.com/office/powerpoint/2010/main" val="3927196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 name="Slide Number Placeholder 1"/>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695CEE54-1E96-3345-820A-3B01B623CDEC}" type="slidenum">
              <a:rPr lang="en-US" sz="1000">
                <a:solidFill>
                  <a:schemeClr val="accent2"/>
                </a:solidFill>
                <a:latin typeface="Arial" charset="0"/>
              </a:rPr>
              <a:pPr/>
              <a:t>21</a:t>
            </a:fld>
            <a:endParaRPr lang="en-US" sz="1000" dirty="0">
              <a:solidFill>
                <a:schemeClr val="accent2"/>
              </a:solidFill>
              <a:latin typeface="Arial" charset="0"/>
            </a:endParaRPr>
          </a:p>
        </p:txBody>
      </p:sp>
      <p:sp>
        <p:nvSpPr>
          <p:cNvPr id="3789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grpSp>
        <p:nvGrpSpPr>
          <p:cNvPr id="37892" name="Group 165"/>
          <p:cNvGrpSpPr>
            <a:grpSpLocks/>
          </p:cNvGrpSpPr>
          <p:nvPr/>
        </p:nvGrpSpPr>
        <p:grpSpPr bwMode="auto">
          <a:xfrm>
            <a:off x="708025" y="311150"/>
            <a:ext cx="7735888" cy="6048375"/>
            <a:chOff x="446" y="196"/>
            <a:chExt cx="4873" cy="3810"/>
          </a:xfrm>
        </p:grpSpPr>
        <p:sp>
          <p:nvSpPr>
            <p:cNvPr id="37894" name="Rectangle 9"/>
            <p:cNvSpPr>
              <a:spLocks noChangeArrowheads="1"/>
            </p:cNvSpPr>
            <p:nvPr/>
          </p:nvSpPr>
          <p:spPr bwMode="auto">
            <a:xfrm>
              <a:off x="446" y="196"/>
              <a:ext cx="118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srgbClr val="000000"/>
                  </a:solidFill>
                  <a:latin typeface="Arial" charset="0"/>
                </a:rPr>
                <a:t>The Unit Organizer </a:t>
              </a:r>
              <a:endParaRPr lang="en-US" dirty="0">
                <a:latin typeface="Arial" charset="0"/>
              </a:endParaRPr>
            </a:p>
          </p:txBody>
        </p:sp>
        <p:grpSp>
          <p:nvGrpSpPr>
            <p:cNvPr id="37895" name="Group 164"/>
            <p:cNvGrpSpPr>
              <a:grpSpLocks/>
            </p:cNvGrpSpPr>
            <p:nvPr/>
          </p:nvGrpSpPr>
          <p:grpSpPr bwMode="auto">
            <a:xfrm>
              <a:off x="466" y="197"/>
              <a:ext cx="4853" cy="3809"/>
              <a:chOff x="466" y="197"/>
              <a:chExt cx="4853" cy="3809"/>
            </a:xfrm>
          </p:grpSpPr>
          <p:sp>
            <p:nvSpPr>
              <p:cNvPr id="37896" name="Rectangle 4"/>
              <p:cNvSpPr>
                <a:spLocks noChangeArrowheads="1"/>
              </p:cNvSpPr>
              <p:nvPr/>
            </p:nvSpPr>
            <p:spPr bwMode="auto">
              <a:xfrm>
                <a:off x="4309" y="197"/>
                <a:ext cx="49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Elida Cordora</a:t>
                </a:r>
                <a:endParaRPr lang="en-US" sz="1000" dirty="0">
                  <a:latin typeface="Sand" charset="0"/>
                </a:endParaRPr>
              </a:p>
            </p:txBody>
          </p:sp>
          <p:sp>
            <p:nvSpPr>
              <p:cNvPr id="37897" name="Rectangle 5"/>
              <p:cNvSpPr>
                <a:spLocks noChangeArrowheads="1"/>
              </p:cNvSpPr>
              <p:nvPr/>
            </p:nvSpPr>
            <p:spPr bwMode="auto">
              <a:xfrm>
                <a:off x="3951" y="203"/>
                <a:ext cx="18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NAME</a:t>
                </a:r>
                <a:endParaRPr lang="en-US" dirty="0">
                  <a:latin typeface="Arial" charset="0"/>
                </a:endParaRPr>
              </a:p>
            </p:txBody>
          </p:sp>
          <p:sp>
            <p:nvSpPr>
              <p:cNvPr id="37898" name="Rectangle 6"/>
              <p:cNvSpPr>
                <a:spLocks noChangeArrowheads="1"/>
              </p:cNvSpPr>
              <p:nvPr/>
            </p:nvSpPr>
            <p:spPr bwMode="auto">
              <a:xfrm>
                <a:off x="3951" y="285"/>
                <a:ext cx="17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DATE</a:t>
                </a:r>
                <a:endParaRPr lang="en-US" dirty="0">
                  <a:latin typeface="Arial" charset="0"/>
                </a:endParaRPr>
              </a:p>
            </p:txBody>
          </p:sp>
          <p:sp>
            <p:nvSpPr>
              <p:cNvPr id="37899" name="Line 7"/>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00" name="Line 8"/>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01" name="Rectangle 10"/>
              <p:cNvSpPr>
                <a:spLocks noChangeArrowheads="1"/>
              </p:cNvSpPr>
              <p:nvPr/>
            </p:nvSpPr>
            <p:spPr bwMode="auto">
              <a:xfrm>
                <a:off x="2570" y="265"/>
                <a:ext cx="55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BIGGER PICTURE</a:t>
                </a:r>
                <a:endParaRPr lang="en-US" dirty="0">
                  <a:latin typeface="Arial" charset="0"/>
                </a:endParaRPr>
              </a:p>
            </p:txBody>
          </p:sp>
          <p:sp>
            <p:nvSpPr>
              <p:cNvPr id="37902" name="Rectangle 11"/>
              <p:cNvSpPr>
                <a:spLocks noChangeArrowheads="1"/>
              </p:cNvSpPr>
              <p:nvPr/>
            </p:nvSpPr>
            <p:spPr bwMode="auto">
              <a:xfrm>
                <a:off x="789" y="574"/>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LAST UNIT</a:t>
                </a:r>
                <a:endParaRPr lang="en-US" dirty="0">
                  <a:latin typeface="Arial" charset="0"/>
                </a:endParaRPr>
              </a:p>
            </p:txBody>
          </p:sp>
          <p:sp>
            <p:nvSpPr>
              <p:cNvPr id="37903" name="Rectangle 12"/>
              <p:cNvSpPr>
                <a:spLocks noChangeArrowheads="1"/>
              </p:cNvSpPr>
              <p:nvPr/>
            </p:nvSpPr>
            <p:spPr bwMode="auto">
              <a:xfrm>
                <a:off x="1181" y="574"/>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/Experience</a:t>
                </a:r>
                <a:endParaRPr lang="en-US" dirty="0">
                  <a:latin typeface="Arial" charset="0"/>
                </a:endParaRPr>
              </a:p>
            </p:txBody>
          </p:sp>
          <p:sp>
            <p:nvSpPr>
              <p:cNvPr id="37904" name="Rectangle 13"/>
              <p:cNvSpPr>
                <a:spLocks noChangeArrowheads="1"/>
              </p:cNvSpPr>
              <p:nvPr/>
            </p:nvSpPr>
            <p:spPr bwMode="auto">
              <a:xfrm>
                <a:off x="2769" y="601"/>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rPr>
                  <a:t>CURRENT UNIT</a:t>
                </a:r>
                <a:endParaRPr lang="en-US" dirty="0">
                  <a:latin typeface="Times" charset="0"/>
                </a:endParaRPr>
              </a:p>
            </p:txBody>
          </p:sp>
          <p:sp>
            <p:nvSpPr>
              <p:cNvPr id="37905" name="Rectangle 14"/>
              <p:cNvSpPr>
                <a:spLocks noChangeArrowheads="1"/>
              </p:cNvSpPr>
              <p:nvPr/>
            </p:nvSpPr>
            <p:spPr bwMode="auto">
              <a:xfrm>
                <a:off x="4453" y="574"/>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NEXT UNIT</a:t>
                </a:r>
                <a:endParaRPr lang="en-US" dirty="0">
                  <a:latin typeface="Arial" charset="0"/>
                </a:endParaRPr>
              </a:p>
            </p:txBody>
          </p:sp>
          <p:sp>
            <p:nvSpPr>
              <p:cNvPr id="37906" name="Rectangle 15"/>
              <p:cNvSpPr>
                <a:spLocks noChangeArrowheads="1"/>
              </p:cNvSpPr>
              <p:nvPr/>
            </p:nvSpPr>
            <p:spPr bwMode="auto">
              <a:xfrm>
                <a:off x="4838" y="574"/>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/Experience</a:t>
                </a:r>
                <a:endParaRPr lang="en-US" dirty="0">
                  <a:latin typeface="Arial" charset="0"/>
                </a:endParaRPr>
              </a:p>
            </p:txBody>
          </p:sp>
          <p:sp>
            <p:nvSpPr>
              <p:cNvPr id="37907" name="Line 16"/>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08" name="Line 17"/>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09" name="Line 18"/>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10" name="Line 19"/>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11" name="Arc 20"/>
              <p:cNvSpPr>
                <a:spLocks/>
              </p:cNvSpPr>
              <p:nvPr/>
            </p:nvSpPr>
            <p:spPr bwMode="auto">
              <a:xfrm>
                <a:off x="473" y="382"/>
                <a:ext cx="1293" cy="199"/>
              </a:xfrm>
              <a:custGeom>
                <a:avLst/>
                <a:gdLst>
                  <a:gd name="T0" fmla="*/ 0 w 21600"/>
                  <a:gd name="T1" fmla="*/ 0 h 21599"/>
                  <a:gd name="T2" fmla="*/ 5 w 21600"/>
                  <a:gd name="T3" fmla="*/ 0 h 21599"/>
                  <a:gd name="T4" fmla="*/ 5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912" name="Arc 21"/>
              <p:cNvSpPr>
                <a:spLocks/>
              </p:cNvSpPr>
              <p:nvPr/>
            </p:nvSpPr>
            <p:spPr bwMode="auto">
              <a:xfrm>
                <a:off x="466" y="375"/>
                <a:ext cx="1300" cy="206"/>
              </a:xfrm>
              <a:custGeom>
                <a:avLst/>
                <a:gdLst>
                  <a:gd name="T0" fmla="*/ 0 w 21600"/>
                  <a:gd name="T1" fmla="*/ 0 h 21599"/>
                  <a:gd name="T2" fmla="*/ 5 w 21600"/>
                  <a:gd name="T3" fmla="*/ 0 h 21599"/>
                  <a:gd name="T4" fmla="*/ 5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7913" name="Arc 22"/>
              <p:cNvSpPr>
                <a:spLocks/>
              </p:cNvSpPr>
              <p:nvPr/>
            </p:nvSpPr>
            <p:spPr bwMode="auto">
              <a:xfrm>
                <a:off x="4054" y="375"/>
                <a:ext cx="1265" cy="210"/>
              </a:xfrm>
              <a:custGeom>
                <a:avLst/>
                <a:gdLst>
                  <a:gd name="T0" fmla="*/ 0 w 21616"/>
                  <a:gd name="T1" fmla="*/ 0 h 21600"/>
                  <a:gd name="T2" fmla="*/ 4 w 21616"/>
                  <a:gd name="T3" fmla="*/ 0 h 21600"/>
                  <a:gd name="T4" fmla="*/ 0 w 21616"/>
                  <a:gd name="T5" fmla="*/ 0 h 21600"/>
                  <a:gd name="T6" fmla="*/ 0 60000 65536"/>
                  <a:gd name="T7" fmla="*/ 0 60000 65536"/>
                  <a:gd name="T8" fmla="*/ 0 60000 65536"/>
                  <a:gd name="T9" fmla="*/ 0 w 21616"/>
                  <a:gd name="T10" fmla="*/ 0 h 21600"/>
                  <a:gd name="T11" fmla="*/ 21616 w 21616"/>
                  <a:gd name="T12" fmla="*/ 21600 h 21600"/>
                </a:gdLst>
                <a:ahLst/>
                <a:cxnLst>
                  <a:cxn ang="T6">
                    <a:pos x="T0" y="T1"/>
                  </a:cxn>
                  <a:cxn ang="T7">
                    <a:pos x="T2" y="T3"/>
                  </a:cxn>
                  <a:cxn ang="T8">
                    <a:pos x="T4" y="T5"/>
                  </a:cxn>
                </a:cxnLst>
                <a:rect l="T9" t="T10" r="T11" b="T12"/>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7914" name="Line 23"/>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37915" name="Group 28"/>
              <p:cNvGrpSpPr>
                <a:grpSpLocks/>
              </p:cNvGrpSpPr>
              <p:nvPr/>
            </p:nvGrpSpPr>
            <p:grpSpPr bwMode="auto">
              <a:xfrm>
                <a:off x="1759" y="395"/>
                <a:ext cx="1" cy="186"/>
                <a:chOff x="1759" y="395"/>
                <a:chExt cx="1" cy="186"/>
              </a:xfrm>
            </p:grpSpPr>
            <p:sp>
              <p:nvSpPr>
                <p:cNvPr id="38050" name="Line 24"/>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51" name="Line 25"/>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52" name="Line 26"/>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53" name="Line 27"/>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37916" name="Group 33"/>
              <p:cNvGrpSpPr>
                <a:grpSpLocks/>
              </p:cNvGrpSpPr>
              <p:nvPr/>
            </p:nvGrpSpPr>
            <p:grpSpPr bwMode="auto">
              <a:xfrm>
                <a:off x="4061" y="409"/>
                <a:ext cx="1" cy="186"/>
                <a:chOff x="4061" y="409"/>
                <a:chExt cx="1" cy="186"/>
              </a:xfrm>
            </p:grpSpPr>
            <p:sp>
              <p:nvSpPr>
                <p:cNvPr id="38046" name="Line 29"/>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47" name="Line 30"/>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48" name="Line 31"/>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49" name="Line 32"/>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37917" name="Line 34"/>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18" name="Line 35"/>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19" name="Line 36"/>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20" name="Rectangle 37"/>
              <p:cNvSpPr>
                <a:spLocks noChangeArrowheads="1"/>
              </p:cNvSpPr>
              <p:nvPr/>
            </p:nvSpPr>
            <p:spPr bwMode="auto">
              <a:xfrm rot="-5400000">
                <a:off x="280" y="3451"/>
                <a:ext cx="5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000000"/>
                    </a:solidFill>
                    <a:latin typeface="Arial" charset="0"/>
                  </a:rPr>
                  <a:t> UNIT SELF-TEST</a:t>
                </a:r>
              </a:p>
              <a:p>
                <a:pPr algn="ctr"/>
                <a:r>
                  <a:rPr lang="en-US" sz="800" b="1" dirty="0">
                    <a:solidFill>
                      <a:srgbClr val="000000"/>
                    </a:solidFill>
                    <a:latin typeface="Arial" charset="0"/>
                  </a:rPr>
                  <a:t>QUESTIONS </a:t>
                </a:r>
              </a:p>
            </p:txBody>
          </p:sp>
          <p:sp>
            <p:nvSpPr>
              <p:cNvPr id="37921" name="Rectangle 38"/>
              <p:cNvSpPr>
                <a:spLocks noChangeArrowheads="1"/>
              </p:cNvSpPr>
              <p:nvPr/>
            </p:nvSpPr>
            <p:spPr bwMode="auto">
              <a:xfrm rot="-5400000">
                <a:off x="507" y="3891"/>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endParaRPr lang="en-US" dirty="0">
                  <a:latin typeface="Arial" charset="0"/>
                </a:endParaRPr>
              </a:p>
            </p:txBody>
          </p:sp>
          <p:sp>
            <p:nvSpPr>
              <p:cNvPr id="37922" name="Oval 39"/>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923" name="Oval 40"/>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7924" name="Line 41"/>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25" name="Rectangle 42"/>
              <p:cNvSpPr>
                <a:spLocks noChangeArrowheads="1"/>
              </p:cNvSpPr>
              <p:nvPr/>
            </p:nvSpPr>
            <p:spPr bwMode="auto">
              <a:xfrm rot="960000">
                <a:off x="3281" y="877"/>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Comic Sans MS" charset="0"/>
                  </a:rPr>
                  <a:t>is </a:t>
                </a:r>
                <a:r>
                  <a:rPr lang="en-US" sz="800" b="1" dirty="0">
                    <a:solidFill>
                      <a:srgbClr val="000000"/>
                    </a:solidFill>
                    <a:latin typeface="Arial" charset="0"/>
                  </a:rPr>
                  <a:t>about</a:t>
                </a:r>
                <a:r>
                  <a:rPr lang="en-US" sz="800" b="1" dirty="0">
                    <a:solidFill>
                      <a:srgbClr val="000000"/>
                    </a:solidFill>
                    <a:latin typeface="Comic Sans MS" charset="0"/>
                  </a:rPr>
                  <a:t>...</a:t>
                </a:r>
                <a:endParaRPr lang="en-US" dirty="0">
                  <a:latin typeface="Comic Sans MS" charset="0"/>
                </a:endParaRPr>
              </a:p>
            </p:txBody>
          </p:sp>
          <p:grpSp>
            <p:nvGrpSpPr>
              <p:cNvPr id="37926" name="Group 62"/>
              <p:cNvGrpSpPr>
                <a:grpSpLocks/>
              </p:cNvGrpSpPr>
              <p:nvPr/>
            </p:nvGrpSpPr>
            <p:grpSpPr bwMode="auto">
              <a:xfrm>
                <a:off x="2845" y="1440"/>
                <a:ext cx="1114" cy="1"/>
                <a:chOff x="2845" y="1440"/>
                <a:chExt cx="1114" cy="1"/>
              </a:xfrm>
            </p:grpSpPr>
            <p:sp>
              <p:nvSpPr>
                <p:cNvPr id="38027" name="Line 43"/>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28" name="Line 44"/>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29" name="Line 45"/>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30" name="Line 46"/>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31" name="Line 47"/>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32" name="Line 48"/>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33" name="Line 49"/>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34" name="Line 50"/>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35" name="Line 51"/>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36" name="Line 52"/>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37" name="Line 53"/>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38" name="Line 54"/>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39" name="Line 55"/>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40" name="Line 56"/>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41" name="Line 57"/>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42" name="Line 58"/>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43" name="Line 59"/>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44" name="Line 60"/>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045" name="Line 61"/>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37927" name="Line 63"/>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28" name="Line 64"/>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29" name="Line 65"/>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0" name="Line 66"/>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1" name="Line 67"/>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2" name="Line 68"/>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3" name="Line 69"/>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4" name="Line 70"/>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5" name="Line 71"/>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6" name="Line 72"/>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7" name="Line 73"/>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8" name="Line 74"/>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9" name="Line 75"/>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40" name="Line 76"/>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41" name="Line 77"/>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42" name="Rectangle 78"/>
              <p:cNvSpPr>
                <a:spLocks noChangeArrowheads="1"/>
              </p:cNvSpPr>
              <p:nvPr/>
            </p:nvSpPr>
            <p:spPr bwMode="auto">
              <a:xfrm rot="5400000">
                <a:off x="4957" y="3457"/>
                <a:ext cx="53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000000"/>
                    </a:solidFill>
                    <a:latin typeface="Arial" charset="0"/>
                  </a:rPr>
                  <a:t> UNIT</a:t>
                </a:r>
              </a:p>
              <a:p>
                <a:pPr algn="ctr"/>
                <a:r>
                  <a:rPr lang="en-US" sz="800" b="1" dirty="0">
                    <a:solidFill>
                      <a:srgbClr val="000000"/>
                    </a:solidFill>
                    <a:latin typeface="Arial" charset="0"/>
                  </a:rPr>
                  <a:t>RELATIONSHIPS </a:t>
                </a:r>
              </a:p>
            </p:txBody>
          </p:sp>
          <p:sp>
            <p:nvSpPr>
              <p:cNvPr id="37943" name="Rectangle 79"/>
              <p:cNvSpPr>
                <a:spLocks noChangeArrowheads="1"/>
              </p:cNvSpPr>
              <p:nvPr/>
            </p:nvSpPr>
            <p:spPr bwMode="auto">
              <a:xfrm rot="5400000">
                <a:off x="4797" y="3474"/>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endParaRPr lang="en-US" dirty="0">
                  <a:latin typeface="Arial" charset="0"/>
                </a:endParaRPr>
              </a:p>
            </p:txBody>
          </p:sp>
          <p:sp>
            <p:nvSpPr>
              <p:cNvPr id="37944" name="Rectangle 80"/>
              <p:cNvSpPr>
                <a:spLocks noChangeArrowheads="1"/>
              </p:cNvSpPr>
              <p:nvPr/>
            </p:nvSpPr>
            <p:spPr bwMode="auto">
              <a:xfrm>
                <a:off x="700" y="883"/>
                <a:ext cx="5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UNIT SCHEDULE</a:t>
                </a:r>
                <a:endParaRPr lang="en-US" dirty="0">
                  <a:latin typeface="Arial" charset="0"/>
                </a:endParaRPr>
              </a:p>
            </p:txBody>
          </p:sp>
          <p:sp>
            <p:nvSpPr>
              <p:cNvPr id="37945" name="Line 81"/>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46" name="Line 82"/>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47" name="Line 83"/>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48" name="Line 84"/>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49" name="Line 85"/>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50" name="Line 86"/>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51" name="Line 87"/>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52" name="Rectangle 88"/>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7953" name="Rectangle 89"/>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7954" name="Rectangle 90"/>
              <p:cNvSpPr>
                <a:spLocks noChangeArrowheads="1"/>
              </p:cNvSpPr>
              <p:nvPr/>
            </p:nvSpPr>
            <p:spPr bwMode="auto">
              <a:xfrm>
                <a:off x="1704" y="883"/>
                <a:ext cx="3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UNIT MAP</a:t>
                </a:r>
                <a:endParaRPr lang="en-US" dirty="0">
                  <a:latin typeface="Arial" charset="0"/>
                </a:endParaRPr>
              </a:p>
            </p:txBody>
          </p:sp>
          <p:sp>
            <p:nvSpPr>
              <p:cNvPr id="37955" name="Rectangle 91"/>
              <p:cNvSpPr>
                <a:spLocks noChangeArrowheads="1"/>
              </p:cNvSpPr>
              <p:nvPr/>
            </p:nvSpPr>
            <p:spPr bwMode="auto">
              <a:xfrm>
                <a:off x="2542" y="588"/>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latin typeface="Arial" charset="0"/>
                  </a:rPr>
                  <a:t>CURRENT UNIT</a:t>
                </a:r>
                <a:endParaRPr lang="en-US" dirty="0">
                  <a:latin typeface="Arial" charset="0"/>
                </a:endParaRPr>
              </a:p>
            </p:txBody>
          </p:sp>
          <p:sp>
            <p:nvSpPr>
              <p:cNvPr id="37956" name="Oval 92"/>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37957" name="Oval 93"/>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37958" name="Oval 94"/>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37959" name="Oval 95"/>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37960" name="Oval 96"/>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37961" name="Oval 97"/>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dirty="0"/>
              </a:p>
            </p:txBody>
          </p:sp>
          <p:sp>
            <p:nvSpPr>
              <p:cNvPr id="37962" name="Oval 98"/>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37963" name="Oval 99"/>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37964" name="Rectangle 100"/>
              <p:cNvSpPr>
                <a:spLocks noChangeArrowheads="1"/>
              </p:cNvSpPr>
              <p:nvPr/>
            </p:nvSpPr>
            <p:spPr bwMode="auto">
              <a:xfrm>
                <a:off x="1814" y="59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1</a:t>
                </a:r>
                <a:endParaRPr lang="en-US" dirty="0">
                  <a:latin typeface="Arial" charset="0"/>
                </a:endParaRPr>
              </a:p>
            </p:txBody>
          </p:sp>
          <p:sp>
            <p:nvSpPr>
              <p:cNvPr id="37965" name="Rectangle 101"/>
              <p:cNvSpPr>
                <a:spLocks noChangeArrowheads="1"/>
              </p:cNvSpPr>
              <p:nvPr/>
            </p:nvSpPr>
            <p:spPr bwMode="auto">
              <a:xfrm>
                <a:off x="4109" y="588"/>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3</a:t>
                </a:r>
                <a:endParaRPr lang="en-US" dirty="0">
                  <a:latin typeface="Arial" charset="0"/>
                </a:endParaRPr>
              </a:p>
            </p:txBody>
          </p:sp>
          <p:sp>
            <p:nvSpPr>
              <p:cNvPr id="37966" name="Rectangle 102"/>
              <p:cNvSpPr>
                <a:spLocks noChangeArrowheads="1"/>
              </p:cNvSpPr>
              <p:nvPr/>
            </p:nvSpPr>
            <p:spPr bwMode="auto">
              <a:xfrm>
                <a:off x="521" y="59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2</a:t>
                </a:r>
                <a:endParaRPr lang="en-US" dirty="0">
                  <a:latin typeface="Arial" charset="0"/>
                </a:endParaRPr>
              </a:p>
            </p:txBody>
          </p:sp>
          <p:sp>
            <p:nvSpPr>
              <p:cNvPr id="37967" name="Rectangle 103"/>
              <p:cNvSpPr>
                <a:spLocks noChangeArrowheads="1"/>
              </p:cNvSpPr>
              <p:nvPr/>
            </p:nvSpPr>
            <p:spPr bwMode="auto">
              <a:xfrm>
                <a:off x="2467" y="26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4</a:t>
                </a:r>
                <a:endParaRPr lang="en-US" dirty="0">
                  <a:latin typeface="Arial" charset="0"/>
                </a:endParaRPr>
              </a:p>
            </p:txBody>
          </p:sp>
          <p:sp>
            <p:nvSpPr>
              <p:cNvPr id="37968" name="Rectangle 104"/>
              <p:cNvSpPr>
                <a:spLocks noChangeArrowheads="1"/>
              </p:cNvSpPr>
              <p:nvPr/>
            </p:nvSpPr>
            <p:spPr bwMode="auto">
              <a:xfrm>
                <a:off x="1566" y="88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5</a:t>
                </a:r>
                <a:endParaRPr lang="en-US" dirty="0">
                  <a:latin typeface="Arial" charset="0"/>
                </a:endParaRPr>
              </a:p>
            </p:txBody>
          </p:sp>
          <p:sp>
            <p:nvSpPr>
              <p:cNvPr id="37969" name="Rectangle 105"/>
              <p:cNvSpPr>
                <a:spLocks noChangeArrowheads="1"/>
              </p:cNvSpPr>
              <p:nvPr/>
            </p:nvSpPr>
            <p:spPr bwMode="auto">
              <a:xfrm>
                <a:off x="5216" y="314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6</a:t>
                </a:r>
                <a:endParaRPr lang="en-US" dirty="0">
                  <a:latin typeface="Arial" charset="0"/>
                </a:endParaRPr>
              </a:p>
            </p:txBody>
          </p:sp>
          <p:sp>
            <p:nvSpPr>
              <p:cNvPr id="37970" name="Rectangle 106"/>
              <p:cNvSpPr>
                <a:spLocks noChangeArrowheads="1"/>
              </p:cNvSpPr>
              <p:nvPr/>
            </p:nvSpPr>
            <p:spPr bwMode="auto">
              <a:xfrm>
                <a:off x="535" y="38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7</a:t>
                </a:r>
                <a:endParaRPr lang="en-US" dirty="0">
                  <a:latin typeface="Arial" charset="0"/>
                </a:endParaRPr>
              </a:p>
            </p:txBody>
          </p:sp>
          <p:sp>
            <p:nvSpPr>
              <p:cNvPr id="37971" name="Rectangle 107"/>
              <p:cNvSpPr>
                <a:spLocks noChangeArrowheads="1"/>
              </p:cNvSpPr>
              <p:nvPr/>
            </p:nvSpPr>
            <p:spPr bwMode="auto">
              <a:xfrm>
                <a:off x="542" y="87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8</a:t>
                </a:r>
                <a:endParaRPr lang="en-US" dirty="0">
                  <a:latin typeface="Arial" charset="0"/>
                </a:endParaRPr>
              </a:p>
            </p:txBody>
          </p:sp>
          <p:sp>
            <p:nvSpPr>
              <p:cNvPr id="37972" name="Rectangle 108"/>
              <p:cNvSpPr>
                <a:spLocks noChangeArrowheads="1"/>
              </p:cNvSpPr>
              <p:nvPr/>
            </p:nvSpPr>
            <p:spPr bwMode="auto">
              <a:xfrm>
                <a:off x="2013" y="404"/>
                <a:ext cx="15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The roots and consequences of civil unrest.</a:t>
                </a:r>
                <a:endParaRPr lang="en-US" sz="1000" dirty="0">
                  <a:latin typeface="Sand" charset="0"/>
                </a:endParaRPr>
              </a:p>
            </p:txBody>
          </p:sp>
          <p:sp>
            <p:nvSpPr>
              <p:cNvPr id="37973" name="Rectangle 109"/>
              <p:cNvSpPr>
                <a:spLocks noChangeArrowheads="1"/>
              </p:cNvSpPr>
              <p:nvPr/>
            </p:nvSpPr>
            <p:spPr bwMode="auto">
              <a:xfrm>
                <a:off x="2126" y="670"/>
                <a:ext cx="139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Causes of the Civil War</a:t>
                </a:r>
                <a:endParaRPr lang="en-US" dirty="0">
                  <a:latin typeface="Sand" charset="0"/>
                </a:endParaRPr>
              </a:p>
            </p:txBody>
          </p:sp>
          <p:sp>
            <p:nvSpPr>
              <p:cNvPr id="37974" name="Rectangle 110"/>
              <p:cNvSpPr>
                <a:spLocks noChangeArrowheads="1"/>
              </p:cNvSpPr>
              <p:nvPr/>
            </p:nvSpPr>
            <p:spPr bwMode="auto">
              <a:xfrm>
                <a:off x="570" y="684"/>
                <a:ext cx="8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Growth of the Nation</a:t>
                </a:r>
                <a:endParaRPr lang="en-US" dirty="0">
                  <a:latin typeface="Sand" charset="0"/>
                </a:endParaRPr>
              </a:p>
            </p:txBody>
          </p:sp>
          <p:sp>
            <p:nvSpPr>
              <p:cNvPr id="37975" name="Rectangle 111"/>
              <p:cNvSpPr>
                <a:spLocks noChangeArrowheads="1"/>
              </p:cNvSpPr>
              <p:nvPr/>
            </p:nvSpPr>
            <p:spPr bwMode="auto">
              <a:xfrm>
                <a:off x="4439" y="650"/>
                <a:ext cx="57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The Civil War</a:t>
                </a:r>
                <a:endParaRPr lang="en-US" dirty="0">
                  <a:latin typeface="Sand" charset="0"/>
                </a:endParaRPr>
              </a:p>
            </p:txBody>
          </p:sp>
          <p:sp>
            <p:nvSpPr>
              <p:cNvPr id="37976" name="Rectangle 112"/>
              <p:cNvSpPr>
                <a:spLocks noChangeArrowheads="1"/>
              </p:cNvSpPr>
              <p:nvPr/>
            </p:nvSpPr>
            <p:spPr bwMode="auto">
              <a:xfrm>
                <a:off x="3003" y="1162"/>
                <a:ext cx="7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latin typeface="Sand" charset="0"/>
                  </a:rPr>
                  <a:t>Sectionalism</a:t>
                </a:r>
                <a:endParaRPr lang="en-US" dirty="0">
                  <a:latin typeface="Sand" charset="0"/>
                </a:endParaRPr>
              </a:p>
            </p:txBody>
          </p:sp>
          <p:sp>
            <p:nvSpPr>
              <p:cNvPr id="37977" name="Rectangle 113"/>
              <p:cNvSpPr>
                <a:spLocks noChangeArrowheads="1"/>
              </p:cNvSpPr>
              <p:nvPr/>
            </p:nvSpPr>
            <p:spPr bwMode="auto">
              <a:xfrm>
                <a:off x="3145" y="1455"/>
                <a:ext cx="4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dirty="0">
                    <a:solidFill>
                      <a:srgbClr val="000000"/>
                    </a:solidFill>
                    <a:latin typeface="Sand" charset="0"/>
                  </a:rPr>
                  <a:t>pp. 201-236</a:t>
                </a:r>
                <a:endParaRPr lang="en-US" dirty="0">
                  <a:latin typeface="Sand" charset="0"/>
                </a:endParaRPr>
              </a:p>
            </p:txBody>
          </p:sp>
          <p:sp>
            <p:nvSpPr>
              <p:cNvPr id="37978" name="Rectangle 114"/>
              <p:cNvSpPr>
                <a:spLocks noChangeArrowheads="1"/>
              </p:cNvSpPr>
              <p:nvPr/>
            </p:nvSpPr>
            <p:spPr bwMode="auto">
              <a:xfrm>
                <a:off x="480" y="1021"/>
                <a:ext cx="7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1/22  Cooperative groups -</a:t>
                </a:r>
                <a:endParaRPr lang="en-US" sz="800" dirty="0">
                  <a:latin typeface="Sand" charset="0"/>
                </a:endParaRPr>
              </a:p>
            </p:txBody>
          </p:sp>
          <p:sp>
            <p:nvSpPr>
              <p:cNvPr id="37979" name="Rectangle 115"/>
              <p:cNvSpPr>
                <a:spLocks noChangeArrowheads="1"/>
              </p:cNvSpPr>
              <p:nvPr/>
            </p:nvSpPr>
            <p:spPr bwMode="auto">
              <a:xfrm>
                <a:off x="514" y="1096"/>
                <a:ext cx="6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         over pp. 201-210</a:t>
                </a:r>
                <a:endParaRPr lang="en-US" sz="800" dirty="0">
                  <a:latin typeface="Sand" charset="0"/>
                </a:endParaRPr>
              </a:p>
            </p:txBody>
          </p:sp>
          <p:sp>
            <p:nvSpPr>
              <p:cNvPr id="37980" name="Rectangle 116"/>
              <p:cNvSpPr>
                <a:spLocks noChangeArrowheads="1"/>
              </p:cNvSpPr>
              <p:nvPr/>
            </p:nvSpPr>
            <p:spPr bwMode="auto">
              <a:xfrm>
                <a:off x="494" y="1346"/>
                <a:ext cx="3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1/28      Quiz</a:t>
                </a:r>
                <a:endParaRPr lang="en-US" sz="800" dirty="0">
                  <a:latin typeface="Sand" charset="0"/>
                </a:endParaRPr>
              </a:p>
            </p:txBody>
          </p:sp>
          <p:sp>
            <p:nvSpPr>
              <p:cNvPr id="37981" name="Rectangle 117"/>
              <p:cNvSpPr>
                <a:spLocks noChangeArrowheads="1"/>
              </p:cNvSpPr>
              <p:nvPr/>
            </p:nvSpPr>
            <p:spPr bwMode="auto">
              <a:xfrm>
                <a:off x="494" y="1488"/>
                <a:ext cx="7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1/29  Cooperative groups -</a:t>
                </a:r>
                <a:endParaRPr lang="en-US" sz="800" dirty="0">
                  <a:latin typeface="Sand" charset="0"/>
                </a:endParaRPr>
              </a:p>
            </p:txBody>
          </p:sp>
          <p:sp>
            <p:nvSpPr>
              <p:cNvPr id="37982" name="Rectangle 118"/>
              <p:cNvSpPr>
                <a:spLocks noChangeArrowheads="1"/>
              </p:cNvSpPr>
              <p:nvPr/>
            </p:nvSpPr>
            <p:spPr bwMode="auto">
              <a:xfrm>
                <a:off x="514" y="1564"/>
                <a:ext cx="6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         over pp. 210-225</a:t>
                </a:r>
                <a:endParaRPr lang="en-US" sz="800" dirty="0">
                  <a:latin typeface="Sand" charset="0"/>
                </a:endParaRPr>
              </a:p>
            </p:txBody>
          </p:sp>
          <p:sp>
            <p:nvSpPr>
              <p:cNvPr id="37983" name="Rectangle 119"/>
              <p:cNvSpPr>
                <a:spLocks noChangeArrowheads="1"/>
              </p:cNvSpPr>
              <p:nvPr/>
            </p:nvSpPr>
            <p:spPr bwMode="auto">
              <a:xfrm>
                <a:off x="575" y="1817"/>
                <a:ext cx="7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"Influential Personalities" </a:t>
                </a:r>
                <a:endParaRPr lang="en-US" sz="800" dirty="0">
                  <a:latin typeface="Sand" charset="0"/>
                </a:endParaRPr>
              </a:p>
            </p:txBody>
          </p:sp>
          <p:sp>
            <p:nvSpPr>
              <p:cNvPr id="37984" name="Rectangle 120"/>
              <p:cNvSpPr>
                <a:spLocks noChangeArrowheads="1"/>
              </p:cNvSpPr>
              <p:nvPr/>
            </p:nvSpPr>
            <p:spPr bwMode="auto">
              <a:xfrm>
                <a:off x="734" y="1887"/>
                <a:ext cx="32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Project due</a:t>
                </a:r>
                <a:endParaRPr lang="en-US" sz="800" dirty="0">
                  <a:latin typeface="Sand" charset="0"/>
                </a:endParaRPr>
              </a:p>
            </p:txBody>
          </p:sp>
          <p:sp>
            <p:nvSpPr>
              <p:cNvPr id="37985" name="Rectangle 121"/>
              <p:cNvSpPr>
                <a:spLocks noChangeArrowheads="1"/>
              </p:cNvSpPr>
              <p:nvPr/>
            </p:nvSpPr>
            <p:spPr bwMode="auto">
              <a:xfrm>
                <a:off x="473" y="1982"/>
                <a:ext cx="34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1/30     Quiz</a:t>
                </a:r>
                <a:endParaRPr lang="en-US" sz="800" dirty="0">
                  <a:latin typeface="Sand" charset="0"/>
                </a:endParaRPr>
              </a:p>
            </p:txBody>
          </p:sp>
          <p:sp>
            <p:nvSpPr>
              <p:cNvPr id="37986" name="Rectangle 122"/>
              <p:cNvSpPr>
                <a:spLocks noChangeArrowheads="1"/>
              </p:cNvSpPr>
              <p:nvPr/>
            </p:nvSpPr>
            <p:spPr bwMode="auto">
              <a:xfrm>
                <a:off x="514" y="2141"/>
                <a:ext cx="7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2/2   Cooperative groups -</a:t>
                </a:r>
                <a:endParaRPr lang="en-US" sz="800" dirty="0">
                  <a:latin typeface="Sand" charset="0"/>
                </a:endParaRPr>
              </a:p>
            </p:txBody>
          </p:sp>
          <p:sp>
            <p:nvSpPr>
              <p:cNvPr id="37987" name="Rectangle 123"/>
              <p:cNvSpPr>
                <a:spLocks noChangeArrowheads="1"/>
              </p:cNvSpPr>
              <p:nvPr/>
            </p:nvSpPr>
            <p:spPr bwMode="auto">
              <a:xfrm>
                <a:off x="514" y="2217"/>
                <a:ext cx="6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          over pp. 228-234</a:t>
                </a:r>
                <a:endParaRPr lang="en-US" sz="800" dirty="0">
                  <a:latin typeface="Sand" charset="0"/>
                </a:endParaRPr>
              </a:p>
            </p:txBody>
          </p:sp>
          <p:sp>
            <p:nvSpPr>
              <p:cNvPr id="37988" name="Rectangle 124"/>
              <p:cNvSpPr>
                <a:spLocks noChangeArrowheads="1"/>
              </p:cNvSpPr>
              <p:nvPr/>
            </p:nvSpPr>
            <p:spPr bwMode="auto">
              <a:xfrm>
                <a:off x="514" y="2643"/>
                <a:ext cx="6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2/6      Review for test</a:t>
                </a:r>
                <a:endParaRPr lang="en-US" sz="800" dirty="0">
                  <a:latin typeface="Sand" charset="0"/>
                </a:endParaRPr>
              </a:p>
            </p:txBody>
          </p:sp>
          <p:sp>
            <p:nvSpPr>
              <p:cNvPr id="37989" name="Rectangle 125"/>
              <p:cNvSpPr>
                <a:spLocks noChangeArrowheads="1"/>
              </p:cNvSpPr>
              <p:nvPr/>
            </p:nvSpPr>
            <p:spPr bwMode="auto">
              <a:xfrm>
                <a:off x="514" y="2801"/>
                <a:ext cx="6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2/7      Review for test</a:t>
                </a:r>
                <a:endParaRPr lang="en-US" sz="800" dirty="0">
                  <a:latin typeface="Sand" charset="0"/>
                </a:endParaRPr>
              </a:p>
            </p:txBody>
          </p:sp>
          <p:sp>
            <p:nvSpPr>
              <p:cNvPr id="37990" name="Rectangle 126"/>
              <p:cNvSpPr>
                <a:spLocks noChangeArrowheads="1"/>
              </p:cNvSpPr>
              <p:nvPr/>
            </p:nvSpPr>
            <p:spPr bwMode="auto">
              <a:xfrm>
                <a:off x="514" y="2973"/>
                <a:ext cx="32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2/6      Test</a:t>
                </a:r>
                <a:endParaRPr lang="en-US" sz="800" dirty="0">
                  <a:latin typeface="Sand" charset="0"/>
                </a:endParaRPr>
              </a:p>
            </p:txBody>
          </p:sp>
          <p:sp>
            <p:nvSpPr>
              <p:cNvPr id="37991" name="Line 127"/>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92" name="Line 128"/>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93" name="Line 129"/>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94" name="Line 130"/>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95" name="Oval 131"/>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dirty="0"/>
              </a:p>
            </p:txBody>
          </p:sp>
          <p:sp>
            <p:nvSpPr>
              <p:cNvPr id="37996" name="Oval 132"/>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dirty="0"/>
              </a:p>
            </p:txBody>
          </p:sp>
          <p:sp>
            <p:nvSpPr>
              <p:cNvPr id="37997" name="Oval 133"/>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dirty="0"/>
              </a:p>
            </p:txBody>
          </p:sp>
          <p:sp>
            <p:nvSpPr>
              <p:cNvPr id="37998" name="Oval 134"/>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dirty="0"/>
              </a:p>
            </p:txBody>
          </p:sp>
          <p:sp>
            <p:nvSpPr>
              <p:cNvPr id="37999" name="Rectangle 135"/>
              <p:cNvSpPr>
                <a:spLocks noChangeArrowheads="1"/>
              </p:cNvSpPr>
              <p:nvPr/>
            </p:nvSpPr>
            <p:spPr bwMode="auto">
              <a:xfrm>
                <a:off x="1814" y="1626"/>
                <a:ext cx="4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Areas of </a:t>
                </a:r>
                <a:endParaRPr lang="en-US" dirty="0">
                  <a:latin typeface="Sand" charset="0"/>
                </a:endParaRPr>
              </a:p>
            </p:txBody>
          </p:sp>
          <p:sp>
            <p:nvSpPr>
              <p:cNvPr id="38000" name="Rectangle 136"/>
              <p:cNvSpPr>
                <a:spLocks noChangeArrowheads="1"/>
              </p:cNvSpPr>
              <p:nvPr/>
            </p:nvSpPr>
            <p:spPr bwMode="auto">
              <a:xfrm>
                <a:off x="1814" y="1736"/>
                <a:ext cx="4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U.S.</a:t>
                </a:r>
                <a:endParaRPr lang="en-US" dirty="0">
                  <a:latin typeface="Sand" charset="0"/>
                </a:endParaRPr>
              </a:p>
            </p:txBody>
          </p:sp>
          <p:sp>
            <p:nvSpPr>
              <p:cNvPr id="38001" name="Rectangle 137"/>
              <p:cNvSpPr>
                <a:spLocks noChangeArrowheads="1"/>
              </p:cNvSpPr>
              <p:nvPr/>
            </p:nvSpPr>
            <p:spPr bwMode="auto">
              <a:xfrm>
                <a:off x="2673" y="1894"/>
                <a:ext cx="59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Differences </a:t>
                </a:r>
                <a:endParaRPr lang="en-US" dirty="0">
                  <a:latin typeface="Sand" charset="0"/>
                </a:endParaRPr>
              </a:p>
            </p:txBody>
          </p:sp>
          <p:sp>
            <p:nvSpPr>
              <p:cNvPr id="38002" name="Rectangle 138"/>
              <p:cNvSpPr>
                <a:spLocks noChangeArrowheads="1"/>
              </p:cNvSpPr>
              <p:nvPr/>
            </p:nvSpPr>
            <p:spPr bwMode="auto">
              <a:xfrm>
                <a:off x="2673" y="2004"/>
                <a:ext cx="4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between </a:t>
                </a:r>
                <a:endParaRPr lang="en-US" dirty="0">
                  <a:latin typeface="Sand" charset="0"/>
                </a:endParaRPr>
              </a:p>
            </p:txBody>
          </p:sp>
          <p:sp>
            <p:nvSpPr>
              <p:cNvPr id="38003" name="Rectangle 139"/>
              <p:cNvSpPr>
                <a:spLocks noChangeArrowheads="1"/>
              </p:cNvSpPr>
              <p:nvPr/>
            </p:nvSpPr>
            <p:spPr bwMode="auto">
              <a:xfrm>
                <a:off x="2673" y="2114"/>
                <a:ext cx="4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areas</a:t>
                </a:r>
                <a:endParaRPr lang="en-US" dirty="0">
                  <a:latin typeface="Sand" charset="0"/>
                </a:endParaRPr>
              </a:p>
            </p:txBody>
          </p:sp>
          <p:sp>
            <p:nvSpPr>
              <p:cNvPr id="38004" name="Rectangle 140"/>
              <p:cNvSpPr>
                <a:spLocks noChangeArrowheads="1"/>
              </p:cNvSpPr>
              <p:nvPr/>
            </p:nvSpPr>
            <p:spPr bwMode="auto">
              <a:xfrm>
                <a:off x="3690" y="1922"/>
                <a:ext cx="49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Events in </a:t>
                </a:r>
                <a:endParaRPr lang="en-US" dirty="0">
                  <a:latin typeface="Sand" charset="0"/>
                </a:endParaRPr>
              </a:p>
            </p:txBody>
          </p:sp>
          <p:sp>
            <p:nvSpPr>
              <p:cNvPr id="38005" name="Rectangle 141"/>
              <p:cNvSpPr>
                <a:spLocks noChangeArrowheads="1"/>
              </p:cNvSpPr>
              <p:nvPr/>
            </p:nvSpPr>
            <p:spPr bwMode="auto">
              <a:xfrm>
                <a:off x="3690" y="2032"/>
                <a:ext cx="4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U.S.</a:t>
                </a:r>
                <a:endParaRPr lang="en-US" dirty="0">
                  <a:latin typeface="Sand" charset="0"/>
                </a:endParaRPr>
              </a:p>
            </p:txBody>
          </p:sp>
          <p:sp>
            <p:nvSpPr>
              <p:cNvPr id="38006" name="Rectangle 142"/>
              <p:cNvSpPr>
                <a:spLocks noChangeArrowheads="1"/>
              </p:cNvSpPr>
              <p:nvPr/>
            </p:nvSpPr>
            <p:spPr bwMode="auto">
              <a:xfrm>
                <a:off x="4439" y="1523"/>
                <a:ext cx="4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Leaders </a:t>
                </a:r>
                <a:endParaRPr lang="en-US" dirty="0">
                  <a:latin typeface="Sand" charset="0"/>
                </a:endParaRPr>
              </a:p>
            </p:txBody>
          </p:sp>
          <p:sp>
            <p:nvSpPr>
              <p:cNvPr id="38007" name="Rectangle 143"/>
              <p:cNvSpPr>
                <a:spLocks noChangeArrowheads="1"/>
              </p:cNvSpPr>
              <p:nvPr/>
            </p:nvSpPr>
            <p:spPr bwMode="auto">
              <a:xfrm>
                <a:off x="4439" y="1633"/>
                <a:ext cx="5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across the </a:t>
                </a:r>
                <a:endParaRPr lang="en-US" dirty="0">
                  <a:latin typeface="Sand" charset="0"/>
                </a:endParaRPr>
              </a:p>
            </p:txBody>
          </p:sp>
          <p:sp>
            <p:nvSpPr>
              <p:cNvPr id="38008" name="Rectangle 144"/>
              <p:cNvSpPr>
                <a:spLocks noChangeArrowheads="1"/>
              </p:cNvSpPr>
              <p:nvPr/>
            </p:nvSpPr>
            <p:spPr bwMode="auto">
              <a:xfrm>
                <a:off x="4439" y="1743"/>
                <a:ext cx="21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U.S.</a:t>
                </a:r>
                <a:endParaRPr lang="en-US" dirty="0">
                  <a:latin typeface="Sand" charset="0"/>
                </a:endParaRPr>
              </a:p>
            </p:txBody>
          </p:sp>
          <p:sp>
            <p:nvSpPr>
              <p:cNvPr id="38009" name="Rectangle 145"/>
              <p:cNvSpPr>
                <a:spLocks noChangeArrowheads="1"/>
              </p:cNvSpPr>
              <p:nvPr/>
            </p:nvSpPr>
            <p:spPr bwMode="auto">
              <a:xfrm>
                <a:off x="2219" y="1282"/>
                <a:ext cx="41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was based on </a:t>
                </a:r>
                <a:endParaRPr lang="en-US" sz="800" dirty="0">
                  <a:latin typeface="Sand" charset="0"/>
                </a:endParaRPr>
              </a:p>
            </p:txBody>
          </p:sp>
          <p:sp>
            <p:nvSpPr>
              <p:cNvPr id="38010" name="Rectangle 146"/>
              <p:cNvSpPr>
                <a:spLocks noChangeArrowheads="1"/>
              </p:cNvSpPr>
              <p:nvPr/>
            </p:nvSpPr>
            <p:spPr bwMode="auto">
              <a:xfrm>
                <a:off x="2623" y="1695"/>
                <a:ext cx="6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emerged  because of </a:t>
                </a:r>
                <a:endParaRPr lang="en-US" sz="800" dirty="0">
                  <a:latin typeface="Sand" charset="0"/>
                </a:endParaRPr>
              </a:p>
            </p:txBody>
          </p:sp>
          <p:sp>
            <p:nvSpPr>
              <p:cNvPr id="38011" name="Rectangle 147"/>
              <p:cNvSpPr>
                <a:spLocks noChangeArrowheads="1"/>
              </p:cNvSpPr>
              <p:nvPr/>
            </p:nvSpPr>
            <p:spPr bwMode="auto">
              <a:xfrm>
                <a:off x="3481" y="1706"/>
                <a:ext cx="5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became greater with </a:t>
                </a:r>
                <a:endParaRPr lang="en-US" sz="800" dirty="0">
                  <a:latin typeface="Sand" charset="0"/>
                </a:endParaRPr>
              </a:p>
            </p:txBody>
          </p:sp>
          <p:sp>
            <p:nvSpPr>
              <p:cNvPr id="38012" name="Rectangle 148"/>
              <p:cNvSpPr>
                <a:spLocks noChangeArrowheads="1"/>
              </p:cNvSpPr>
              <p:nvPr/>
            </p:nvSpPr>
            <p:spPr bwMode="auto">
              <a:xfrm>
                <a:off x="4130" y="1296"/>
                <a:ext cx="5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was influenced by  </a:t>
                </a:r>
                <a:endParaRPr lang="en-US" sz="800" dirty="0">
                  <a:latin typeface="Sand" charset="0"/>
                </a:endParaRPr>
              </a:p>
            </p:txBody>
          </p:sp>
          <p:sp>
            <p:nvSpPr>
              <p:cNvPr id="38013" name="Rectangle 149"/>
              <p:cNvSpPr>
                <a:spLocks noChangeArrowheads="1"/>
              </p:cNvSpPr>
              <p:nvPr/>
            </p:nvSpPr>
            <p:spPr bwMode="auto">
              <a:xfrm>
                <a:off x="4405" y="3180"/>
                <a:ext cx="38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descriptive</a:t>
                </a:r>
                <a:endParaRPr lang="en-US" sz="1000" dirty="0">
                  <a:latin typeface="Sand" charset="0"/>
                </a:endParaRPr>
              </a:p>
            </p:txBody>
          </p:sp>
          <p:sp>
            <p:nvSpPr>
              <p:cNvPr id="38014" name="Rectangle 150"/>
              <p:cNvSpPr>
                <a:spLocks noChangeArrowheads="1"/>
              </p:cNvSpPr>
              <p:nvPr/>
            </p:nvSpPr>
            <p:spPr bwMode="auto">
              <a:xfrm>
                <a:off x="4398" y="3586"/>
                <a:ext cx="4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cause/effect</a:t>
                </a:r>
                <a:endParaRPr lang="en-US" sz="1000" dirty="0">
                  <a:latin typeface="Sand" charset="0"/>
                </a:endParaRPr>
              </a:p>
            </p:txBody>
          </p:sp>
          <p:sp>
            <p:nvSpPr>
              <p:cNvPr id="38015" name="Rectangle 151"/>
              <p:cNvSpPr>
                <a:spLocks noChangeArrowheads="1"/>
              </p:cNvSpPr>
              <p:nvPr/>
            </p:nvSpPr>
            <p:spPr bwMode="auto">
              <a:xfrm>
                <a:off x="734" y="3201"/>
                <a:ext cx="24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What was sectionalism as it existed in the U. S.  of 1860?</a:t>
                </a:r>
                <a:endParaRPr lang="en-US" dirty="0">
                  <a:latin typeface="Sand" charset="0"/>
                </a:endParaRPr>
              </a:p>
            </p:txBody>
          </p:sp>
          <p:sp>
            <p:nvSpPr>
              <p:cNvPr id="38016" name="Rectangle 152"/>
              <p:cNvSpPr>
                <a:spLocks noChangeArrowheads="1"/>
              </p:cNvSpPr>
              <p:nvPr/>
            </p:nvSpPr>
            <p:spPr bwMode="auto">
              <a:xfrm>
                <a:off x="728" y="3448"/>
                <a:ext cx="358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dirty="0">
                    <a:solidFill>
                      <a:srgbClr val="000000"/>
                    </a:solidFill>
                    <a:latin typeface="Sand" charset="0"/>
                  </a:rPr>
                  <a:t>How did the differences in the sections of the U.S. in 1860 contribute to the start of the Civil War?</a:t>
                </a:r>
                <a:endParaRPr lang="en-US" dirty="0">
                  <a:latin typeface="Sand" charset="0"/>
                </a:endParaRPr>
              </a:p>
            </p:txBody>
          </p:sp>
          <p:sp>
            <p:nvSpPr>
              <p:cNvPr id="38017" name="Rectangle 153"/>
              <p:cNvSpPr>
                <a:spLocks noChangeArrowheads="1"/>
              </p:cNvSpPr>
              <p:nvPr/>
            </p:nvSpPr>
            <p:spPr bwMode="auto">
              <a:xfrm>
                <a:off x="710" y="3551"/>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latin typeface="Times" charset="0"/>
                </a:endParaRPr>
              </a:p>
            </p:txBody>
          </p:sp>
          <p:grpSp>
            <p:nvGrpSpPr>
              <p:cNvPr id="38018" name="Group 156"/>
              <p:cNvGrpSpPr>
                <a:grpSpLocks/>
              </p:cNvGrpSpPr>
              <p:nvPr/>
            </p:nvGrpSpPr>
            <p:grpSpPr bwMode="auto">
              <a:xfrm>
                <a:off x="1484" y="444"/>
                <a:ext cx="529" cy="55"/>
                <a:chOff x="1484" y="444"/>
                <a:chExt cx="529" cy="55"/>
              </a:xfrm>
            </p:grpSpPr>
            <p:sp>
              <p:nvSpPr>
                <p:cNvPr id="38025" name="Freeform 154"/>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026" name="Line 155"/>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38019" name="Group 159"/>
              <p:cNvGrpSpPr>
                <a:grpSpLocks/>
              </p:cNvGrpSpPr>
              <p:nvPr/>
            </p:nvGrpSpPr>
            <p:grpSpPr bwMode="auto">
              <a:xfrm>
                <a:off x="3944" y="457"/>
                <a:ext cx="591" cy="55"/>
                <a:chOff x="3807" y="444"/>
                <a:chExt cx="591" cy="55"/>
              </a:xfrm>
            </p:grpSpPr>
            <p:sp>
              <p:nvSpPr>
                <p:cNvPr id="38023" name="Freeform 157"/>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024" name="Line 158"/>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38020" name="Rectangle 160"/>
              <p:cNvSpPr>
                <a:spLocks noChangeArrowheads="1"/>
              </p:cNvSpPr>
              <p:nvPr/>
            </p:nvSpPr>
            <p:spPr bwMode="auto">
              <a:xfrm>
                <a:off x="4323" y="3386"/>
                <a:ext cx="6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compare/contrast</a:t>
                </a:r>
                <a:endParaRPr lang="en-US" sz="1000" dirty="0">
                  <a:latin typeface="Sand" charset="0"/>
                </a:endParaRPr>
              </a:p>
            </p:txBody>
          </p:sp>
          <p:sp>
            <p:nvSpPr>
              <p:cNvPr id="38021" name="Rectangle 161"/>
              <p:cNvSpPr>
                <a:spLocks noChangeArrowheads="1"/>
              </p:cNvSpPr>
              <p:nvPr/>
            </p:nvSpPr>
            <p:spPr bwMode="auto">
              <a:xfrm>
                <a:off x="4322" y="271"/>
                <a:ext cx="1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latin typeface="Sand" charset="0"/>
                  </a:rPr>
                  <a:t>1/22</a:t>
                </a:r>
                <a:endParaRPr lang="en-US" dirty="0">
                  <a:latin typeface="Sand" charset="0"/>
                </a:endParaRPr>
              </a:p>
            </p:txBody>
          </p:sp>
          <p:sp>
            <p:nvSpPr>
              <p:cNvPr id="38022" name="Rectangle 162"/>
              <p:cNvSpPr>
                <a:spLocks noChangeArrowheads="1"/>
              </p:cNvSpPr>
              <p:nvPr/>
            </p:nvSpPr>
            <p:spPr bwMode="auto">
              <a:xfrm>
                <a:off x="741" y="3778"/>
                <a:ext cx="23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What examples of sectionalism exist in the world today?</a:t>
                </a:r>
                <a:endParaRPr lang="en-US" dirty="0">
                  <a:latin typeface="Sand" charset="0"/>
                </a:endParaRPr>
              </a:p>
            </p:txBody>
          </p:sp>
        </p:grpSp>
      </p:grpSp>
      <p:sp>
        <p:nvSpPr>
          <p:cNvPr id="2" name="TextBox 1"/>
          <p:cNvSpPr txBox="1"/>
          <p:nvPr/>
        </p:nvSpPr>
        <p:spPr>
          <a:xfrm>
            <a:off x="2806700" y="0"/>
            <a:ext cx="3378200" cy="461665"/>
          </a:xfrm>
          <a:prstGeom prst="rect">
            <a:avLst/>
          </a:prstGeom>
          <a:noFill/>
        </p:spPr>
        <p:txBody>
          <a:bodyPr wrap="square" rtlCol="0">
            <a:spAutoFit/>
          </a:bodyPr>
          <a:lstStyle/>
          <a:p>
            <a:r>
              <a:rPr lang="en-US" dirty="0" smtClean="0">
                <a:solidFill>
                  <a:schemeClr val="accent1"/>
                </a:solidFill>
              </a:rPr>
              <a:t>Page 6 in Guidebook</a:t>
            </a:r>
            <a:endParaRPr lang="en-US" dirty="0">
              <a:solidFill>
                <a:schemeClr val="accent1"/>
              </a:solidFill>
            </a:endParaRPr>
          </a:p>
        </p:txBody>
      </p:sp>
      <p:sp>
        <p:nvSpPr>
          <p:cNvPr id="3" name="TextBox 2"/>
          <p:cNvSpPr txBox="1"/>
          <p:nvPr/>
        </p:nvSpPr>
        <p:spPr>
          <a:xfrm>
            <a:off x="2781300" y="3949700"/>
            <a:ext cx="5537200" cy="461665"/>
          </a:xfrm>
          <a:prstGeom prst="rect">
            <a:avLst/>
          </a:prstGeom>
          <a:noFill/>
        </p:spPr>
        <p:txBody>
          <a:bodyPr wrap="square" rtlCol="0">
            <a:spAutoFit/>
          </a:bodyPr>
          <a:lstStyle/>
          <a:p>
            <a:r>
              <a:rPr lang="en-US" b="1" dirty="0" smtClean="0">
                <a:solidFill>
                  <a:srgbClr val="DC5A21"/>
                </a:solidFill>
              </a:rPr>
              <a:t>What are features that stand out to you?</a:t>
            </a:r>
            <a:endParaRPr lang="en-US" b="1" dirty="0">
              <a:solidFill>
                <a:srgbClr val="DC5A2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 name="Slide Number Placeholder 1"/>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772E1E16-7CB6-104D-9D89-7F14A1FA6D86}" type="slidenum">
              <a:rPr lang="en-US" sz="1000">
                <a:solidFill>
                  <a:schemeClr val="accent2"/>
                </a:solidFill>
                <a:latin typeface="Arial" charset="0"/>
              </a:rPr>
              <a:pPr/>
              <a:t>22</a:t>
            </a:fld>
            <a:endParaRPr lang="en-US" sz="1000" dirty="0">
              <a:solidFill>
                <a:schemeClr val="accent2"/>
              </a:solidFill>
              <a:latin typeface="Arial" charset="0"/>
            </a:endParaRPr>
          </a:p>
        </p:txBody>
      </p:sp>
      <p:sp>
        <p:nvSpPr>
          <p:cNvPr id="3993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grpSp>
        <p:nvGrpSpPr>
          <p:cNvPr id="39940" name="Group 131"/>
          <p:cNvGrpSpPr>
            <a:grpSpLocks/>
          </p:cNvGrpSpPr>
          <p:nvPr/>
        </p:nvGrpSpPr>
        <p:grpSpPr bwMode="auto">
          <a:xfrm>
            <a:off x="249238" y="-11113"/>
            <a:ext cx="8415337" cy="6765926"/>
            <a:chOff x="157" y="-7"/>
            <a:chExt cx="5301" cy="4262"/>
          </a:xfrm>
        </p:grpSpPr>
        <p:sp>
          <p:nvSpPr>
            <p:cNvPr id="39942" name="Rectangle 4"/>
            <p:cNvSpPr>
              <a:spLocks noChangeArrowheads="1"/>
            </p:cNvSpPr>
            <p:nvPr/>
          </p:nvSpPr>
          <p:spPr bwMode="auto">
            <a:xfrm>
              <a:off x="303" y="240"/>
              <a:ext cx="5147" cy="3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dirty="0">
                <a:latin typeface="Sand" charset="0"/>
              </a:endParaRPr>
            </a:p>
          </p:txBody>
        </p:sp>
        <p:sp>
          <p:nvSpPr>
            <p:cNvPr id="39943" name="Rectangle 5"/>
            <p:cNvSpPr>
              <a:spLocks noChangeArrowheads="1"/>
            </p:cNvSpPr>
            <p:nvPr/>
          </p:nvSpPr>
          <p:spPr bwMode="auto">
            <a:xfrm>
              <a:off x="295" y="233"/>
              <a:ext cx="5163" cy="3765"/>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9944" name="Rectangle 6"/>
            <p:cNvSpPr>
              <a:spLocks noChangeArrowheads="1"/>
            </p:cNvSpPr>
            <p:nvPr/>
          </p:nvSpPr>
          <p:spPr bwMode="auto">
            <a:xfrm>
              <a:off x="3892" y="36"/>
              <a:ext cx="20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dirty="0">
                  <a:solidFill>
                    <a:srgbClr val="000000"/>
                  </a:solidFill>
                  <a:latin typeface="Arial" charset="0"/>
                </a:rPr>
                <a:t>NAME</a:t>
              </a:r>
              <a:endParaRPr lang="en-US" dirty="0">
                <a:latin typeface="Arial" charset="0"/>
              </a:endParaRPr>
            </a:p>
          </p:txBody>
        </p:sp>
        <p:sp>
          <p:nvSpPr>
            <p:cNvPr id="39945" name="Rectangle 7"/>
            <p:cNvSpPr>
              <a:spLocks noChangeArrowheads="1"/>
            </p:cNvSpPr>
            <p:nvPr/>
          </p:nvSpPr>
          <p:spPr bwMode="auto">
            <a:xfrm>
              <a:off x="3892" y="124"/>
              <a:ext cx="19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dirty="0">
                  <a:solidFill>
                    <a:srgbClr val="000000"/>
                  </a:solidFill>
                  <a:latin typeface="Arial" charset="0"/>
                </a:rPr>
                <a:t>DATE</a:t>
              </a:r>
              <a:endParaRPr lang="en-US" dirty="0">
                <a:latin typeface="Arial" charset="0"/>
              </a:endParaRPr>
            </a:p>
          </p:txBody>
        </p:sp>
        <p:sp>
          <p:nvSpPr>
            <p:cNvPr id="39946" name="Line 8"/>
            <p:cNvSpPr>
              <a:spLocks noChangeShapeType="1"/>
            </p:cNvSpPr>
            <p:nvPr/>
          </p:nvSpPr>
          <p:spPr bwMode="auto">
            <a:xfrm>
              <a:off x="4118" y="95"/>
              <a:ext cx="134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47" name="Line 9"/>
            <p:cNvSpPr>
              <a:spLocks noChangeShapeType="1"/>
            </p:cNvSpPr>
            <p:nvPr/>
          </p:nvSpPr>
          <p:spPr bwMode="auto">
            <a:xfrm>
              <a:off x="4133" y="189"/>
              <a:ext cx="13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48" name="Rectangle 10"/>
            <p:cNvSpPr>
              <a:spLocks noChangeArrowheads="1"/>
            </p:cNvSpPr>
            <p:nvPr/>
          </p:nvSpPr>
          <p:spPr bwMode="auto">
            <a:xfrm>
              <a:off x="324" y="51"/>
              <a:ext cx="121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700" b="1" dirty="0">
                  <a:solidFill>
                    <a:srgbClr val="000000"/>
                  </a:solidFill>
                  <a:latin typeface="Arial" charset="0"/>
                </a:rPr>
                <a:t>The Unit Organizer</a:t>
              </a:r>
              <a:endParaRPr lang="en-US" dirty="0">
                <a:latin typeface="Arial" charset="0"/>
              </a:endParaRPr>
            </a:p>
          </p:txBody>
        </p:sp>
        <p:sp>
          <p:nvSpPr>
            <p:cNvPr id="39949" name="Line 11"/>
            <p:cNvSpPr>
              <a:spLocks noChangeShapeType="1"/>
            </p:cNvSpPr>
            <p:nvPr/>
          </p:nvSpPr>
          <p:spPr bwMode="auto">
            <a:xfrm>
              <a:off x="324" y="3546"/>
              <a:ext cx="5112"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50" name="Rectangle 12"/>
            <p:cNvSpPr>
              <a:spLocks noChangeArrowheads="1"/>
            </p:cNvSpPr>
            <p:nvPr/>
          </p:nvSpPr>
          <p:spPr bwMode="auto">
            <a:xfrm rot="-5400000">
              <a:off x="228" y="4076"/>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just"/>
              <a:endParaRPr lang="en-US" dirty="0">
                <a:latin typeface="Times" charset="0"/>
              </a:endParaRPr>
            </a:p>
          </p:txBody>
        </p:sp>
        <p:sp>
          <p:nvSpPr>
            <p:cNvPr id="39951" name="Rectangle 13"/>
            <p:cNvSpPr>
              <a:spLocks noChangeArrowheads="1"/>
            </p:cNvSpPr>
            <p:nvPr/>
          </p:nvSpPr>
          <p:spPr bwMode="auto">
            <a:xfrm rot="-5400000">
              <a:off x="228" y="4140"/>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just"/>
              <a:endParaRPr lang="en-US" dirty="0">
                <a:latin typeface="Arial" charset="0"/>
              </a:endParaRPr>
            </a:p>
          </p:txBody>
        </p:sp>
        <p:sp>
          <p:nvSpPr>
            <p:cNvPr id="39952" name="Rectangle 14"/>
            <p:cNvSpPr>
              <a:spLocks noChangeArrowheads="1"/>
            </p:cNvSpPr>
            <p:nvPr/>
          </p:nvSpPr>
          <p:spPr bwMode="auto">
            <a:xfrm rot="-5400000">
              <a:off x="288" y="3646"/>
              <a:ext cx="37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000000"/>
                  </a:solidFill>
                  <a:latin typeface="Arial" charset="0"/>
                </a:rPr>
                <a:t>NEW </a:t>
              </a:r>
              <a:endParaRPr lang="en-US" dirty="0">
                <a:latin typeface="Arial" charset="0"/>
              </a:endParaRPr>
            </a:p>
            <a:p>
              <a:pPr algn="ctr"/>
              <a:r>
                <a:rPr lang="en-US" sz="800" b="1" dirty="0">
                  <a:solidFill>
                    <a:srgbClr val="000000"/>
                  </a:solidFill>
                  <a:latin typeface="Arial" charset="0"/>
                </a:rPr>
                <a:t>UNIT </a:t>
              </a:r>
              <a:endParaRPr lang="en-US" dirty="0">
                <a:latin typeface="Arial" charset="0"/>
              </a:endParaRPr>
            </a:p>
            <a:p>
              <a:pPr algn="ctr"/>
              <a:r>
                <a:rPr lang="en-US" sz="800" b="1" dirty="0">
                  <a:solidFill>
                    <a:srgbClr val="000000"/>
                  </a:solidFill>
                  <a:latin typeface="Arial" charset="0"/>
                </a:rPr>
                <a:t>SELF-TEST</a:t>
              </a:r>
            </a:p>
            <a:p>
              <a:pPr algn="ctr"/>
              <a:r>
                <a:rPr lang="en-US" sz="800" b="1" dirty="0">
                  <a:solidFill>
                    <a:srgbClr val="000000"/>
                  </a:solidFill>
                  <a:latin typeface="Arial" charset="0"/>
                </a:rPr>
                <a:t>QUESTIONS</a:t>
              </a:r>
            </a:p>
          </p:txBody>
        </p:sp>
        <p:sp>
          <p:nvSpPr>
            <p:cNvPr id="39953" name="Rectangle 15"/>
            <p:cNvSpPr>
              <a:spLocks noChangeArrowheads="1"/>
            </p:cNvSpPr>
            <p:nvPr/>
          </p:nvSpPr>
          <p:spPr bwMode="auto">
            <a:xfrm rot="-5400000">
              <a:off x="42" y="3390"/>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just"/>
              <a:endParaRPr lang="en-US" dirty="0">
                <a:latin typeface="Arial" charset="0"/>
              </a:endParaRPr>
            </a:p>
          </p:txBody>
        </p:sp>
        <p:sp>
          <p:nvSpPr>
            <p:cNvPr id="39954" name="Line 16"/>
            <p:cNvSpPr>
              <a:spLocks noChangeShapeType="1"/>
            </p:cNvSpPr>
            <p:nvPr/>
          </p:nvSpPr>
          <p:spPr bwMode="auto">
            <a:xfrm>
              <a:off x="645" y="3546"/>
              <a:ext cx="1" cy="4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55" name="Rectangle 17"/>
            <p:cNvSpPr>
              <a:spLocks noChangeArrowheads="1"/>
            </p:cNvSpPr>
            <p:nvPr/>
          </p:nvSpPr>
          <p:spPr bwMode="auto">
            <a:xfrm>
              <a:off x="455" y="248"/>
              <a:ext cx="81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100" b="1" dirty="0">
                  <a:solidFill>
                    <a:srgbClr val="000000"/>
                  </a:solidFill>
                  <a:latin typeface="Arial" charset="0"/>
                </a:rPr>
                <a:t>Expanded Unit Map</a:t>
              </a:r>
              <a:endParaRPr lang="en-US" dirty="0">
                <a:latin typeface="Arial" charset="0"/>
              </a:endParaRPr>
            </a:p>
          </p:txBody>
        </p:sp>
        <p:sp>
          <p:nvSpPr>
            <p:cNvPr id="39956" name="Line 18"/>
            <p:cNvSpPr>
              <a:spLocks noChangeShapeType="1"/>
            </p:cNvSpPr>
            <p:nvPr/>
          </p:nvSpPr>
          <p:spPr bwMode="auto">
            <a:xfrm>
              <a:off x="2298" y="291"/>
              <a:ext cx="728" cy="20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57" name="Rectangle 19"/>
            <p:cNvSpPr>
              <a:spLocks noChangeArrowheads="1"/>
            </p:cNvSpPr>
            <p:nvPr/>
          </p:nvSpPr>
          <p:spPr bwMode="auto">
            <a:xfrm>
              <a:off x="1730" y="95"/>
              <a:ext cx="2111" cy="1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9958" name="Rectangle 20"/>
            <p:cNvSpPr>
              <a:spLocks noChangeArrowheads="1"/>
            </p:cNvSpPr>
            <p:nvPr/>
          </p:nvSpPr>
          <p:spPr bwMode="auto">
            <a:xfrm>
              <a:off x="1715" y="80"/>
              <a:ext cx="2141" cy="226"/>
            </a:xfrm>
            <a:prstGeom prst="rect">
              <a:avLst/>
            </a:prstGeom>
            <a:noFill/>
            <a:ln w="460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9959" name="Rectangle 21"/>
            <p:cNvSpPr>
              <a:spLocks noChangeArrowheads="1"/>
            </p:cNvSpPr>
            <p:nvPr/>
          </p:nvSpPr>
          <p:spPr bwMode="auto">
            <a:xfrm rot="960000">
              <a:off x="2625" y="338"/>
              <a:ext cx="3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dirty="0">
                  <a:solidFill>
                    <a:srgbClr val="000000"/>
                  </a:solidFill>
                  <a:latin typeface="Arial" charset="0"/>
                </a:rPr>
                <a:t>is about...</a:t>
              </a:r>
              <a:endParaRPr lang="en-US" dirty="0">
                <a:latin typeface="Arial" charset="0"/>
              </a:endParaRPr>
            </a:p>
          </p:txBody>
        </p:sp>
        <p:sp>
          <p:nvSpPr>
            <p:cNvPr id="39960" name="Oval 22"/>
            <p:cNvSpPr>
              <a:spLocks noChangeArrowheads="1"/>
            </p:cNvSpPr>
            <p:nvPr/>
          </p:nvSpPr>
          <p:spPr bwMode="auto">
            <a:xfrm>
              <a:off x="346" y="255"/>
              <a:ext cx="102" cy="102"/>
            </a:xfrm>
            <a:prstGeom prst="ellipse">
              <a:avLst/>
            </a:prstGeom>
            <a:solidFill>
              <a:srgbClr val="FFFFFF"/>
            </a:solidFill>
            <a:ln w="11113">
              <a:solidFill>
                <a:srgbClr val="000000"/>
              </a:solidFill>
              <a:round/>
              <a:headEnd/>
              <a:tailEnd/>
            </a:ln>
          </p:spPr>
          <p:txBody>
            <a:bodyPr/>
            <a:lstStyle/>
            <a:p>
              <a:endParaRPr lang="en-US" dirty="0"/>
            </a:p>
          </p:txBody>
        </p:sp>
        <p:sp>
          <p:nvSpPr>
            <p:cNvPr id="39961" name="Oval 23"/>
            <p:cNvSpPr>
              <a:spLocks noChangeArrowheads="1"/>
            </p:cNvSpPr>
            <p:nvPr/>
          </p:nvSpPr>
          <p:spPr bwMode="auto">
            <a:xfrm>
              <a:off x="346" y="3575"/>
              <a:ext cx="102" cy="102"/>
            </a:xfrm>
            <a:prstGeom prst="ellipse">
              <a:avLst/>
            </a:prstGeom>
            <a:solidFill>
              <a:srgbClr val="FFFFFF"/>
            </a:solidFill>
            <a:ln w="11113">
              <a:solidFill>
                <a:srgbClr val="000000"/>
              </a:solidFill>
              <a:round/>
              <a:headEnd/>
              <a:tailEnd/>
            </a:ln>
          </p:spPr>
          <p:txBody>
            <a:bodyPr/>
            <a:lstStyle/>
            <a:p>
              <a:endParaRPr lang="en-US" dirty="0"/>
            </a:p>
          </p:txBody>
        </p:sp>
        <p:sp>
          <p:nvSpPr>
            <p:cNvPr id="39962" name="Rectangle 24"/>
            <p:cNvSpPr>
              <a:spLocks noChangeArrowheads="1"/>
            </p:cNvSpPr>
            <p:nvPr/>
          </p:nvSpPr>
          <p:spPr bwMode="auto">
            <a:xfrm>
              <a:off x="372" y="263"/>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dirty="0">
                  <a:solidFill>
                    <a:srgbClr val="000000"/>
                  </a:solidFill>
                  <a:latin typeface="Arial" charset="0"/>
                </a:rPr>
                <a:t>9</a:t>
              </a:r>
              <a:endParaRPr lang="en-US" dirty="0">
                <a:latin typeface="Arial" charset="0"/>
              </a:endParaRPr>
            </a:p>
          </p:txBody>
        </p:sp>
        <p:sp>
          <p:nvSpPr>
            <p:cNvPr id="39963" name="Rectangle 25"/>
            <p:cNvSpPr>
              <a:spLocks noChangeArrowheads="1"/>
            </p:cNvSpPr>
            <p:nvPr/>
          </p:nvSpPr>
          <p:spPr bwMode="auto">
            <a:xfrm>
              <a:off x="368" y="3591"/>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dirty="0">
                  <a:solidFill>
                    <a:srgbClr val="000000"/>
                  </a:solidFill>
                  <a:latin typeface="Arial" charset="0"/>
                </a:rPr>
                <a:t>10</a:t>
              </a:r>
              <a:endParaRPr lang="en-US" dirty="0">
                <a:latin typeface="Arial" charset="0"/>
              </a:endParaRPr>
            </a:p>
          </p:txBody>
        </p:sp>
        <p:sp>
          <p:nvSpPr>
            <p:cNvPr id="39964" name="Rectangle 26"/>
            <p:cNvSpPr>
              <a:spLocks noChangeArrowheads="1"/>
            </p:cNvSpPr>
            <p:nvPr/>
          </p:nvSpPr>
          <p:spPr bwMode="auto">
            <a:xfrm>
              <a:off x="1249" y="3677"/>
              <a:ext cx="286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000" dirty="0">
                  <a:solidFill>
                    <a:srgbClr val="000000"/>
                  </a:solidFill>
                  <a:latin typeface="Sand" charset="0"/>
                </a:rPr>
                <a:t>How did national events and leaders pull the different sections of the U.S. apart? </a:t>
              </a:r>
              <a:endParaRPr lang="en-US" sz="1000" dirty="0">
                <a:latin typeface="Sand" charset="0"/>
              </a:endParaRPr>
            </a:p>
          </p:txBody>
        </p:sp>
        <p:sp>
          <p:nvSpPr>
            <p:cNvPr id="39965" name="Rectangle 27"/>
            <p:cNvSpPr>
              <a:spLocks noChangeArrowheads="1"/>
            </p:cNvSpPr>
            <p:nvPr/>
          </p:nvSpPr>
          <p:spPr bwMode="auto">
            <a:xfrm>
              <a:off x="1981" y="116"/>
              <a:ext cx="149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500" dirty="0">
                  <a:solidFill>
                    <a:srgbClr val="000000"/>
                  </a:solidFill>
                  <a:latin typeface="Sand" charset="0"/>
                </a:rPr>
                <a:t>The Causes of the Civil War</a:t>
              </a:r>
              <a:endParaRPr lang="en-US" dirty="0">
                <a:latin typeface="Sand" charset="0"/>
              </a:endParaRPr>
            </a:p>
          </p:txBody>
        </p:sp>
        <p:sp>
          <p:nvSpPr>
            <p:cNvPr id="39966" name="Rectangle 28"/>
            <p:cNvSpPr>
              <a:spLocks noChangeArrowheads="1"/>
            </p:cNvSpPr>
            <p:nvPr/>
          </p:nvSpPr>
          <p:spPr bwMode="auto">
            <a:xfrm>
              <a:off x="4341" y="-7"/>
              <a:ext cx="54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100" dirty="0">
                  <a:solidFill>
                    <a:srgbClr val="000000"/>
                  </a:solidFill>
                  <a:latin typeface="Sand" charset="0"/>
                </a:rPr>
                <a:t>Elida Cordora</a:t>
              </a:r>
              <a:endParaRPr lang="en-US" dirty="0">
                <a:latin typeface="Sand" charset="0"/>
              </a:endParaRPr>
            </a:p>
          </p:txBody>
        </p:sp>
        <p:sp>
          <p:nvSpPr>
            <p:cNvPr id="39967" name="Rectangle 29"/>
            <p:cNvSpPr>
              <a:spLocks noChangeArrowheads="1"/>
            </p:cNvSpPr>
            <p:nvPr/>
          </p:nvSpPr>
          <p:spPr bwMode="auto">
            <a:xfrm>
              <a:off x="4300" y="94"/>
              <a:ext cx="1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000" dirty="0">
                  <a:solidFill>
                    <a:srgbClr val="000000"/>
                  </a:solidFill>
                  <a:latin typeface="Sand" charset="0"/>
                </a:rPr>
                <a:t>1/22</a:t>
              </a:r>
              <a:endParaRPr lang="en-US" dirty="0">
                <a:latin typeface="Sand" charset="0"/>
              </a:endParaRPr>
            </a:p>
          </p:txBody>
        </p:sp>
        <p:sp>
          <p:nvSpPr>
            <p:cNvPr id="39968" name="Line 30"/>
            <p:cNvSpPr>
              <a:spLocks noChangeShapeType="1"/>
            </p:cNvSpPr>
            <p:nvPr/>
          </p:nvSpPr>
          <p:spPr bwMode="auto">
            <a:xfrm>
              <a:off x="3499" y="1638"/>
              <a:ext cx="1" cy="1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69" name="Line 31"/>
            <p:cNvSpPr>
              <a:spLocks noChangeShapeType="1"/>
            </p:cNvSpPr>
            <p:nvPr/>
          </p:nvSpPr>
          <p:spPr bwMode="auto">
            <a:xfrm>
              <a:off x="3135" y="947"/>
              <a:ext cx="466" cy="3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70" name="Line 32"/>
            <p:cNvSpPr>
              <a:spLocks noChangeShapeType="1"/>
            </p:cNvSpPr>
            <p:nvPr/>
          </p:nvSpPr>
          <p:spPr bwMode="auto">
            <a:xfrm flipH="1">
              <a:off x="2414" y="961"/>
              <a:ext cx="175" cy="35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71" name="Line 33"/>
            <p:cNvSpPr>
              <a:spLocks noChangeShapeType="1"/>
            </p:cNvSpPr>
            <p:nvPr/>
          </p:nvSpPr>
          <p:spPr bwMode="auto">
            <a:xfrm flipH="1">
              <a:off x="1730" y="757"/>
              <a:ext cx="626" cy="18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72" name="Line 34"/>
            <p:cNvSpPr>
              <a:spLocks noChangeShapeType="1"/>
            </p:cNvSpPr>
            <p:nvPr/>
          </p:nvSpPr>
          <p:spPr bwMode="auto">
            <a:xfrm>
              <a:off x="3470" y="750"/>
              <a:ext cx="1012" cy="20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73" name="Oval 35"/>
            <p:cNvSpPr>
              <a:spLocks noChangeArrowheads="1"/>
            </p:cNvSpPr>
            <p:nvPr/>
          </p:nvSpPr>
          <p:spPr bwMode="auto">
            <a:xfrm>
              <a:off x="2276" y="473"/>
              <a:ext cx="1238" cy="5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974" name="Oval 36"/>
            <p:cNvSpPr>
              <a:spLocks noChangeArrowheads="1"/>
            </p:cNvSpPr>
            <p:nvPr/>
          </p:nvSpPr>
          <p:spPr bwMode="auto">
            <a:xfrm>
              <a:off x="2269" y="466"/>
              <a:ext cx="1252" cy="575"/>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39975" name="Group 54"/>
            <p:cNvGrpSpPr>
              <a:grpSpLocks/>
            </p:cNvGrpSpPr>
            <p:nvPr/>
          </p:nvGrpSpPr>
          <p:grpSpPr bwMode="auto">
            <a:xfrm>
              <a:off x="2370" y="874"/>
              <a:ext cx="1064" cy="1"/>
              <a:chOff x="2370" y="874"/>
              <a:chExt cx="1064" cy="1"/>
            </a:xfrm>
          </p:grpSpPr>
          <p:sp>
            <p:nvSpPr>
              <p:cNvPr id="40042" name="Line 37"/>
              <p:cNvSpPr>
                <a:spLocks noChangeShapeType="1"/>
              </p:cNvSpPr>
              <p:nvPr/>
            </p:nvSpPr>
            <p:spPr bwMode="auto">
              <a:xfrm>
                <a:off x="2370"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043" name="Line 38"/>
              <p:cNvSpPr>
                <a:spLocks noChangeShapeType="1"/>
              </p:cNvSpPr>
              <p:nvPr/>
            </p:nvSpPr>
            <p:spPr bwMode="auto">
              <a:xfrm>
                <a:off x="2436"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044" name="Line 39"/>
              <p:cNvSpPr>
                <a:spLocks noChangeShapeType="1"/>
              </p:cNvSpPr>
              <p:nvPr/>
            </p:nvSpPr>
            <p:spPr bwMode="auto">
              <a:xfrm>
                <a:off x="2502"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045" name="Line 40"/>
              <p:cNvSpPr>
                <a:spLocks noChangeShapeType="1"/>
              </p:cNvSpPr>
              <p:nvPr/>
            </p:nvSpPr>
            <p:spPr bwMode="auto">
              <a:xfrm>
                <a:off x="2567"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046" name="Line 41"/>
              <p:cNvSpPr>
                <a:spLocks noChangeShapeType="1"/>
              </p:cNvSpPr>
              <p:nvPr/>
            </p:nvSpPr>
            <p:spPr bwMode="auto">
              <a:xfrm>
                <a:off x="2633"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047" name="Line 42"/>
              <p:cNvSpPr>
                <a:spLocks noChangeShapeType="1"/>
              </p:cNvSpPr>
              <p:nvPr/>
            </p:nvSpPr>
            <p:spPr bwMode="auto">
              <a:xfrm>
                <a:off x="2698"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048" name="Line 43"/>
              <p:cNvSpPr>
                <a:spLocks noChangeShapeType="1"/>
              </p:cNvSpPr>
              <p:nvPr/>
            </p:nvSpPr>
            <p:spPr bwMode="auto">
              <a:xfrm>
                <a:off x="2764"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049" name="Line 44"/>
              <p:cNvSpPr>
                <a:spLocks noChangeShapeType="1"/>
              </p:cNvSpPr>
              <p:nvPr/>
            </p:nvSpPr>
            <p:spPr bwMode="auto">
              <a:xfrm>
                <a:off x="2829"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050" name="Line 45"/>
              <p:cNvSpPr>
                <a:spLocks noChangeShapeType="1"/>
              </p:cNvSpPr>
              <p:nvPr/>
            </p:nvSpPr>
            <p:spPr bwMode="auto">
              <a:xfrm>
                <a:off x="2895"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051" name="Line 46"/>
              <p:cNvSpPr>
                <a:spLocks noChangeShapeType="1"/>
              </p:cNvSpPr>
              <p:nvPr/>
            </p:nvSpPr>
            <p:spPr bwMode="auto">
              <a:xfrm>
                <a:off x="2960"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052" name="Line 47"/>
              <p:cNvSpPr>
                <a:spLocks noChangeShapeType="1"/>
              </p:cNvSpPr>
              <p:nvPr/>
            </p:nvSpPr>
            <p:spPr bwMode="auto">
              <a:xfrm>
                <a:off x="3026"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053" name="Line 48"/>
              <p:cNvSpPr>
                <a:spLocks noChangeShapeType="1"/>
              </p:cNvSpPr>
              <p:nvPr/>
            </p:nvSpPr>
            <p:spPr bwMode="auto">
              <a:xfrm>
                <a:off x="3091"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054" name="Line 49"/>
              <p:cNvSpPr>
                <a:spLocks noChangeShapeType="1"/>
              </p:cNvSpPr>
              <p:nvPr/>
            </p:nvSpPr>
            <p:spPr bwMode="auto">
              <a:xfrm>
                <a:off x="3157"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055" name="Line 50"/>
              <p:cNvSpPr>
                <a:spLocks noChangeShapeType="1"/>
              </p:cNvSpPr>
              <p:nvPr/>
            </p:nvSpPr>
            <p:spPr bwMode="auto">
              <a:xfrm>
                <a:off x="3222"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056" name="Line 51"/>
              <p:cNvSpPr>
                <a:spLocks noChangeShapeType="1"/>
              </p:cNvSpPr>
              <p:nvPr/>
            </p:nvSpPr>
            <p:spPr bwMode="auto">
              <a:xfrm>
                <a:off x="3288"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057" name="Line 52"/>
              <p:cNvSpPr>
                <a:spLocks noChangeShapeType="1"/>
              </p:cNvSpPr>
              <p:nvPr/>
            </p:nvSpPr>
            <p:spPr bwMode="auto">
              <a:xfrm>
                <a:off x="3353"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058" name="Line 53"/>
              <p:cNvSpPr>
                <a:spLocks noChangeShapeType="1"/>
              </p:cNvSpPr>
              <p:nvPr/>
            </p:nvSpPr>
            <p:spPr bwMode="auto">
              <a:xfrm>
                <a:off x="3419" y="874"/>
                <a:ext cx="1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39976" name="Rectangle 55"/>
            <p:cNvSpPr>
              <a:spLocks noChangeArrowheads="1"/>
            </p:cNvSpPr>
            <p:nvPr/>
          </p:nvSpPr>
          <p:spPr bwMode="auto">
            <a:xfrm>
              <a:off x="2458" y="634"/>
              <a:ext cx="77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700" dirty="0">
                  <a:solidFill>
                    <a:srgbClr val="000000"/>
                  </a:solidFill>
                  <a:latin typeface="Sand" charset="0"/>
                </a:rPr>
                <a:t>Sectionalism</a:t>
              </a:r>
              <a:endParaRPr lang="en-US" dirty="0">
                <a:latin typeface="Sand" charset="0"/>
              </a:endParaRPr>
            </a:p>
          </p:txBody>
        </p:sp>
        <p:sp>
          <p:nvSpPr>
            <p:cNvPr id="39977" name="Rectangle 56"/>
            <p:cNvSpPr>
              <a:spLocks noChangeArrowheads="1"/>
            </p:cNvSpPr>
            <p:nvPr/>
          </p:nvSpPr>
          <p:spPr bwMode="auto">
            <a:xfrm>
              <a:off x="2650" y="896"/>
              <a:ext cx="4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100" dirty="0">
                  <a:solidFill>
                    <a:srgbClr val="000000"/>
                  </a:solidFill>
                  <a:latin typeface="Sand" charset="0"/>
                </a:rPr>
                <a:t>pp. 201-236</a:t>
              </a:r>
              <a:endParaRPr lang="en-US" dirty="0">
                <a:latin typeface="Sand" charset="0"/>
              </a:endParaRPr>
            </a:p>
          </p:txBody>
        </p:sp>
        <p:sp>
          <p:nvSpPr>
            <p:cNvPr id="39978" name="Line 57"/>
            <p:cNvSpPr>
              <a:spLocks noChangeShapeType="1"/>
            </p:cNvSpPr>
            <p:nvPr/>
          </p:nvSpPr>
          <p:spPr bwMode="auto">
            <a:xfrm flipH="1">
              <a:off x="2057" y="1602"/>
              <a:ext cx="241" cy="3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79" name="Line 58"/>
            <p:cNvSpPr>
              <a:spLocks noChangeShapeType="1"/>
            </p:cNvSpPr>
            <p:nvPr/>
          </p:nvSpPr>
          <p:spPr bwMode="auto">
            <a:xfrm>
              <a:off x="2545" y="1558"/>
              <a:ext cx="1" cy="39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80" name="Line 59"/>
            <p:cNvSpPr>
              <a:spLocks noChangeShapeType="1"/>
            </p:cNvSpPr>
            <p:nvPr/>
          </p:nvSpPr>
          <p:spPr bwMode="auto">
            <a:xfrm>
              <a:off x="2822" y="1617"/>
              <a:ext cx="218" cy="3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81" name="Oval 60"/>
            <p:cNvSpPr>
              <a:spLocks noChangeArrowheads="1"/>
            </p:cNvSpPr>
            <p:nvPr/>
          </p:nvSpPr>
          <p:spPr bwMode="auto">
            <a:xfrm>
              <a:off x="2152" y="1289"/>
              <a:ext cx="874" cy="422"/>
            </a:xfrm>
            <a:prstGeom prst="ellipse">
              <a:avLst/>
            </a:prstGeom>
            <a:solidFill>
              <a:srgbClr val="FFFFFF"/>
            </a:solidFill>
            <a:ln w="11113">
              <a:solidFill>
                <a:srgbClr val="000000"/>
              </a:solidFill>
              <a:round/>
              <a:headEnd/>
              <a:tailEnd/>
            </a:ln>
          </p:spPr>
          <p:txBody>
            <a:bodyPr/>
            <a:lstStyle/>
            <a:p>
              <a:endParaRPr lang="en-US" dirty="0"/>
            </a:p>
          </p:txBody>
        </p:sp>
        <p:sp>
          <p:nvSpPr>
            <p:cNvPr id="39982" name="Rectangle 61"/>
            <p:cNvSpPr>
              <a:spLocks noChangeArrowheads="1"/>
            </p:cNvSpPr>
            <p:nvPr/>
          </p:nvSpPr>
          <p:spPr bwMode="auto">
            <a:xfrm>
              <a:off x="1596" y="735"/>
              <a:ext cx="53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was based on the  </a:t>
              </a:r>
              <a:endParaRPr lang="en-US" sz="800" dirty="0">
                <a:latin typeface="Sand" charset="0"/>
              </a:endParaRPr>
            </a:p>
          </p:txBody>
        </p:sp>
        <p:sp>
          <p:nvSpPr>
            <p:cNvPr id="39983" name="Rectangle 62"/>
            <p:cNvSpPr>
              <a:spLocks noChangeArrowheads="1"/>
            </p:cNvSpPr>
            <p:nvPr/>
          </p:nvSpPr>
          <p:spPr bwMode="auto">
            <a:xfrm>
              <a:off x="2101" y="1172"/>
              <a:ext cx="6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developed because of </a:t>
              </a:r>
              <a:endParaRPr lang="en-US" sz="800" dirty="0">
                <a:latin typeface="Sand" charset="0"/>
              </a:endParaRPr>
            </a:p>
          </p:txBody>
        </p:sp>
        <p:sp>
          <p:nvSpPr>
            <p:cNvPr id="39984" name="Line 63"/>
            <p:cNvSpPr>
              <a:spLocks noChangeShapeType="1"/>
            </p:cNvSpPr>
            <p:nvPr/>
          </p:nvSpPr>
          <p:spPr bwMode="auto">
            <a:xfrm flipH="1">
              <a:off x="1045" y="1165"/>
              <a:ext cx="255" cy="139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85" name="Line 64"/>
            <p:cNvSpPr>
              <a:spLocks noChangeShapeType="1"/>
            </p:cNvSpPr>
            <p:nvPr/>
          </p:nvSpPr>
          <p:spPr bwMode="auto">
            <a:xfrm>
              <a:off x="1395" y="1172"/>
              <a:ext cx="116" cy="104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86" name="Line 65"/>
            <p:cNvSpPr>
              <a:spLocks noChangeShapeType="1"/>
            </p:cNvSpPr>
            <p:nvPr/>
          </p:nvSpPr>
          <p:spPr bwMode="auto">
            <a:xfrm flipH="1">
              <a:off x="659" y="1143"/>
              <a:ext cx="546" cy="186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87" name="Rectangle 66"/>
            <p:cNvSpPr>
              <a:spLocks noChangeArrowheads="1"/>
            </p:cNvSpPr>
            <p:nvPr/>
          </p:nvSpPr>
          <p:spPr bwMode="auto">
            <a:xfrm>
              <a:off x="536" y="2942"/>
              <a:ext cx="451" cy="182"/>
            </a:xfrm>
            <a:prstGeom prst="rect">
              <a:avLst/>
            </a:prstGeom>
            <a:solidFill>
              <a:srgbClr val="FFFFFF"/>
            </a:solidFill>
            <a:ln w="11113">
              <a:solidFill>
                <a:srgbClr val="000000"/>
              </a:solidFill>
              <a:miter lim="800000"/>
              <a:headEnd/>
              <a:tailEnd/>
            </a:ln>
          </p:spPr>
          <p:txBody>
            <a:bodyPr/>
            <a:lstStyle/>
            <a:p>
              <a:endParaRPr lang="en-US" dirty="0"/>
            </a:p>
          </p:txBody>
        </p:sp>
        <p:sp>
          <p:nvSpPr>
            <p:cNvPr id="39988" name="Rectangle 67"/>
            <p:cNvSpPr>
              <a:spLocks noChangeArrowheads="1"/>
            </p:cNvSpPr>
            <p:nvPr/>
          </p:nvSpPr>
          <p:spPr bwMode="auto">
            <a:xfrm>
              <a:off x="620" y="2978"/>
              <a:ext cx="23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200" dirty="0">
                  <a:solidFill>
                    <a:srgbClr val="000000"/>
                  </a:solidFill>
                  <a:latin typeface="Sand" charset="0"/>
                </a:rPr>
                <a:t>North</a:t>
              </a:r>
              <a:endParaRPr lang="en-US" sz="1200" dirty="0">
                <a:latin typeface="Sand" charset="0"/>
              </a:endParaRPr>
            </a:p>
          </p:txBody>
        </p:sp>
        <p:sp>
          <p:nvSpPr>
            <p:cNvPr id="39989" name="Rectangle 68"/>
            <p:cNvSpPr>
              <a:spLocks noChangeArrowheads="1"/>
            </p:cNvSpPr>
            <p:nvPr/>
          </p:nvSpPr>
          <p:spPr bwMode="auto">
            <a:xfrm>
              <a:off x="849" y="2556"/>
              <a:ext cx="444" cy="182"/>
            </a:xfrm>
            <a:prstGeom prst="rect">
              <a:avLst/>
            </a:prstGeom>
            <a:solidFill>
              <a:srgbClr val="FFFFFF"/>
            </a:solidFill>
            <a:ln w="11113">
              <a:solidFill>
                <a:srgbClr val="000000"/>
              </a:solidFill>
              <a:miter lim="800000"/>
              <a:headEnd/>
              <a:tailEnd/>
            </a:ln>
          </p:spPr>
          <p:txBody>
            <a:bodyPr/>
            <a:lstStyle/>
            <a:p>
              <a:endParaRPr lang="en-US" dirty="0"/>
            </a:p>
          </p:txBody>
        </p:sp>
        <p:sp>
          <p:nvSpPr>
            <p:cNvPr id="39990" name="Rectangle 69"/>
            <p:cNvSpPr>
              <a:spLocks noChangeArrowheads="1"/>
            </p:cNvSpPr>
            <p:nvPr/>
          </p:nvSpPr>
          <p:spPr bwMode="auto">
            <a:xfrm>
              <a:off x="904" y="2570"/>
              <a:ext cx="25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200" dirty="0">
                  <a:solidFill>
                    <a:srgbClr val="000000"/>
                  </a:solidFill>
                  <a:latin typeface="Sand" charset="0"/>
                </a:rPr>
                <a:t>South</a:t>
              </a:r>
              <a:endParaRPr lang="en-US" sz="1200" dirty="0">
                <a:latin typeface="Sand" charset="0"/>
              </a:endParaRPr>
            </a:p>
          </p:txBody>
        </p:sp>
        <p:sp>
          <p:nvSpPr>
            <p:cNvPr id="39991" name="Rectangle 70"/>
            <p:cNvSpPr>
              <a:spLocks noChangeArrowheads="1"/>
            </p:cNvSpPr>
            <p:nvPr/>
          </p:nvSpPr>
          <p:spPr bwMode="auto">
            <a:xfrm>
              <a:off x="1278" y="2185"/>
              <a:ext cx="415" cy="189"/>
            </a:xfrm>
            <a:prstGeom prst="rect">
              <a:avLst/>
            </a:prstGeom>
            <a:solidFill>
              <a:srgbClr val="FFFFFF"/>
            </a:solidFill>
            <a:ln w="11113">
              <a:solidFill>
                <a:srgbClr val="000000"/>
              </a:solidFill>
              <a:miter lim="800000"/>
              <a:headEnd/>
              <a:tailEnd/>
            </a:ln>
          </p:spPr>
          <p:txBody>
            <a:bodyPr/>
            <a:lstStyle/>
            <a:p>
              <a:endParaRPr lang="en-US" dirty="0"/>
            </a:p>
          </p:txBody>
        </p:sp>
        <p:sp>
          <p:nvSpPr>
            <p:cNvPr id="39992" name="Rectangle 71"/>
            <p:cNvSpPr>
              <a:spLocks noChangeArrowheads="1"/>
            </p:cNvSpPr>
            <p:nvPr/>
          </p:nvSpPr>
          <p:spPr bwMode="auto">
            <a:xfrm>
              <a:off x="1352" y="2206"/>
              <a:ext cx="21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200" dirty="0">
                  <a:solidFill>
                    <a:srgbClr val="000000"/>
                  </a:solidFill>
                  <a:latin typeface="Sand" charset="0"/>
                </a:rPr>
                <a:t>West</a:t>
              </a:r>
              <a:endParaRPr lang="en-US" sz="1200" dirty="0">
                <a:latin typeface="Sand" charset="0"/>
              </a:endParaRPr>
            </a:p>
          </p:txBody>
        </p:sp>
        <p:sp>
          <p:nvSpPr>
            <p:cNvPr id="39993" name="Rectangle 72"/>
            <p:cNvSpPr>
              <a:spLocks noChangeArrowheads="1"/>
            </p:cNvSpPr>
            <p:nvPr/>
          </p:nvSpPr>
          <p:spPr bwMode="auto">
            <a:xfrm>
              <a:off x="1832" y="1842"/>
              <a:ext cx="466" cy="248"/>
            </a:xfrm>
            <a:prstGeom prst="rect">
              <a:avLst/>
            </a:prstGeom>
            <a:solidFill>
              <a:srgbClr val="FFFFFF"/>
            </a:solidFill>
            <a:ln w="11113">
              <a:solidFill>
                <a:srgbClr val="000000"/>
              </a:solidFill>
              <a:miter lim="800000"/>
              <a:headEnd/>
              <a:tailEnd/>
            </a:ln>
          </p:spPr>
          <p:txBody>
            <a:bodyPr/>
            <a:lstStyle/>
            <a:p>
              <a:endParaRPr lang="en-US" dirty="0"/>
            </a:p>
          </p:txBody>
        </p:sp>
        <p:sp>
          <p:nvSpPr>
            <p:cNvPr id="39994" name="Rectangle 73"/>
            <p:cNvSpPr>
              <a:spLocks noChangeArrowheads="1"/>
            </p:cNvSpPr>
            <p:nvPr/>
          </p:nvSpPr>
          <p:spPr bwMode="auto">
            <a:xfrm>
              <a:off x="1884" y="1873"/>
              <a:ext cx="36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dirty="0">
                  <a:solidFill>
                    <a:srgbClr val="000000"/>
                  </a:solidFill>
                  <a:latin typeface="Sand" charset="0"/>
                </a:rPr>
                <a:t>Social</a:t>
              </a:r>
            </a:p>
            <a:p>
              <a:pPr algn="ctr"/>
              <a:r>
                <a:rPr lang="en-US" sz="900" dirty="0">
                  <a:solidFill>
                    <a:srgbClr val="000000"/>
                  </a:solidFill>
                  <a:latin typeface="Sand" charset="0"/>
                </a:rPr>
                <a:t>Differences</a:t>
              </a:r>
              <a:endParaRPr lang="en-US" sz="900" dirty="0">
                <a:latin typeface="Sand" charset="0"/>
              </a:endParaRPr>
            </a:p>
          </p:txBody>
        </p:sp>
        <p:sp>
          <p:nvSpPr>
            <p:cNvPr id="39995" name="Rectangle 75"/>
            <p:cNvSpPr>
              <a:spLocks noChangeArrowheads="1"/>
            </p:cNvSpPr>
            <p:nvPr/>
          </p:nvSpPr>
          <p:spPr bwMode="auto">
            <a:xfrm>
              <a:off x="2370" y="1850"/>
              <a:ext cx="466" cy="247"/>
            </a:xfrm>
            <a:prstGeom prst="rect">
              <a:avLst/>
            </a:prstGeom>
            <a:solidFill>
              <a:srgbClr val="FFFFFF"/>
            </a:solidFill>
            <a:ln w="11113">
              <a:solidFill>
                <a:srgbClr val="000000"/>
              </a:solidFill>
              <a:miter lim="800000"/>
              <a:headEnd/>
              <a:tailEnd/>
            </a:ln>
          </p:spPr>
          <p:txBody>
            <a:bodyPr/>
            <a:lstStyle/>
            <a:p>
              <a:endParaRPr lang="en-US" dirty="0"/>
            </a:p>
          </p:txBody>
        </p:sp>
        <p:sp>
          <p:nvSpPr>
            <p:cNvPr id="39996" name="Rectangle 76"/>
            <p:cNvSpPr>
              <a:spLocks noChangeArrowheads="1"/>
            </p:cNvSpPr>
            <p:nvPr/>
          </p:nvSpPr>
          <p:spPr bwMode="auto">
            <a:xfrm>
              <a:off x="2418" y="1888"/>
              <a:ext cx="36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dirty="0">
                  <a:solidFill>
                    <a:srgbClr val="000000"/>
                  </a:solidFill>
                  <a:latin typeface="Sand" charset="0"/>
                </a:rPr>
                <a:t>Political</a:t>
              </a:r>
            </a:p>
            <a:p>
              <a:pPr algn="ctr"/>
              <a:r>
                <a:rPr lang="en-US" sz="900" dirty="0">
                  <a:solidFill>
                    <a:srgbClr val="000000"/>
                  </a:solidFill>
                  <a:latin typeface="Sand" charset="0"/>
                </a:rPr>
                <a:t>Differences</a:t>
              </a:r>
            </a:p>
          </p:txBody>
        </p:sp>
        <p:sp>
          <p:nvSpPr>
            <p:cNvPr id="39997" name="Rectangle 78"/>
            <p:cNvSpPr>
              <a:spLocks noChangeArrowheads="1"/>
            </p:cNvSpPr>
            <p:nvPr/>
          </p:nvSpPr>
          <p:spPr bwMode="auto">
            <a:xfrm>
              <a:off x="2938" y="1857"/>
              <a:ext cx="466" cy="247"/>
            </a:xfrm>
            <a:prstGeom prst="rect">
              <a:avLst/>
            </a:prstGeom>
            <a:solidFill>
              <a:srgbClr val="FFFFFF"/>
            </a:solidFill>
            <a:ln w="11113">
              <a:solidFill>
                <a:srgbClr val="000000"/>
              </a:solidFill>
              <a:miter lim="800000"/>
              <a:headEnd/>
              <a:tailEnd/>
            </a:ln>
          </p:spPr>
          <p:txBody>
            <a:bodyPr/>
            <a:lstStyle/>
            <a:p>
              <a:endParaRPr lang="en-US" dirty="0"/>
            </a:p>
          </p:txBody>
        </p:sp>
        <p:sp>
          <p:nvSpPr>
            <p:cNvPr id="39998" name="Rectangle 79"/>
            <p:cNvSpPr>
              <a:spLocks noChangeArrowheads="1"/>
            </p:cNvSpPr>
            <p:nvPr/>
          </p:nvSpPr>
          <p:spPr bwMode="auto">
            <a:xfrm>
              <a:off x="2989" y="1893"/>
              <a:ext cx="36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dirty="0">
                  <a:solidFill>
                    <a:srgbClr val="000000"/>
                  </a:solidFill>
                  <a:latin typeface="Sand" charset="0"/>
                </a:rPr>
                <a:t>Economic</a:t>
              </a:r>
            </a:p>
            <a:p>
              <a:pPr algn="ctr"/>
              <a:r>
                <a:rPr lang="en-US" sz="900" dirty="0">
                  <a:solidFill>
                    <a:srgbClr val="000000"/>
                  </a:solidFill>
                  <a:latin typeface="Sand" charset="0"/>
                </a:rPr>
                <a:t>Differences</a:t>
              </a:r>
            </a:p>
          </p:txBody>
        </p:sp>
        <p:sp>
          <p:nvSpPr>
            <p:cNvPr id="39999" name="Rectangle 81"/>
            <p:cNvSpPr>
              <a:spLocks noChangeArrowheads="1"/>
            </p:cNvSpPr>
            <p:nvPr/>
          </p:nvSpPr>
          <p:spPr bwMode="auto">
            <a:xfrm>
              <a:off x="2501" y="172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000" dirty="0">
                  <a:solidFill>
                    <a:srgbClr val="000000"/>
                  </a:solidFill>
                </a:rPr>
                <a:t>  </a:t>
              </a:r>
              <a:endParaRPr lang="en-US" dirty="0">
                <a:latin typeface="Times" charset="0"/>
              </a:endParaRPr>
            </a:p>
          </p:txBody>
        </p:sp>
        <p:sp>
          <p:nvSpPr>
            <p:cNvPr id="40000" name="Oval 82"/>
            <p:cNvSpPr>
              <a:spLocks noChangeArrowheads="1"/>
            </p:cNvSpPr>
            <p:nvPr/>
          </p:nvSpPr>
          <p:spPr bwMode="auto">
            <a:xfrm>
              <a:off x="907" y="794"/>
              <a:ext cx="874" cy="422"/>
            </a:xfrm>
            <a:prstGeom prst="ellipse">
              <a:avLst/>
            </a:prstGeom>
            <a:solidFill>
              <a:srgbClr val="FFFFFF"/>
            </a:solidFill>
            <a:ln w="11113">
              <a:solidFill>
                <a:srgbClr val="000000"/>
              </a:solidFill>
              <a:round/>
              <a:headEnd/>
              <a:tailEnd/>
            </a:ln>
          </p:spPr>
          <p:txBody>
            <a:bodyPr/>
            <a:lstStyle/>
            <a:p>
              <a:endParaRPr lang="en-US" dirty="0"/>
            </a:p>
          </p:txBody>
        </p:sp>
        <p:sp>
          <p:nvSpPr>
            <p:cNvPr id="40001" name="Rectangle 83"/>
            <p:cNvSpPr>
              <a:spLocks noChangeArrowheads="1"/>
            </p:cNvSpPr>
            <p:nvPr/>
          </p:nvSpPr>
          <p:spPr bwMode="auto">
            <a:xfrm>
              <a:off x="1161" y="874"/>
              <a:ext cx="4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300" dirty="0">
                  <a:solidFill>
                    <a:srgbClr val="000000"/>
                  </a:solidFill>
                  <a:latin typeface="Sand" charset="0"/>
                </a:rPr>
                <a:t>Areas of </a:t>
              </a:r>
            </a:p>
            <a:p>
              <a:pPr algn="ctr"/>
              <a:r>
                <a:rPr lang="en-US" sz="1300" dirty="0">
                  <a:solidFill>
                    <a:srgbClr val="000000"/>
                  </a:solidFill>
                  <a:latin typeface="Sand" charset="0"/>
                </a:rPr>
                <a:t>the U.S.</a:t>
              </a:r>
              <a:endParaRPr lang="en-US" dirty="0">
                <a:latin typeface="Sand" charset="0"/>
              </a:endParaRPr>
            </a:p>
          </p:txBody>
        </p:sp>
        <p:sp>
          <p:nvSpPr>
            <p:cNvPr id="40002" name="Rectangle 85"/>
            <p:cNvSpPr>
              <a:spLocks noChangeArrowheads="1"/>
            </p:cNvSpPr>
            <p:nvPr/>
          </p:nvSpPr>
          <p:spPr bwMode="auto">
            <a:xfrm>
              <a:off x="2370" y="1336"/>
              <a:ext cx="51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dirty="0">
                  <a:solidFill>
                    <a:srgbClr val="000000"/>
                  </a:solidFill>
                  <a:latin typeface="Sand" charset="0"/>
                </a:rPr>
                <a:t>Differences </a:t>
              </a:r>
            </a:p>
            <a:p>
              <a:pPr algn="ctr"/>
              <a:r>
                <a:rPr lang="en-US" sz="1200" dirty="0">
                  <a:solidFill>
                    <a:srgbClr val="000000"/>
                  </a:solidFill>
                  <a:latin typeface="Sand" charset="0"/>
                </a:rPr>
                <a:t>between </a:t>
              </a:r>
            </a:p>
            <a:p>
              <a:pPr algn="ctr"/>
              <a:r>
                <a:rPr lang="en-US" sz="1200" dirty="0">
                  <a:solidFill>
                    <a:srgbClr val="000000"/>
                  </a:solidFill>
                  <a:latin typeface="Sand" charset="0"/>
                </a:rPr>
                <a:t>the areas </a:t>
              </a:r>
            </a:p>
          </p:txBody>
        </p:sp>
        <p:sp>
          <p:nvSpPr>
            <p:cNvPr id="40003" name="Rectangle 88"/>
            <p:cNvSpPr>
              <a:spLocks noChangeArrowheads="1"/>
            </p:cNvSpPr>
            <p:nvPr/>
          </p:nvSpPr>
          <p:spPr bwMode="auto">
            <a:xfrm>
              <a:off x="4606" y="1289"/>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-Henry Clay</a:t>
              </a:r>
              <a:endParaRPr lang="en-US" sz="800" dirty="0">
                <a:latin typeface="Sand" charset="0"/>
              </a:endParaRPr>
            </a:p>
          </p:txBody>
        </p:sp>
        <p:sp>
          <p:nvSpPr>
            <p:cNvPr id="40004" name="Rectangle 89"/>
            <p:cNvSpPr>
              <a:spLocks noChangeArrowheads="1"/>
            </p:cNvSpPr>
            <p:nvPr/>
          </p:nvSpPr>
          <p:spPr bwMode="auto">
            <a:xfrm>
              <a:off x="4606" y="1384"/>
              <a:ext cx="51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-Stephen Douglas</a:t>
              </a:r>
              <a:endParaRPr lang="en-US" sz="800" dirty="0">
                <a:latin typeface="Sand" charset="0"/>
              </a:endParaRPr>
            </a:p>
          </p:txBody>
        </p:sp>
        <p:sp>
          <p:nvSpPr>
            <p:cNvPr id="40005" name="Rectangle 90"/>
            <p:cNvSpPr>
              <a:spLocks noChangeArrowheads="1"/>
            </p:cNvSpPr>
            <p:nvPr/>
          </p:nvSpPr>
          <p:spPr bwMode="auto">
            <a:xfrm>
              <a:off x="4606" y="1479"/>
              <a:ext cx="44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-Zachary Taylor</a:t>
              </a:r>
              <a:endParaRPr lang="en-US" sz="800" dirty="0">
                <a:latin typeface="Sand" charset="0"/>
              </a:endParaRPr>
            </a:p>
          </p:txBody>
        </p:sp>
        <p:sp>
          <p:nvSpPr>
            <p:cNvPr id="40006" name="Rectangle 91"/>
            <p:cNvSpPr>
              <a:spLocks noChangeArrowheads="1"/>
            </p:cNvSpPr>
            <p:nvPr/>
          </p:nvSpPr>
          <p:spPr bwMode="auto">
            <a:xfrm>
              <a:off x="4606" y="1573"/>
              <a:ext cx="66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-Harriet Beecher Stowe</a:t>
              </a:r>
              <a:endParaRPr lang="en-US" sz="800" dirty="0">
                <a:latin typeface="Sand" charset="0"/>
              </a:endParaRPr>
            </a:p>
          </p:txBody>
        </p:sp>
        <p:sp>
          <p:nvSpPr>
            <p:cNvPr id="40007" name="Rectangle 92"/>
            <p:cNvSpPr>
              <a:spLocks noChangeArrowheads="1"/>
            </p:cNvSpPr>
            <p:nvPr/>
          </p:nvSpPr>
          <p:spPr bwMode="auto">
            <a:xfrm>
              <a:off x="4603" y="1668"/>
              <a:ext cx="4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-Douglas Filmore</a:t>
              </a:r>
              <a:endParaRPr lang="en-US" sz="800" dirty="0">
                <a:latin typeface="Sand" charset="0"/>
              </a:endParaRPr>
            </a:p>
          </p:txBody>
        </p:sp>
        <p:sp>
          <p:nvSpPr>
            <p:cNvPr id="40008" name="Rectangle 93"/>
            <p:cNvSpPr>
              <a:spLocks noChangeArrowheads="1"/>
            </p:cNvSpPr>
            <p:nvPr/>
          </p:nvSpPr>
          <p:spPr bwMode="auto">
            <a:xfrm>
              <a:off x="4606" y="1763"/>
              <a:ext cx="35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-John Brown</a:t>
              </a:r>
              <a:endParaRPr lang="en-US" sz="800" dirty="0">
                <a:latin typeface="Sand" charset="0"/>
              </a:endParaRPr>
            </a:p>
          </p:txBody>
        </p:sp>
        <p:sp>
          <p:nvSpPr>
            <p:cNvPr id="40009" name="Rectangle 94"/>
            <p:cNvSpPr>
              <a:spLocks noChangeArrowheads="1"/>
            </p:cNvSpPr>
            <p:nvPr/>
          </p:nvSpPr>
          <p:spPr bwMode="auto">
            <a:xfrm>
              <a:off x="4606" y="1857"/>
              <a:ext cx="4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-Jefferson Davis</a:t>
              </a:r>
              <a:endParaRPr lang="en-US" sz="800" dirty="0">
                <a:latin typeface="Sand" charset="0"/>
              </a:endParaRPr>
            </a:p>
          </p:txBody>
        </p:sp>
        <p:sp>
          <p:nvSpPr>
            <p:cNvPr id="40010" name="Rectangle 95"/>
            <p:cNvSpPr>
              <a:spLocks noChangeArrowheads="1"/>
            </p:cNvSpPr>
            <p:nvPr/>
          </p:nvSpPr>
          <p:spPr bwMode="auto">
            <a:xfrm>
              <a:off x="4606" y="1952"/>
              <a:ext cx="50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-Abraham Lincoln</a:t>
              </a:r>
              <a:endParaRPr lang="en-US" sz="800" dirty="0">
                <a:latin typeface="Sand" charset="0"/>
              </a:endParaRPr>
            </a:p>
          </p:txBody>
        </p:sp>
        <p:sp>
          <p:nvSpPr>
            <p:cNvPr id="40011" name="Rectangle 96"/>
            <p:cNvSpPr>
              <a:spLocks noChangeArrowheads="1"/>
            </p:cNvSpPr>
            <p:nvPr/>
          </p:nvSpPr>
          <p:spPr bwMode="auto">
            <a:xfrm>
              <a:off x="4635" y="1207"/>
              <a:ext cx="2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such as </a:t>
              </a:r>
              <a:endParaRPr lang="en-US" sz="800" dirty="0">
                <a:latin typeface="Sand" charset="0"/>
              </a:endParaRPr>
            </a:p>
          </p:txBody>
        </p:sp>
        <p:sp>
          <p:nvSpPr>
            <p:cNvPr id="40012" name="Line 97"/>
            <p:cNvSpPr>
              <a:spLocks noChangeShapeType="1"/>
            </p:cNvSpPr>
            <p:nvPr/>
          </p:nvSpPr>
          <p:spPr bwMode="auto">
            <a:xfrm>
              <a:off x="4606" y="1165"/>
              <a:ext cx="1" cy="85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013" name="Oval 98"/>
            <p:cNvSpPr>
              <a:spLocks noChangeArrowheads="1"/>
            </p:cNvSpPr>
            <p:nvPr/>
          </p:nvSpPr>
          <p:spPr bwMode="auto">
            <a:xfrm>
              <a:off x="4402" y="772"/>
              <a:ext cx="881" cy="430"/>
            </a:xfrm>
            <a:prstGeom prst="ellipse">
              <a:avLst/>
            </a:prstGeom>
            <a:solidFill>
              <a:srgbClr val="FFFFFF"/>
            </a:solidFill>
            <a:ln w="11113">
              <a:solidFill>
                <a:srgbClr val="000000"/>
              </a:solidFill>
              <a:round/>
              <a:headEnd/>
              <a:tailEnd/>
            </a:ln>
          </p:spPr>
          <p:txBody>
            <a:bodyPr/>
            <a:lstStyle/>
            <a:p>
              <a:endParaRPr lang="en-US" dirty="0"/>
            </a:p>
          </p:txBody>
        </p:sp>
        <p:sp>
          <p:nvSpPr>
            <p:cNvPr id="40014" name="Rectangle 99"/>
            <p:cNvSpPr>
              <a:spLocks noChangeArrowheads="1"/>
            </p:cNvSpPr>
            <p:nvPr/>
          </p:nvSpPr>
          <p:spPr bwMode="auto">
            <a:xfrm>
              <a:off x="3842" y="728"/>
              <a:ext cx="5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was influenced by  </a:t>
              </a:r>
              <a:endParaRPr lang="en-US" sz="800" dirty="0">
                <a:latin typeface="Sand" charset="0"/>
              </a:endParaRPr>
            </a:p>
          </p:txBody>
        </p:sp>
        <p:sp>
          <p:nvSpPr>
            <p:cNvPr id="40015" name="Rectangle 100"/>
            <p:cNvSpPr>
              <a:spLocks noChangeArrowheads="1"/>
            </p:cNvSpPr>
            <p:nvPr/>
          </p:nvSpPr>
          <p:spPr bwMode="auto">
            <a:xfrm>
              <a:off x="4653" y="851"/>
              <a:ext cx="4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300" dirty="0">
                  <a:solidFill>
                    <a:srgbClr val="000000"/>
                  </a:solidFill>
                  <a:latin typeface="Sand" charset="0"/>
                </a:rPr>
                <a:t>Leaders </a:t>
              </a:r>
            </a:p>
            <a:p>
              <a:pPr algn="ctr"/>
              <a:r>
                <a:rPr lang="en-US" sz="1300" dirty="0">
                  <a:solidFill>
                    <a:srgbClr val="000000"/>
                  </a:solidFill>
                  <a:latin typeface="Sand" charset="0"/>
                </a:rPr>
                <a:t>of change</a:t>
              </a:r>
              <a:endParaRPr lang="en-US" dirty="0">
                <a:latin typeface="Sand" charset="0"/>
              </a:endParaRPr>
            </a:p>
          </p:txBody>
        </p:sp>
        <p:sp>
          <p:nvSpPr>
            <p:cNvPr id="40016" name="Oval 102"/>
            <p:cNvSpPr>
              <a:spLocks noChangeArrowheads="1"/>
            </p:cNvSpPr>
            <p:nvPr/>
          </p:nvSpPr>
          <p:spPr bwMode="auto">
            <a:xfrm>
              <a:off x="3310" y="1274"/>
              <a:ext cx="888" cy="423"/>
            </a:xfrm>
            <a:prstGeom prst="ellipse">
              <a:avLst/>
            </a:prstGeom>
            <a:solidFill>
              <a:srgbClr val="FFFFFF"/>
            </a:solidFill>
            <a:ln w="11113">
              <a:solidFill>
                <a:srgbClr val="000000"/>
              </a:solidFill>
              <a:round/>
              <a:headEnd/>
              <a:tailEnd/>
            </a:ln>
          </p:spPr>
          <p:txBody>
            <a:bodyPr/>
            <a:lstStyle/>
            <a:p>
              <a:endParaRPr lang="en-US" dirty="0"/>
            </a:p>
          </p:txBody>
        </p:sp>
        <p:sp>
          <p:nvSpPr>
            <p:cNvPr id="40017" name="Rectangle 103"/>
            <p:cNvSpPr>
              <a:spLocks noChangeArrowheads="1"/>
            </p:cNvSpPr>
            <p:nvPr/>
          </p:nvSpPr>
          <p:spPr bwMode="auto">
            <a:xfrm>
              <a:off x="3189" y="1139"/>
              <a:ext cx="61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became greater with  </a:t>
              </a:r>
              <a:endParaRPr lang="en-US" sz="800" dirty="0">
                <a:latin typeface="Sand" charset="0"/>
              </a:endParaRPr>
            </a:p>
          </p:txBody>
        </p:sp>
        <p:sp>
          <p:nvSpPr>
            <p:cNvPr id="40018" name="Rectangle 104"/>
            <p:cNvSpPr>
              <a:spLocks noChangeArrowheads="1"/>
            </p:cNvSpPr>
            <p:nvPr/>
          </p:nvSpPr>
          <p:spPr bwMode="auto">
            <a:xfrm>
              <a:off x="3544" y="1356"/>
              <a:ext cx="4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300" dirty="0">
                  <a:solidFill>
                    <a:srgbClr val="000000"/>
                  </a:solidFill>
                  <a:latin typeface="Sand" charset="0"/>
                </a:rPr>
                <a:t>Events in </a:t>
              </a:r>
            </a:p>
            <a:p>
              <a:pPr algn="ctr"/>
              <a:r>
                <a:rPr lang="en-US" sz="1300" dirty="0">
                  <a:solidFill>
                    <a:srgbClr val="000000"/>
                  </a:solidFill>
                  <a:latin typeface="Sand" charset="0"/>
                </a:rPr>
                <a:t>the U.S. </a:t>
              </a:r>
              <a:endParaRPr lang="en-US" dirty="0">
                <a:latin typeface="Sand" charset="0"/>
              </a:endParaRPr>
            </a:p>
          </p:txBody>
        </p:sp>
        <p:sp>
          <p:nvSpPr>
            <p:cNvPr id="40019" name="Rectangle 106"/>
            <p:cNvSpPr>
              <a:spLocks noChangeArrowheads="1"/>
            </p:cNvSpPr>
            <p:nvPr/>
          </p:nvSpPr>
          <p:spPr bwMode="auto">
            <a:xfrm>
              <a:off x="3508" y="1683"/>
              <a:ext cx="2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such as </a:t>
              </a:r>
              <a:endParaRPr lang="en-US" sz="800" dirty="0">
                <a:latin typeface="Sand" charset="0"/>
              </a:endParaRPr>
            </a:p>
          </p:txBody>
        </p:sp>
        <p:sp>
          <p:nvSpPr>
            <p:cNvPr id="40020" name="Rectangle 107"/>
            <p:cNvSpPr>
              <a:spLocks noChangeArrowheads="1"/>
            </p:cNvSpPr>
            <p:nvPr/>
          </p:nvSpPr>
          <p:spPr bwMode="auto">
            <a:xfrm>
              <a:off x="3506" y="1843"/>
              <a:ext cx="8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-1820 Missouri Compromise</a:t>
              </a:r>
              <a:endParaRPr lang="en-US" sz="800" dirty="0">
                <a:latin typeface="Sand" charset="0"/>
              </a:endParaRPr>
            </a:p>
          </p:txBody>
        </p:sp>
        <p:sp>
          <p:nvSpPr>
            <p:cNvPr id="40021" name="Rectangle 108"/>
            <p:cNvSpPr>
              <a:spLocks noChangeArrowheads="1"/>
            </p:cNvSpPr>
            <p:nvPr/>
          </p:nvSpPr>
          <p:spPr bwMode="auto">
            <a:xfrm>
              <a:off x="3506" y="1937"/>
              <a:ext cx="55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-1846 Mexican War</a:t>
              </a:r>
              <a:endParaRPr lang="en-US" sz="800" dirty="0">
                <a:latin typeface="Sand" charset="0"/>
              </a:endParaRPr>
            </a:p>
          </p:txBody>
        </p:sp>
        <p:sp>
          <p:nvSpPr>
            <p:cNvPr id="40022" name="Rectangle 109"/>
            <p:cNvSpPr>
              <a:spLocks noChangeArrowheads="1"/>
            </p:cNvSpPr>
            <p:nvPr/>
          </p:nvSpPr>
          <p:spPr bwMode="auto">
            <a:xfrm>
              <a:off x="3506" y="2032"/>
              <a:ext cx="77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-1850 Compromise of 1850</a:t>
              </a:r>
              <a:endParaRPr lang="en-US" sz="800" dirty="0">
                <a:latin typeface="Sand" charset="0"/>
              </a:endParaRPr>
            </a:p>
          </p:txBody>
        </p:sp>
        <p:sp>
          <p:nvSpPr>
            <p:cNvPr id="40023" name="Rectangle 110"/>
            <p:cNvSpPr>
              <a:spLocks noChangeArrowheads="1"/>
            </p:cNvSpPr>
            <p:nvPr/>
          </p:nvSpPr>
          <p:spPr bwMode="auto">
            <a:xfrm>
              <a:off x="3506" y="2127"/>
              <a:ext cx="9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-1850 Fugitive Slave Law of 1850</a:t>
              </a:r>
              <a:endParaRPr lang="en-US" sz="800" dirty="0">
                <a:latin typeface="Sand" charset="0"/>
              </a:endParaRPr>
            </a:p>
          </p:txBody>
        </p:sp>
        <p:sp>
          <p:nvSpPr>
            <p:cNvPr id="40024" name="Rectangle 111"/>
            <p:cNvSpPr>
              <a:spLocks noChangeArrowheads="1"/>
            </p:cNvSpPr>
            <p:nvPr/>
          </p:nvSpPr>
          <p:spPr bwMode="auto">
            <a:xfrm>
              <a:off x="3506" y="2203"/>
              <a:ext cx="74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-1852 </a:t>
              </a:r>
              <a:r>
                <a:rPr lang="en-US" sz="800" u="sng" dirty="0">
                  <a:solidFill>
                    <a:srgbClr val="000000"/>
                  </a:solidFill>
                  <a:latin typeface="Sand" charset="0"/>
                </a:rPr>
                <a:t>Uncle Tom's Cabin</a:t>
              </a:r>
              <a:r>
                <a:rPr lang="en-US" sz="1100" dirty="0">
                  <a:solidFill>
                    <a:srgbClr val="000000"/>
                  </a:solidFill>
                  <a:latin typeface="Comic Sans MS" charset="0"/>
                </a:rPr>
                <a:t> </a:t>
              </a:r>
            </a:p>
          </p:txBody>
        </p:sp>
        <p:sp>
          <p:nvSpPr>
            <p:cNvPr id="40025" name="Rectangle 113"/>
            <p:cNvSpPr>
              <a:spLocks noChangeArrowheads="1"/>
            </p:cNvSpPr>
            <p:nvPr/>
          </p:nvSpPr>
          <p:spPr bwMode="auto">
            <a:xfrm>
              <a:off x="4358" y="2221"/>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endParaRPr lang="en-US" sz="800" dirty="0">
                <a:latin typeface="Sand" charset="0"/>
              </a:endParaRPr>
            </a:p>
          </p:txBody>
        </p:sp>
        <p:sp>
          <p:nvSpPr>
            <p:cNvPr id="40026" name="Rectangle 114"/>
            <p:cNvSpPr>
              <a:spLocks noChangeArrowheads="1"/>
            </p:cNvSpPr>
            <p:nvPr/>
          </p:nvSpPr>
          <p:spPr bwMode="auto">
            <a:xfrm>
              <a:off x="3506" y="2316"/>
              <a:ext cx="8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-1854 Kansas-Nebraska Act</a:t>
              </a:r>
              <a:endParaRPr lang="en-US" sz="800" dirty="0">
                <a:latin typeface="Sand" charset="0"/>
              </a:endParaRPr>
            </a:p>
          </p:txBody>
        </p:sp>
        <p:sp>
          <p:nvSpPr>
            <p:cNvPr id="40027" name="Rectangle 115"/>
            <p:cNvSpPr>
              <a:spLocks noChangeArrowheads="1"/>
            </p:cNvSpPr>
            <p:nvPr/>
          </p:nvSpPr>
          <p:spPr bwMode="auto">
            <a:xfrm>
              <a:off x="3506" y="2411"/>
              <a:ext cx="88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-1854 Republican Party formed</a:t>
              </a:r>
              <a:endParaRPr lang="en-US" sz="800" dirty="0">
                <a:latin typeface="Sand" charset="0"/>
              </a:endParaRPr>
            </a:p>
          </p:txBody>
        </p:sp>
        <p:sp>
          <p:nvSpPr>
            <p:cNvPr id="40028" name="Rectangle 116"/>
            <p:cNvSpPr>
              <a:spLocks noChangeArrowheads="1"/>
            </p:cNvSpPr>
            <p:nvPr/>
          </p:nvSpPr>
          <p:spPr bwMode="auto">
            <a:xfrm>
              <a:off x="3506" y="2505"/>
              <a:ext cx="6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-1854 Bleeding Kansas</a:t>
              </a:r>
              <a:endParaRPr lang="en-US" sz="800" dirty="0">
                <a:latin typeface="Sand" charset="0"/>
              </a:endParaRPr>
            </a:p>
          </p:txBody>
        </p:sp>
        <p:sp>
          <p:nvSpPr>
            <p:cNvPr id="40029" name="Rectangle 117"/>
            <p:cNvSpPr>
              <a:spLocks noChangeArrowheads="1"/>
            </p:cNvSpPr>
            <p:nvPr/>
          </p:nvSpPr>
          <p:spPr bwMode="auto">
            <a:xfrm>
              <a:off x="3506" y="2600"/>
              <a:ext cx="65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-1857 Dred Scott Case</a:t>
              </a:r>
              <a:endParaRPr lang="en-US" sz="800" dirty="0">
                <a:latin typeface="Sand" charset="0"/>
              </a:endParaRPr>
            </a:p>
          </p:txBody>
        </p:sp>
        <p:sp>
          <p:nvSpPr>
            <p:cNvPr id="40030" name="Rectangle 118"/>
            <p:cNvSpPr>
              <a:spLocks noChangeArrowheads="1"/>
            </p:cNvSpPr>
            <p:nvPr/>
          </p:nvSpPr>
          <p:spPr bwMode="auto">
            <a:xfrm>
              <a:off x="3506" y="2695"/>
              <a:ext cx="9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-1858 Lincoln Douglas Debates  </a:t>
              </a:r>
              <a:endParaRPr lang="en-US" sz="800" dirty="0">
                <a:latin typeface="Sand" charset="0"/>
              </a:endParaRPr>
            </a:p>
          </p:txBody>
        </p:sp>
        <p:sp>
          <p:nvSpPr>
            <p:cNvPr id="40031" name="Rectangle 119"/>
            <p:cNvSpPr>
              <a:spLocks noChangeArrowheads="1"/>
            </p:cNvSpPr>
            <p:nvPr/>
          </p:nvSpPr>
          <p:spPr bwMode="auto">
            <a:xfrm>
              <a:off x="3506" y="2789"/>
              <a:ext cx="71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-1859 John Brown's Raid</a:t>
              </a:r>
              <a:endParaRPr lang="en-US" sz="800" dirty="0">
                <a:latin typeface="Sand" charset="0"/>
              </a:endParaRPr>
            </a:p>
          </p:txBody>
        </p:sp>
        <p:sp>
          <p:nvSpPr>
            <p:cNvPr id="40032" name="Rectangle 120"/>
            <p:cNvSpPr>
              <a:spLocks noChangeArrowheads="1"/>
            </p:cNvSpPr>
            <p:nvPr/>
          </p:nvSpPr>
          <p:spPr bwMode="auto">
            <a:xfrm>
              <a:off x="3506" y="2884"/>
              <a:ext cx="63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-1860 Lincoln Elected </a:t>
              </a:r>
              <a:endParaRPr lang="en-US" sz="800" dirty="0">
                <a:latin typeface="Sand" charset="0"/>
              </a:endParaRPr>
            </a:p>
          </p:txBody>
        </p:sp>
        <p:sp>
          <p:nvSpPr>
            <p:cNvPr id="40033" name="Rectangle 121"/>
            <p:cNvSpPr>
              <a:spLocks noChangeArrowheads="1"/>
            </p:cNvSpPr>
            <p:nvPr/>
          </p:nvSpPr>
          <p:spPr bwMode="auto">
            <a:xfrm>
              <a:off x="3506" y="2979"/>
              <a:ext cx="8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-1860 South Carolina Secedes</a:t>
              </a:r>
              <a:endParaRPr lang="en-US" sz="800" dirty="0">
                <a:latin typeface="Sand" charset="0"/>
              </a:endParaRPr>
            </a:p>
          </p:txBody>
        </p:sp>
        <p:sp>
          <p:nvSpPr>
            <p:cNvPr id="40034" name="Rectangle 122"/>
            <p:cNvSpPr>
              <a:spLocks noChangeArrowheads="1"/>
            </p:cNvSpPr>
            <p:nvPr/>
          </p:nvSpPr>
          <p:spPr bwMode="auto">
            <a:xfrm>
              <a:off x="3506" y="3073"/>
              <a:ext cx="77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-1861  Confederacy formed</a:t>
              </a:r>
              <a:endParaRPr lang="en-US" sz="800" dirty="0">
                <a:latin typeface="Sand" charset="0"/>
              </a:endParaRPr>
            </a:p>
          </p:txBody>
        </p:sp>
        <p:sp>
          <p:nvSpPr>
            <p:cNvPr id="40035" name="Rectangle 123"/>
            <p:cNvSpPr>
              <a:spLocks noChangeArrowheads="1"/>
            </p:cNvSpPr>
            <p:nvPr/>
          </p:nvSpPr>
          <p:spPr bwMode="auto">
            <a:xfrm rot="-4380000">
              <a:off x="617" y="1886"/>
              <a:ext cx="5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which included the </a:t>
              </a:r>
              <a:endParaRPr lang="en-US" sz="800" dirty="0">
                <a:latin typeface="Sand" charset="0"/>
              </a:endParaRPr>
            </a:p>
          </p:txBody>
        </p:sp>
        <p:sp>
          <p:nvSpPr>
            <p:cNvPr id="40036" name="Rectangle 124"/>
            <p:cNvSpPr>
              <a:spLocks noChangeArrowheads="1"/>
            </p:cNvSpPr>
            <p:nvPr/>
          </p:nvSpPr>
          <p:spPr bwMode="auto">
            <a:xfrm rot="-4740000">
              <a:off x="799" y="1917"/>
              <a:ext cx="5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which included the </a:t>
              </a:r>
              <a:endParaRPr lang="en-US" sz="800" dirty="0">
                <a:latin typeface="Sand" charset="0"/>
              </a:endParaRPr>
            </a:p>
          </p:txBody>
        </p:sp>
        <p:sp>
          <p:nvSpPr>
            <p:cNvPr id="40037" name="Rectangle 125"/>
            <p:cNvSpPr>
              <a:spLocks noChangeArrowheads="1"/>
            </p:cNvSpPr>
            <p:nvPr/>
          </p:nvSpPr>
          <p:spPr bwMode="auto">
            <a:xfrm rot="-5760000">
              <a:off x="1116" y="1651"/>
              <a:ext cx="5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which included the </a:t>
              </a:r>
              <a:endParaRPr lang="en-US" sz="800" dirty="0">
                <a:latin typeface="Sand" charset="0"/>
              </a:endParaRPr>
            </a:p>
          </p:txBody>
        </p:sp>
        <p:sp>
          <p:nvSpPr>
            <p:cNvPr id="40038" name="Rectangle 126"/>
            <p:cNvSpPr>
              <a:spLocks noChangeArrowheads="1"/>
            </p:cNvSpPr>
            <p:nvPr/>
          </p:nvSpPr>
          <p:spPr bwMode="auto">
            <a:xfrm>
              <a:off x="2375" y="1739"/>
              <a:ext cx="3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and included</a:t>
              </a:r>
              <a:endParaRPr lang="en-US" sz="800" dirty="0">
                <a:latin typeface="Sand" charset="0"/>
              </a:endParaRPr>
            </a:p>
          </p:txBody>
        </p:sp>
        <p:sp>
          <p:nvSpPr>
            <p:cNvPr id="40039" name="Rectangle 127"/>
            <p:cNvSpPr>
              <a:spLocks noChangeArrowheads="1"/>
            </p:cNvSpPr>
            <p:nvPr/>
          </p:nvSpPr>
          <p:spPr bwMode="auto">
            <a:xfrm>
              <a:off x="2860" y="1739"/>
              <a:ext cx="3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and included</a:t>
              </a:r>
              <a:endParaRPr lang="en-US" sz="800" dirty="0">
                <a:latin typeface="Sand" charset="0"/>
              </a:endParaRPr>
            </a:p>
          </p:txBody>
        </p:sp>
        <p:sp>
          <p:nvSpPr>
            <p:cNvPr id="40040" name="Rectangle 128"/>
            <p:cNvSpPr>
              <a:spLocks noChangeArrowheads="1"/>
            </p:cNvSpPr>
            <p:nvPr/>
          </p:nvSpPr>
          <p:spPr bwMode="auto">
            <a:xfrm>
              <a:off x="3281" y="1733"/>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000" dirty="0">
                  <a:solidFill>
                    <a:srgbClr val="000000"/>
                  </a:solidFill>
                  <a:latin typeface="Helvetica" charset="0"/>
                </a:rPr>
                <a:t> </a:t>
              </a:r>
              <a:endParaRPr lang="en-US" dirty="0">
                <a:latin typeface="Times" charset="0"/>
              </a:endParaRPr>
            </a:p>
          </p:txBody>
        </p:sp>
        <p:sp>
          <p:nvSpPr>
            <p:cNvPr id="40041" name="Rectangle 129"/>
            <p:cNvSpPr>
              <a:spLocks noChangeArrowheads="1"/>
            </p:cNvSpPr>
            <p:nvPr/>
          </p:nvSpPr>
          <p:spPr bwMode="auto">
            <a:xfrm>
              <a:off x="1860" y="1681"/>
              <a:ext cx="3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and included</a:t>
              </a:r>
              <a:endParaRPr lang="en-US" sz="800" dirty="0">
                <a:latin typeface="Sand" charset="0"/>
              </a:endParaRPr>
            </a:p>
          </p:txBody>
        </p:sp>
      </p:grpSp>
      <p:sp>
        <p:nvSpPr>
          <p:cNvPr id="122" name="TextBox 121"/>
          <p:cNvSpPr txBox="1"/>
          <p:nvPr/>
        </p:nvSpPr>
        <p:spPr>
          <a:xfrm>
            <a:off x="2692400" y="5016500"/>
            <a:ext cx="5537200" cy="461665"/>
          </a:xfrm>
          <a:prstGeom prst="rect">
            <a:avLst/>
          </a:prstGeom>
          <a:noFill/>
        </p:spPr>
        <p:txBody>
          <a:bodyPr wrap="square" rtlCol="0">
            <a:spAutoFit/>
          </a:bodyPr>
          <a:lstStyle/>
          <a:p>
            <a:r>
              <a:rPr lang="en-US" b="1" dirty="0" smtClean="0">
                <a:solidFill>
                  <a:srgbClr val="DC5A21"/>
                </a:solidFill>
              </a:rPr>
              <a:t>What are features that stand out to you?</a:t>
            </a:r>
            <a:endParaRPr lang="en-US" b="1" dirty="0">
              <a:solidFill>
                <a:srgbClr val="DC5A21"/>
              </a:solidFill>
            </a:endParaRPr>
          </a:p>
        </p:txBody>
      </p:sp>
      <p:sp>
        <p:nvSpPr>
          <p:cNvPr id="123" name="TextBox 122"/>
          <p:cNvSpPr txBox="1"/>
          <p:nvPr/>
        </p:nvSpPr>
        <p:spPr>
          <a:xfrm>
            <a:off x="203200" y="647700"/>
            <a:ext cx="3378200" cy="461665"/>
          </a:xfrm>
          <a:prstGeom prst="rect">
            <a:avLst/>
          </a:prstGeom>
          <a:noFill/>
        </p:spPr>
        <p:txBody>
          <a:bodyPr wrap="square" rtlCol="0">
            <a:spAutoFit/>
          </a:bodyPr>
          <a:lstStyle/>
          <a:p>
            <a:r>
              <a:rPr lang="en-US" dirty="0" smtClean="0">
                <a:solidFill>
                  <a:schemeClr val="accent1"/>
                </a:solidFill>
              </a:rPr>
              <a:t>Page 9 in Guidebook</a:t>
            </a:r>
            <a:endParaRPr lang="en-US" dirty="0">
              <a:solidFill>
                <a:schemeClr val="accent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 name="Slide Number Placeholder 1"/>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3C589DAD-5261-C149-9FB4-55247D0E2471}" type="slidenum">
              <a:rPr lang="en-US" sz="1000">
                <a:solidFill>
                  <a:schemeClr val="accent2"/>
                </a:solidFill>
                <a:latin typeface="Arial" charset="0"/>
              </a:rPr>
              <a:pPr/>
              <a:t>23</a:t>
            </a:fld>
            <a:endParaRPr lang="en-US" sz="1000" dirty="0">
              <a:solidFill>
                <a:schemeClr val="accent2"/>
              </a:solidFill>
              <a:latin typeface="Arial" charset="0"/>
            </a:endParaRPr>
          </a:p>
        </p:txBody>
      </p:sp>
      <p:sp>
        <p:nvSpPr>
          <p:cNvPr id="4096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grpSp>
        <p:nvGrpSpPr>
          <p:cNvPr id="40964" name="Group 659"/>
          <p:cNvGrpSpPr>
            <a:grpSpLocks/>
          </p:cNvGrpSpPr>
          <p:nvPr/>
        </p:nvGrpSpPr>
        <p:grpSpPr bwMode="auto">
          <a:xfrm>
            <a:off x="708025" y="311150"/>
            <a:ext cx="7735888" cy="6048375"/>
            <a:chOff x="446" y="196"/>
            <a:chExt cx="4873" cy="3810"/>
          </a:xfrm>
        </p:grpSpPr>
        <p:sp>
          <p:nvSpPr>
            <p:cNvPr id="40976" name="Rectangle 660"/>
            <p:cNvSpPr>
              <a:spLocks noChangeArrowheads="1"/>
            </p:cNvSpPr>
            <p:nvPr/>
          </p:nvSpPr>
          <p:spPr bwMode="auto">
            <a:xfrm>
              <a:off x="446" y="196"/>
              <a:ext cx="118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srgbClr val="000000"/>
                  </a:solidFill>
                  <a:latin typeface="Arial" charset="0"/>
                </a:rPr>
                <a:t>The Unit Organizer </a:t>
              </a:r>
              <a:endParaRPr lang="en-US" dirty="0">
                <a:latin typeface="Arial" charset="0"/>
              </a:endParaRPr>
            </a:p>
          </p:txBody>
        </p:sp>
        <p:grpSp>
          <p:nvGrpSpPr>
            <p:cNvPr id="40977" name="Group 661"/>
            <p:cNvGrpSpPr>
              <a:grpSpLocks/>
            </p:cNvGrpSpPr>
            <p:nvPr/>
          </p:nvGrpSpPr>
          <p:grpSpPr bwMode="auto">
            <a:xfrm>
              <a:off x="466" y="197"/>
              <a:ext cx="4853" cy="3809"/>
              <a:chOff x="466" y="197"/>
              <a:chExt cx="4853" cy="3809"/>
            </a:xfrm>
          </p:grpSpPr>
          <p:sp>
            <p:nvSpPr>
              <p:cNvPr id="40978" name="Rectangle 662"/>
              <p:cNvSpPr>
                <a:spLocks noChangeArrowheads="1"/>
              </p:cNvSpPr>
              <p:nvPr/>
            </p:nvSpPr>
            <p:spPr bwMode="auto">
              <a:xfrm>
                <a:off x="4309" y="197"/>
                <a:ext cx="4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Elida Cordora</a:t>
                </a:r>
                <a:endParaRPr lang="en-US" sz="1000" dirty="0">
                  <a:latin typeface="Sand" charset="0"/>
                </a:endParaRPr>
              </a:p>
            </p:txBody>
          </p:sp>
          <p:sp>
            <p:nvSpPr>
              <p:cNvPr id="40979" name="Rectangle 663"/>
              <p:cNvSpPr>
                <a:spLocks noChangeArrowheads="1"/>
              </p:cNvSpPr>
              <p:nvPr/>
            </p:nvSpPr>
            <p:spPr bwMode="auto">
              <a:xfrm>
                <a:off x="3951" y="203"/>
                <a:ext cx="18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NAME</a:t>
                </a:r>
                <a:endParaRPr lang="en-US" dirty="0">
                  <a:latin typeface="Arial" charset="0"/>
                </a:endParaRPr>
              </a:p>
            </p:txBody>
          </p:sp>
          <p:sp>
            <p:nvSpPr>
              <p:cNvPr id="40980" name="Rectangle 664"/>
              <p:cNvSpPr>
                <a:spLocks noChangeArrowheads="1"/>
              </p:cNvSpPr>
              <p:nvPr/>
            </p:nvSpPr>
            <p:spPr bwMode="auto">
              <a:xfrm>
                <a:off x="3951" y="285"/>
                <a:ext cx="17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DATE</a:t>
                </a:r>
                <a:endParaRPr lang="en-US" dirty="0">
                  <a:latin typeface="Arial" charset="0"/>
                </a:endParaRPr>
              </a:p>
            </p:txBody>
          </p:sp>
          <p:sp>
            <p:nvSpPr>
              <p:cNvPr id="40981" name="Line 665"/>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982" name="Line 666"/>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983" name="Rectangle 667"/>
              <p:cNvSpPr>
                <a:spLocks noChangeArrowheads="1"/>
              </p:cNvSpPr>
              <p:nvPr/>
            </p:nvSpPr>
            <p:spPr bwMode="auto">
              <a:xfrm>
                <a:off x="2570" y="265"/>
                <a:ext cx="55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BIGGER PICTURE</a:t>
                </a:r>
                <a:endParaRPr lang="en-US" dirty="0">
                  <a:latin typeface="Arial" charset="0"/>
                </a:endParaRPr>
              </a:p>
            </p:txBody>
          </p:sp>
          <p:sp>
            <p:nvSpPr>
              <p:cNvPr id="40984" name="Rectangle 668"/>
              <p:cNvSpPr>
                <a:spLocks noChangeArrowheads="1"/>
              </p:cNvSpPr>
              <p:nvPr/>
            </p:nvSpPr>
            <p:spPr bwMode="auto">
              <a:xfrm>
                <a:off x="789" y="574"/>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LAST UNIT</a:t>
                </a:r>
                <a:endParaRPr lang="en-US" dirty="0">
                  <a:latin typeface="Arial" charset="0"/>
                </a:endParaRPr>
              </a:p>
            </p:txBody>
          </p:sp>
          <p:sp>
            <p:nvSpPr>
              <p:cNvPr id="40985" name="Rectangle 669"/>
              <p:cNvSpPr>
                <a:spLocks noChangeArrowheads="1"/>
              </p:cNvSpPr>
              <p:nvPr/>
            </p:nvSpPr>
            <p:spPr bwMode="auto">
              <a:xfrm>
                <a:off x="1181" y="574"/>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/Experience</a:t>
                </a:r>
                <a:endParaRPr lang="en-US" dirty="0">
                  <a:latin typeface="Arial" charset="0"/>
                </a:endParaRPr>
              </a:p>
            </p:txBody>
          </p:sp>
          <p:sp>
            <p:nvSpPr>
              <p:cNvPr id="40986" name="Rectangle 670"/>
              <p:cNvSpPr>
                <a:spLocks noChangeArrowheads="1"/>
              </p:cNvSpPr>
              <p:nvPr/>
            </p:nvSpPr>
            <p:spPr bwMode="auto">
              <a:xfrm>
                <a:off x="2769" y="601"/>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rPr>
                  <a:t>CURRENT UNIT</a:t>
                </a:r>
                <a:endParaRPr lang="en-US" dirty="0">
                  <a:latin typeface="Times" charset="0"/>
                </a:endParaRPr>
              </a:p>
            </p:txBody>
          </p:sp>
          <p:sp>
            <p:nvSpPr>
              <p:cNvPr id="40987" name="Rectangle 671"/>
              <p:cNvSpPr>
                <a:spLocks noChangeArrowheads="1"/>
              </p:cNvSpPr>
              <p:nvPr/>
            </p:nvSpPr>
            <p:spPr bwMode="auto">
              <a:xfrm>
                <a:off x="4453" y="574"/>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NEXT UNIT</a:t>
                </a:r>
                <a:endParaRPr lang="en-US" dirty="0">
                  <a:latin typeface="Arial" charset="0"/>
                </a:endParaRPr>
              </a:p>
            </p:txBody>
          </p:sp>
          <p:sp>
            <p:nvSpPr>
              <p:cNvPr id="40988" name="Rectangle 672"/>
              <p:cNvSpPr>
                <a:spLocks noChangeArrowheads="1"/>
              </p:cNvSpPr>
              <p:nvPr/>
            </p:nvSpPr>
            <p:spPr bwMode="auto">
              <a:xfrm>
                <a:off x="4838" y="574"/>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/Experience</a:t>
                </a:r>
                <a:endParaRPr lang="en-US" dirty="0">
                  <a:latin typeface="Arial" charset="0"/>
                </a:endParaRPr>
              </a:p>
            </p:txBody>
          </p:sp>
          <p:sp>
            <p:nvSpPr>
              <p:cNvPr id="40989" name="Line 673"/>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990" name="Line 674"/>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991" name="Line 675"/>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992" name="Line 676"/>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993" name="Arc 677"/>
              <p:cNvSpPr>
                <a:spLocks/>
              </p:cNvSpPr>
              <p:nvPr/>
            </p:nvSpPr>
            <p:spPr bwMode="auto">
              <a:xfrm>
                <a:off x="473" y="382"/>
                <a:ext cx="1293" cy="199"/>
              </a:xfrm>
              <a:custGeom>
                <a:avLst/>
                <a:gdLst>
                  <a:gd name="T0" fmla="*/ 0 w 21600"/>
                  <a:gd name="T1" fmla="*/ 0 h 21599"/>
                  <a:gd name="T2" fmla="*/ 5 w 21600"/>
                  <a:gd name="T3" fmla="*/ 0 h 21599"/>
                  <a:gd name="T4" fmla="*/ 5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994" name="Arc 678"/>
              <p:cNvSpPr>
                <a:spLocks/>
              </p:cNvSpPr>
              <p:nvPr/>
            </p:nvSpPr>
            <p:spPr bwMode="auto">
              <a:xfrm>
                <a:off x="466" y="375"/>
                <a:ext cx="1300" cy="206"/>
              </a:xfrm>
              <a:custGeom>
                <a:avLst/>
                <a:gdLst>
                  <a:gd name="T0" fmla="*/ 0 w 21600"/>
                  <a:gd name="T1" fmla="*/ 0 h 21599"/>
                  <a:gd name="T2" fmla="*/ 5 w 21600"/>
                  <a:gd name="T3" fmla="*/ 0 h 21599"/>
                  <a:gd name="T4" fmla="*/ 5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995" name="Arc 679"/>
              <p:cNvSpPr>
                <a:spLocks/>
              </p:cNvSpPr>
              <p:nvPr/>
            </p:nvSpPr>
            <p:spPr bwMode="auto">
              <a:xfrm>
                <a:off x="4054" y="375"/>
                <a:ext cx="1265" cy="210"/>
              </a:xfrm>
              <a:custGeom>
                <a:avLst/>
                <a:gdLst>
                  <a:gd name="T0" fmla="*/ 0 w 21616"/>
                  <a:gd name="T1" fmla="*/ 0 h 21600"/>
                  <a:gd name="T2" fmla="*/ 4 w 21616"/>
                  <a:gd name="T3" fmla="*/ 0 h 21600"/>
                  <a:gd name="T4" fmla="*/ 0 w 21616"/>
                  <a:gd name="T5" fmla="*/ 0 h 21600"/>
                  <a:gd name="T6" fmla="*/ 0 60000 65536"/>
                  <a:gd name="T7" fmla="*/ 0 60000 65536"/>
                  <a:gd name="T8" fmla="*/ 0 60000 65536"/>
                  <a:gd name="T9" fmla="*/ 0 w 21616"/>
                  <a:gd name="T10" fmla="*/ 0 h 21600"/>
                  <a:gd name="T11" fmla="*/ 21616 w 21616"/>
                  <a:gd name="T12" fmla="*/ 21600 h 21600"/>
                </a:gdLst>
                <a:ahLst/>
                <a:cxnLst>
                  <a:cxn ang="T6">
                    <a:pos x="T0" y="T1"/>
                  </a:cxn>
                  <a:cxn ang="T7">
                    <a:pos x="T2" y="T3"/>
                  </a:cxn>
                  <a:cxn ang="T8">
                    <a:pos x="T4" y="T5"/>
                  </a:cxn>
                </a:cxnLst>
                <a:rect l="T9" t="T10" r="T11" b="T12"/>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996" name="Line 680"/>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40997" name="Group 681"/>
              <p:cNvGrpSpPr>
                <a:grpSpLocks/>
              </p:cNvGrpSpPr>
              <p:nvPr/>
            </p:nvGrpSpPr>
            <p:grpSpPr bwMode="auto">
              <a:xfrm>
                <a:off x="1759" y="395"/>
                <a:ext cx="1" cy="186"/>
                <a:chOff x="1759" y="395"/>
                <a:chExt cx="1" cy="186"/>
              </a:xfrm>
            </p:grpSpPr>
            <p:sp>
              <p:nvSpPr>
                <p:cNvPr id="41132" name="Line 682"/>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33" name="Line 683"/>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34" name="Line 684"/>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35" name="Line 685"/>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40998" name="Group 686"/>
              <p:cNvGrpSpPr>
                <a:grpSpLocks/>
              </p:cNvGrpSpPr>
              <p:nvPr/>
            </p:nvGrpSpPr>
            <p:grpSpPr bwMode="auto">
              <a:xfrm>
                <a:off x="4061" y="409"/>
                <a:ext cx="1" cy="186"/>
                <a:chOff x="4061" y="409"/>
                <a:chExt cx="1" cy="186"/>
              </a:xfrm>
            </p:grpSpPr>
            <p:sp>
              <p:nvSpPr>
                <p:cNvPr id="41128" name="Line 687"/>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29" name="Line 688"/>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30" name="Line 689"/>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31" name="Line 690"/>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0999" name="Line 691"/>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00" name="Line 692"/>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01" name="Line 693"/>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02" name="Rectangle 694"/>
              <p:cNvSpPr>
                <a:spLocks noChangeArrowheads="1"/>
              </p:cNvSpPr>
              <p:nvPr/>
            </p:nvSpPr>
            <p:spPr bwMode="auto">
              <a:xfrm rot="-5400000">
                <a:off x="280" y="3451"/>
                <a:ext cx="5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000000"/>
                    </a:solidFill>
                    <a:latin typeface="Arial" charset="0"/>
                  </a:rPr>
                  <a:t> UNIT SELF-TEST</a:t>
                </a:r>
              </a:p>
              <a:p>
                <a:pPr algn="ctr"/>
                <a:r>
                  <a:rPr lang="en-US" sz="800" b="1" dirty="0">
                    <a:solidFill>
                      <a:srgbClr val="000000"/>
                    </a:solidFill>
                    <a:latin typeface="Arial" charset="0"/>
                  </a:rPr>
                  <a:t>QUESTIONS </a:t>
                </a:r>
              </a:p>
            </p:txBody>
          </p:sp>
          <p:sp>
            <p:nvSpPr>
              <p:cNvPr id="41003" name="Rectangle 695"/>
              <p:cNvSpPr>
                <a:spLocks noChangeArrowheads="1"/>
              </p:cNvSpPr>
              <p:nvPr/>
            </p:nvSpPr>
            <p:spPr bwMode="auto">
              <a:xfrm rot="-5400000">
                <a:off x="507" y="3891"/>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endParaRPr lang="en-US" dirty="0">
                  <a:latin typeface="Arial" charset="0"/>
                </a:endParaRPr>
              </a:p>
            </p:txBody>
          </p:sp>
          <p:sp>
            <p:nvSpPr>
              <p:cNvPr id="41004" name="Oval 696"/>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005" name="Oval 697"/>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06" name="Line 698"/>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07" name="Rectangle 699"/>
              <p:cNvSpPr>
                <a:spLocks noChangeArrowheads="1"/>
              </p:cNvSpPr>
              <p:nvPr/>
            </p:nvSpPr>
            <p:spPr bwMode="auto">
              <a:xfrm rot="960000">
                <a:off x="3281" y="877"/>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Comic Sans MS" charset="0"/>
                  </a:rPr>
                  <a:t>is </a:t>
                </a:r>
                <a:r>
                  <a:rPr lang="en-US" sz="800" b="1" dirty="0">
                    <a:solidFill>
                      <a:srgbClr val="000000"/>
                    </a:solidFill>
                    <a:latin typeface="Arial" charset="0"/>
                  </a:rPr>
                  <a:t>about</a:t>
                </a:r>
                <a:r>
                  <a:rPr lang="en-US" sz="800" b="1" dirty="0">
                    <a:solidFill>
                      <a:srgbClr val="000000"/>
                    </a:solidFill>
                    <a:latin typeface="Comic Sans MS" charset="0"/>
                  </a:rPr>
                  <a:t>...</a:t>
                </a:r>
                <a:endParaRPr lang="en-US" dirty="0">
                  <a:latin typeface="Comic Sans MS" charset="0"/>
                </a:endParaRPr>
              </a:p>
            </p:txBody>
          </p:sp>
          <p:grpSp>
            <p:nvGrpSpPr>
              <p:cNvPr id="41008" name="Group 700"/>
              <p:cNvGrpSpPr>
                <a:grpSpLocks/>
              </p:cNvGrpSpPr>
              <p:nvPr/>
            </p:nvGrpSpPr>
            <p:grpSpPr bwMode="auto">
              <a:xfrm>
                <a:off x="2845" y="1440"/>
                <a:ext cx="1114" cy="1"/>
                <a:chOff x="2845" y="1440"/>
                <a:chExt cx="1114" cy="1"/>
              </a:xfrm>
            </p:grpSpPr>
            <p:sp>
              <p:nvSpPr>
                <p:cNvPr id="41109" name="Line 701"/>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10" name="Line 702"/>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11" name="Line 703"/>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12" name="Line 704"/>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13" name="Line 705"/>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14" name="Line 706"/>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15" name="Line 707"/>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16" name="Line 708"/>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17" name="Line 709"/>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18" name="Line 710"/>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19" name="Line 711"/>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20" name="Line 712"/>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21" name="Line 713"/>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22" name="Line 714"/>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23" name="Line 715"/>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24" name="Line 716"/>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25" name="Line 717"/>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26" name="Line 718"/>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27" name="Line 719"/>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1009" name="Line 720"/>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10" name="Line 721"/>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11" name="Line 722"/>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12" name="Line 723"/>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13" name="Line 724"/>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14" name="Line 725"/>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15" name="Line 726"/>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16" name="Line 727"/>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17" name="Line 728"/>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18" name="Line 729"/>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19" name="Line 730"/>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20" name="Line 731"/>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21" name="Line 732"/>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22" name="Line 733"/>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23" name="Line 734"/>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24" name="Rectangle 735"/>
              <p:cNvSpPr>
                <a:spLocks noChangeArrowheads="1"/>
              </p:cNvSpPr>
              <p:nvPr/>
            </p:nvSpPr>
            <p:spPr bwMode="auto">
              <a:xfrm rot="5400000">
                <a:off x="4957" y="3457"/>
                <a:ext cx="53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000000"/>
                    </a:solidFill>
                    <a:latin typeface="Arial" charset="0"/>
                  </a:rPr>
                  <a:t> UNIT</a:t>
                </a:r>
              </a:p>
              <a:p>
                <a:pPr algn="ctr"/>
                <a:r>
                  <a:rPr lang="en-US" sz="800" b="1" dirty="0">
                    <a:solidFill>
                      <a:srgbClr val="000000"/>
                    </a:solidFill>
                    <a:latin typeface="Arial" charset="0"/>
                  </a:rPr>
                  <a:t>RELATIONSHIPS </a:t>
                </a:r>
              </a:p>
            </p:txBody>
          </p:sp>
          <p:sp>
            <p:nvSpPr>
              <p:cNvPr id="41025" name="Rectangle 736"/>
              <p:cNvSpPr>
                <a:spLocks noChangeArrowheads="1"/>
              </p:cNvSpPr>
              <p:nvPr/>
            </p:nvSpPr>
            <p:spPr bwMode="auto">
              <a:xfrm rot="5400000">
                <a:off x="4797" y="3474"/>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endParaRPr lang="en-US" dirty="0">
                  <a:latin typeface="Arial" charset="0"/>
                </a:endParaRPr>
              </a:p>
            </p:txBody>
          </p:sp>
          <p:sp>
            <p:nvSpPr>
              <p:cNvPr id="41026" name="Rectangle 737"/>
              <p:cNvSpPr>
                <a:spLocks noChangeArrowheads="1"/>
              </p:cNvSpPr>
              <p:nvPr/>
            </p:nvSpPr>
            <p:spPr bwMode="auto">
              <a:xfrm>
                <a:off x="700" y="883"/>
                <a:ext cx="5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UNIT SCHEDULE</a:t>
                </a:r>
                <a:endParaRPr lang="en-US" dirty="0">
                  <a:latin typeface="Arial" charset="0"/>
                </a:endParaRPr>
              </a:p>
            </p:txBody>
          </p:sp>
          <p:sp>
            <p:nvSpPr>
              <p:cNvPr id="41027" name="Line 738"/>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28" name="Line 739"/>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29" name="Line 740"/>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30" name="Line 741"/>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31" name="Line 742"/>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32" name="Line 743"/>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33" name="Line 744"/>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34" name="Rectangle 745"/>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1035" name="Rectangle 746"/>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36" name="Rectangle 747"/>
              <p:cNvSpPr>
                <a:spLocks noChangeArrowheads="1"/>
              </p:cNvSpPr>
              <p:nvPr/>
            </p:nvSpPr>
            <p:spPr bwMode="auto">
              <a:xfrm>
                <a:off x="1704" y="883"/>
                <a:ext cx="3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UNIT MAP</a:t>
                </a:r>
                <a:endParaRPr lang="en-US" dirty="0">
                  <a:latin typeface="Arial" charset="0"/>
                </a:endParaRPr>
              </a:p>
            </p:txBody>
          </p:sp>
          <p:sp>
            <p:nvSpPr>
              <p:cNvPr id="41037" name="Rectangle 748"/>
              <p:cNvSpPr>
                <a:spLocks noChangeArrowheads="1"/>
              </p:cNvSpPr>
              <p:nvPr/>
            </p:nvSpPr>
            <p:spPr bwMode="auto">
              <a:xfrm>
                <a:off x="2542" y="588"/>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latin typeface="Arial" charset="0"/>
                  </a:rPr>
                  <a:t>CURRENT UNIT</a:t>
                </a:r>
                <a:endParaRPr lang="en-US" dirty="0">
                  <a:latin typeface="Arial" charset="0"/>
                </a:endParaRPr>
              </a:p>
            </p:txBody>
          </p:sp>
          <p:sp>
            <p:nvSpPr>
              <p:cNvPr id="41038" name="Oval 749"/>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1039" name="Oval 750"/>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1040" name="Oval 751"/>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1041" name="Oval 752"/>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1042" name="Oval 753"/>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1043" name="Oval 754"/>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dirty="0"/>
              </a:p>
            </p:txBody>
          </p:sp>
          <p:sp>
            <p:nvSpPr>
              <p:cNvPr id="41044" name="Oval 755"/>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1045" name="Oval 756"/>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1046" name="Rectangle 757"/>
              <p:cNvSpPr>
                <a:spLocks noChangeArrowheads="1"/>
              </p:cNvSpPr>
              <p:nvPr/>
            </p:nvSpPr>
            <p:spPr bwMode="auto">
              <a:xfrm>
                <a:off x="1814" y="59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1</a:t>
                </a:r>
                <a:endParaRPr lang="en-US" dirty="0">
                  <a:latin typeface="Arial" charset="0"/>
                </a:endParaRPr>
              </a:p>
            </p:txBody>
          </p:sp>
          <p:sp>
            <p:nvSpPr>
              <p:cNvPr id="41047" name="Rectangle 758"/>
              <p:cNvSpPr>
                <a:spLocks noChangeArrowheads="1"/>
              </p:cNvSpPr>
              <p:nvPr/>
            </p:nvSpPr>
            <p:spPr bwMode="auto">
              <a:xfrm>
                <a:off x="4109" y="588"/>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3</a:t>
                </a:r>
                <a:endParaRPr lang="en-US" dirty="0">
                  <a:latin typeface="Arial" charset="0"/>
                </a:endParaRPr>
              </a:p>
            </p:txBody>
          </p:sp>
          <p:sp>
            <p:nvSpPr>
              <p:cNvPr id="41048" name="Rectangle 759"/>
              <p:cNvSpPr>
                <a:spLocks noChangeArrowheads="1"/>
              </p:cNvSpPr>
              <p:nvPr/>
            </p:nvSpPr>
            <p:spPr bwMode="auto">
              <a:xfrm>
                <a:off x="521" y="59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2</a:t>
                </a:r>
                <a:endParaRPr lang="en-US" dirty="0">
                  <a:latin typeface="Arial" charset="0"/>
                </a:endParaRPr>
              </a:p>
            </p:txBody>
          </p:sp>
          <p:sp>
            <p:nvSpPr>
              <p:cNvPr id="41049" name="Rectangle 760"/>
              <p:cNvSpPr>
                <a:spLocks noChangeArrowheads="1"/>
              </p:cNvSpPr>
              <p:nvPr/>
            </p:nvSpPr>
            <p:spPr bwMode="auto">
              <a:xfrm>
                <a:off x="2467" y="26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4</a:t>
                </a:r>
                <a:endParaRPr lang="en-US" dirty="0">
                  <a:latin typeface="Arial" charset="0"/>
                </a:endParaRPr>
              </a:p>
            </p:txBody>
          </p:sp>
          <p:sp>
            <p:nvSpPr>
              <p:cNvPr id="41050" name="Rectangle 761"/>
              <p:cNvSpPr>
                <a:spLocks noChangeArrowheads="1"/>
              </p:cNvSpPr>
              <p:nvPr/>
            </p:nvSpPr>
            <p:spPr bwMode="auto">
              <a:xfrm>
                <a:off x="1566" y="88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5</a:t>
                </a:r>
                <a:endParaRPr lang="en-US" dirty="0">
                  <a:latin typeface="Arial" charset="0"/>
                </a:endParaRPr>
              </a:p>
            </p:txBody>
          </p:sp>
          <p:sp>
            <p:nvSpPr>
              <p:cNvPr id="41051" name="Rectangle 762"/>
              <p:cNvSpPr>
                <a:spLocks noChangeArrowheads="1"/>
              </p:cNvSpPr>
              <p:nvPr/>
            </p:nvSpPr>
            <p:spPr bwMode="auto">
              <a:xfrm>
                <a:off x="5216" y="314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6</a:t>
                </a:r>
                <a:endParaRPr lang="en-US" dirty="0">
                  <a:latin typeface="Arial" charset="0"/>
                </a:endParaRPr>
              </a:p>
            </p:txBody>
          </p:sp>
          <p:sp>
            <p:nvSpPr>
              <p:cNvPr id="41052" name="Rectangle 763"/>
              <p:cNvSpPr>
                <a:spLocks noChangeArrowheads="1"/>
              </p:cNvSpPr>
              <p:nvPr/>
            </p:nvSpPr>
            <p:spPr bwMode="auto">
              <a:xfrm>
                <a:off x="535" y="38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7</a:t>
                </a:r>
                <a:endParaRPr lang="en-US" dirty="0">
                  <a:latin typeface="Arial" charset="0"/>
                </a:endParaRPr>
              </a:p>
            </p:txBody>
          </p:sp>
          <p:sp>
            <p:nvSpPr>
              <p:cNvPr id="41053" name="Rectangle 764"/>
              <p:cNvSpPr>
                <a:spLocks noChangeArrowheads="1"/>
              </p:cNvSpPr>
              <p:nvPr/>
            </p:nvSpPr>
            <p:spPr bwMode="auto">
              <a:xfrm>
                <a:off x="542" y="87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8</a:t>
                </a:r>
                <a:endParaRPr lang="en-US" dirty="0">
                  <a:latin typeface="Arial" charset="0"/>
                </a:endParaRPr>
              </a:p>
            </p:txBody>
          </p:sp>
          <p:sp>
            <p:nvSpPr>
              <p:cNvPr id="41054" name="Rectangle 765"/>
              <p:cNvSpPr>
                <a:spLocks noChangeArrowheads="1"/>
              </p:cNvSpPr>
              <p:nvPr/>
            </p:nvSpPr>
            <p:spPr bwMode="auto">
              <a:xfrm>
                <a:off x="2013" y="404"/>
                <a:ext cx="15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The roots and consequences of civil unrest.</a:t>
                </a:r>
                <a:endParaRPr lang="en-US" sz="1000" dirty="0">
                  <a:latin typeface="Sand" charset="0"/>
                </a:endParaRPr>
              </a:p>
            </p:txBody>
          </p:sp>
          <p:sp>
            <p:nvSpPr>
              <p:cNvPr id="41055" name="Rectangle 766"/>
              <p:cNvSpPr>
                <a:spLocks noChangeArrowheads="1"/>
              </p:cNvSpPr>
              <p:nvPr/>
            </p:nvSpPr>
            <p:spPr bwMode="auto">
              <a:xfrm>
                <a:off x="2126" y="670"/>
                <a:ext cx="139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Causes of the Civil War</a:t>
                </a:r>
                <a:endParaRPr lang="en-US" dirty="0">
                  <a:latin typeface="Sand" charset="0"/>
                </a:endParaRPr>
              </a:p>
            </p:txBody>
          </p:sp>
          <p:sp>
            <p:nvSpPr>
              <p:cNvPr id="41056" name="Rectangle 767"/>
              <p:cNvSpPr>
                <a:spLocks noChangeArrowheads="1"/>
              </p:cNvSpPr>
              <p:nvPr/>
            </p:nvSpPr>
            <p:spPr bwMode="auto">
              <a:xfrm>
                <a:off x="570" y="684"/>
                <a:ext cx="8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Growth of the Nation</a:t>
                </a:r>
                <a:endParaRPr lang="en-US" dirty="0">
                  <a:latin typeface="Sand" charset="0"/>
                </a:endParaRPr>
              </a:p>
            </p:txBody>
          </p:sp>
          <p:sp>
            <p:nvSpPr>
              <p:cNvPr id="41057" name="Rectangle 768"/>
              <p:cNvSpPr>
                <a:spLocks noChangeArrowheads="1"/>
              </p:cNvSpPr>
              <p:nvPr/>
            </p:nvSpPr>
            <p:spPr bwMode="auto">
              <a:xfrm>
                <a:off x="4439" y="650"/>
                <a:ext cx="57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The Civil War</a:t>
                </a:r>
                <a:endParaRPr lang="en-US" dirty="0">
                  <a:latin typeface="Sand" charset="0"/>
                </a:endParaRPr>
              </a:p>
            </p:txBody>
          </p:sp>
          <p:sp>
            <p:nvSpPr>
              <p:cNvPr id="41058" name="Rectangle 769"/>
              <p:cNvSpPr>
                <a:spLocks noChangeArrowheads="1"/>
              </p:cNvSpPr>
              <p:nvPr/>
            </p:nvSpPr>
            <p:spPr bwMode="auto">
              <a:xfrm>
                <a:off x="3003" y="1162"/>
                <a:ext cx="7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latin typeface="Sand" charset="0"/>
                  </a:rPr>
                  <a:t>Sectionalism</a:t>
                </a:r>
                <a:endParaRPr lang="en-US" dirty="0">
                  <a:latin typeface="Sand" charset="0"/>
                </a:endParaRPr>
              </a:p>
            </p:txBody>
          </p:sp>
          <p:sp>
            <p:nvSpPr>
              <p:cNvPr id="41059" name="Rectangle 770"/>
              <p:cNvSpPr>
                <a:spLocks noChangeArrowheads="1"/>
              </p:cNvSpPr>
              <p:nvPr/>
            </p:nvSpPr>
            <p:spPr bwMode="auto">
              <a:xfrm>
                <a:off x="3145" y="1455"/>
                <a:ext cx="4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dirty="0">
                    <a:solidFill>
                      <a:srgbClr val="000000"/>
                    </a:solidFill>
                    <a:latin typeface="Sand" charset="0"/>
                  </a:rPr>
                  <a:t>pp. 201-236</a:t>
                </a:r>
                <a:endParaRPr lang="en-US" dirty="0">
                  <a:latin typeface="Sand" charset="0"/>
                </a:endParaRPr>
              </a:p>
            </p:txBody>
          </p:sp>
          <p:sp>
            <p:nvSpPr>
              <p:cNvPr id="41060" name="Rectangle 771"/>
              <p:cNvSpPr>
                <a:spLocks noChangeArrowheads="1"/>
              </p:cNvSpPr>
              <p:nvPr/>
            </p:nvSpPr>
            <p:spPr bwMode="auto">
              <a:xfrm>
                <a:off x="480" y="1021"/>
                <a:ext cx="7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1/22  Cooperative groups -</a:t>
                </a:r>
                <a:endParaRPr lang="en-US" sz="800" dirty="0">
                  <a:latin typeface="Sand" charset="0"/>
                </a:endParaRPr>
              </a:p>
            </p:txBody>
          </p:sp>
          <p:sp>
            <p:nvSpPr>
              <p:cNvPr id="41061" name="Rectangle 772"/>
              <p:cNvSpPr>
                <a:spLocks noChangeArrowheads="1"/>
              </p:cNvSpPr>
              <p:nvPr/>
            </p:nvSpPr>
            <p:spPr bwMode="auto">
              <a:xfrm>
                <a:off x="514" y="1096"/>
                <a:ext cx="6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         over pp. 201-210</a:t>
                </a:r>
                <a:endParaRPr lang="en-US" sz="800" dirty="0">
                  <a:latin typeface="Sand" charset="0"/>
                </a:endParaRPr>
              </a:p>
            </p:txBody>
          </p:sp>
          <p:sp>
            <p:nvSpPr>
              <p:cNvPr id="41062" name="Rectangle 773"/>
              <p:cNvSpPr>
                <a:spLocks noChangeArrowheads="1"/>
              </p:cNvSpPr>
              <p:nvPr/>
            </p:nvSpPr>
            <p:spPr bwMode="auto">
              <a:xfrm>
                <a:off x="494" y="1346"/>
                <a:ext cx="3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1/28      Quiz</a:t>
                </a:r>
                <a:endParaRPr lang="en-US" sz="800" dirty="0">
                  <a:latin typeface="Sand" charset="0"/>
                </a:endParaRPr>
              </a:p>
            </p:txBody>
          </p:sp>
          <p:sp>
            <p:nvSpPr>
              <p:cNvPr id="41063" name="Rectangle 774"/>
              <p:cNvSpPr>
                <a:spLocks noChangeArrowheads="1"/>
              </p:cNvSpPr>
              <p:nvPr/>
            </p:nvSpPr>
            <p:spPr bwMode="auto">
              <a:xfrm>
                <a:off x="494" y="1488"/>
                <a:ext cx="7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1/29  Cooperative groups -</a:t>
                </a:r>
                <a:endParaRPr lang="en-US" sz="800" dirty="0">
                  <a:latin typeface="Sand" charset="0"/>
                </a:endParaRPr>
              </a:p>
            </p:txBody>
          </p:sp>
          <p:sp>
            <p:nvSpPr>
              <p:cNvPr id="41064" name="Rectangle 775"/>
              <p:cNvSpPr>
                <a:spLocks noChangeArrowheads="1"/>
              </p:cNvSpPr>
              <p:nvPr/>
            </p:nvSpPr>
            <p:spPr bwMode="auto">
              <a:xfrm>
                <a:off x="514" y="1564"/>
                <a:ext cx="6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         over pp. 210-225</a:t>
                </a:r>
                <a:endParaRPr lang="en-US" sz="800" dirty="0">
                  <a:latin typeface="Sand" charset="0"/>
                </a:endParaRPr>
              </a:p>
            </p:txBody>
          </p:sp>
          <p:sp>
            <p:nvSpPr>
              <p:cNvPr id="41065" name="Rectangle 776"/>
              <p:cNvSpPr>
                <a:spLocks noChangeArrowheads="1"/>
              </p:cNvSpPr>
              <p:nvPr/>
            </p:nvSpPr>
            <p:spPr bwMode="auto">
              <a:xfrm>
                <a:off x="575" y="1817"/>
                <a:ext cx="7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"Influential Personalities" </a:t>
                </a:r>
                <a:endParaRPr lang="en-US" sz="800" dirty="0">
                  <a:latin typeface="Sand" charset="0"/>
                </a:endParaRPr>
              </a:p>
            </p:txBody>
          </p:sp>
          <p:sp>
            <p:nvSpPr>
              <p:cNvPr id="41066" name="Rectangle 777"/>
              <p:cNvSpPr>
                <a:spLocks noChangeArrowheads="1"/>
              </p:cNvSpPr>
              <p:nvPr/>
            </p:nvSpPr>
            <p:spPr bwMode="auto">
              <a:xfrm>
                <a:off x="734" y="1887"/>
                <a:ext cx="32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Project due</a:t>
                </a:r>
                <a:endParaRPr lang="en-US" sz="800" dirty="0">
                  <a:latin typeface="Sand" charset="0"/>
                </a:endParaRPr>
              </a:p>
            </p:txBody>
          </p:sp>
          <p:sp>
            <p:nvSpPr>
              <p:cNvPr id="41067" name="Rectangle 778"/>
              <p:cNvSpPr>
                <a:spLocks noChangeArrowheads="1"/>
              </p:cNvSpPr>
              <p:nvPr/>
            </p:nvSpPr>
            <p:spPr bwMode="auto">
              <a:xfrm>
                <a:off x="473" y="1982"/>
                <a:ext cx="34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1/30     Quiz</a:t>
                </a:r>
                <a:endParaRPr lang="en-US" sz="800" dirty="0">
                  <a:latin typeface="Sand" charset="0"/>
                </a:endParaRPr>
              </a:p>
            </p:txBody>
          </p:sp>
          <p:sp>
            <p:nvSpPr>
              <p:cNvPr id="41068" name="Rectangle 779"/>
              <p:cNvSpPr>
                <a:spLocks noChangeArrowheads="1"/>
              </p:cNvSpPr>
              <p:nvPr/>
            </p:nvSpPr>
            <p:spPr bwMode="auto">
              <a:xfrm>
                <a:off x="514" y="2141"/>
                <a:ext cx="7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2/2   Cooperative groups -</a:t>
                </a:r>
                <a:endParaRPr lang="en-US" sz="800" dirty="0">
                  <a:latin typeface="Sand" charset="0"/>
                </a:endParaRPr>
              </a:p>
            </p:txBody>
          </p:sp>
          <p:sp>
            <p:nvSpPr>
              <p:cNvPr id="41069" name="Rectangle 780"/>
              <p:cNvSpPr>
                <a:spLocks noChangeArrowheads="1"/>
              </p:cNvSpPr>
              <p:nvPr/>
            </p:nvSpPr>
            <p:spPr bwMode="auto">
              <a:xfrm>
                <a:off x="514" y="2217"/>
                <a:ext cx="6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          over pp. 228-234</a:t>
                </a:r>
                <a:endParaRPr lang="en-US" sz="800" dirty="0">
                  <a:latin typeface="Sand" charset="0"/>
                </a:endParaRPr>
              </a:p>
            </p:txBody>
          </p:sp>
          <p:sp>
            <p:nvSpPr>
              <p:cNvPr id="41070" name="Rectangle 781"/>
              <p:cNvSpPr>
                <a:spLocks noChangeArrowheads="1"/>
              </p:cNvSpPr>
              <p:nvPr/>
            </p:nvSpPr>
            <p:spPr bwMode="auto">
              <a:xfrm>
                <a:off x="514" y="2643"/>
                <a:ext cx="6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2/6      Review for test</a:t>
                </a:r>
                <a:endParaRPr lang="en-US" sz="800" dirty="0">
                  <a:latin typeface="Sand" charset="0"/>
                </a:endParaRPr>
              </a:p>
            </p:txBody>
          </p:sp>
          <p:sp>
            <p:nvSpPr>
              <p:cNvPr id="41071" name="Rectangle 782"/>
              <p:cNvSpPr>
                <a:spLocks noChangeArrowheads="1"/>
              </p:cNvSpPr>
              <p:nvPr/>
            </p:nvSpPr>
            <p:spPr bwMode="auto">
              <a:xfrm>
                <a:off x="514" y="2801"/>
                <a:ext cx="6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2/7      Review for test</a:t>
                </a:r>
                <a:endParaRPr lang="en-US" sz="800" dirty="0">
                  <a:latin typeface="Sand" charset="0"/>
                </a:endParaRPr>
              </a:p>
            </p:txBody>
          </p:sp>
          <p:sp>
            <p:nvSpPr>
              <p:cNvPr id="41072" name="Rectangle 783"/>
              <p:cNvSpPr>
                <a:spLocks noChangeArrowheads="1"/>
              </p:cNvSpPr>
              <p:nvPr/>
            </p:nvSpPr>
            <p:spPr bwMode="auto">
              <a:xfrm>
                <a:off x="514" y="2973"/>
                <a:ext cx="32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2/6      Test</a:t>
                </a:r>
                <a:endParaRPr lang="en-US" sz="800" dirty="0">
                  <a:latin typeface="Sand" charset="0"/>
                </a:endParaRPr>
              </a:p>
            </p:txBody>
          </p:sp>
          <p:sp>
            <p:nvSpPr>
              <p:cNvPr id="41073" name="Line 784"/>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74" name="Line 785"/>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75" name="Line 786"/>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76" name="Line 787"/>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77" name="Oval 788"/>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dirty="0"/>
              </a:p>
            </p:txBody>
          </p:sp>
          <p:sp>
            <p:nvSpPr>
              <p:cNvPr id="41078" name="Oval 789"/>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dirty="0"/>
              </a:p>
            </p:txBody>
          </p:sp>
          <p:sp>
            <p:nvSpPr>
              <p:cNvPr id="41079" name="Oval 790"/>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dirty="0"/>
              </a:p>
            </p:txBody>
          </p:sp>
          <p:sp>
            <p:nvSpPr>
              <p:cNvPr id="41080" name="Oval 791"/>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dirty="0"/>
              </a:p>
            </p:txBody>
          </p:sp>
          <p:sp>
            <p:nvSpPr>
              <p:cNvPr id="41081" name="Rectangle 792"/>
              <p:cNvSpPr>
                <a:spLocks noChangeArrowheads="1"/>
              </p:cNvSpPr>
              <p:nvPr/>
            </p:nvSpPr>
            <p:spPr bwMode="auto">
              <a:xfrm>
                <a:off x="1814" y="1626"/>
                <a:ext cx="4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Areas of </a:t>
                </a:r>
                <a:endParaRPr lang="en-US" dirty="0">
                  <a:latin typeface="Sand" charset="0"/>
                </a:endParaRPr>
              </a:p>
            </p:txBody>
          </p:sp>
          <p:sp>
            <p:nvSpPr>
              <p:cNvPr id="41082" name="Rectangle 793"/>
              <p:cNvSpPr>
                <a:spLocks noChangeArrowheads="1"/>
              </p:cNvSpPr>
              <p:nvPr/>
            </p:nvSpPr>
            <p:spPr bwMode="auto">
              <a:xfrm>
                <a:off x="1814" y="1736"/>
                <a:ext cx="4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U.S.</a:t>
                </a:r>
                <a:endParaRPr lang="en-US" dirty="0">
                  <a:latin typeface="Sand" charset="0"/>
                </a:endParaRPr>
              </a:p>
            </p:txBody>
          </p:sp>
          <p:sp>
            <p:nvSpPr>
              <p:cNvPr id="41083" name="Rectangle 794"/>
              <p:cNvSpPr>
                <a:spLocks noChangeArrowheads="1"/>
              </p:cNvSpPr>
              <p:nvPr/>
            </p:nvSpPr>
            <p:spPr bwMode="auto">
              <a:xfrm>
                <a:off x="2673" y="1894"/>
                <a:ext cx="59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Differences </a:t>
                </a:r>
                <a:endParaRPr lang="en-US" dirty="0">
                  <a:latin typeface="Sand" charset="0"/>
                </a:endParaRPr>
              </a:p>
            </p:txBody>
          </p:sp>
          <p:sp>
            <p:nvSpPr>
              <p:cNvPr id="41084" name="Rectangle 795"/>
              <p:cNvSpPr>
                <a:spLocks noChangeArrowheads="1"/>
              </p:cNvSpPr>
              <p:nvPr/>
            </p:nvSpPr>
            <p:spPr bwMode="auto">
              <a:xfrm>
                <a:off x="2673" y="2004"/>
                <a:ext cx="4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between </a:t>
                </a:r>
                <a:endParaRPr lang="en-US" dirty="0">
                  <a:latin typeface="Sand" charset="0"/>
                </a:endParaRPr>
              </a:p>
            </p:txBody>
          </p:sp>
          <p:sp>
            <p:nvSpPr>
              <p:cNvPr id="41085" name="Rectangle 796"/>
              <p:cNvSpPr>
                <a:spLocks noChangeArrowheads="1"/>
              </p:cNvSpPr>
              <p:nvPr/>
            </p:nvSpPr>
            <p:spPr bwMode="auto">
              <a:xfrm>
                <a:off x="2673" y="2114"/>
                <a:ext cx="4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areas</a:t>
                </a:r>
                <a:endParaRPr lang="en-US" dirty="0">
                  <a:latin typeface="Sand" charset="0"/>
                </a:endParaRPr>
              </a:p>
            </p:txBody>
          </p:sp>
          <p:sp>
            <p:nvSpPr>
              <p:cNvPr id="41086" name="Rectangle 797"/>
              <p:cNvSpPr>
                <a:spLocks noChangeArrowheads="1"/>
              </p:cNvSpPr>
              <p:nvPr/>
            </p:nvSpPr>
            <p:spPr bwMode="auto">
              <a:xfrm>
                <a:off x="3690" y="1922"/>
                <a:ext cx="49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Events in </a:t>
                </a:r>
                <a:endParaRPr lang="en-US" dirty="0">
                  <a:latin typeface="Sand" charset="0"/>
                </a:endParaRPr>
              </a:p>
            </p:txBody>
          </p:sp>
          <p:sp>
            <p:nvSpPr>
              <p:cNvPr id="41087" name="Rectangle 798"/>
              <p:cNvSpPr>
                <a:spLocks noChangeArrowheads="1"/>
              </p:cNvSpPr>
              <p:nvPr/>
            </p:nvSpPr>
            <p:spPr bwMode="auto">
              <a:xfrm>
                <a:off x="3690" y="2032"/>
                <a:ext cx="4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U.S.</a:t>
                </a:r>
                <a:endParaRPr lang="en-US" dirty="0">
                  <a:latin typeface="Sand" charset="0"/>
                </a:endParaRPr>
              </a:p>
            </p:txBody>
          </p:sp>
          <p:sp>
            <p:nvSpPr>
              <p:cNvPr id="41088" name="Rectangle 799"/>
              <p:cNvSpPr>
                <a:spLocks noChangeArrowheads="1"/>
              </p:cNvSpPr>
              <p:nvPr/>
            </p:nvSpPr>
            <p:spPr bwMode="auto">
              <a:xfrm>
                <a:off x="4439" y="1523"/>
                <a:ext cx="4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Leaders </a:t>
                </a:r>
                <a:endParaRPr lang="en-US" dirty="0">
                  <a:latin typeface="Sand" charset="0"/>
                </a:endParaRPr>
              </a:p>
            </p:txBody>
          </p:sp>
          <p:sp>
            <p:nvSpPr>
              <p:cNvPr id="41089" name="Rectangle 800"/>
              <p:cNvSpPr>
                <a:spLocks noChangeArrowheads="1"/>
              </p:cNvSpPr>
              <p:nvPr/>
            </p:nvSpPr>
            <p:spPr bwMode="auto">
              <a:xfrm>
                <a:off x="4439" y="1633"/>
                <a:ext cx="5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across the </a:t>
                </a:r>
                <a:endParaRPr lang="en-US" dirty="0">
                  <a:latin typeface="Sand" charset="0"/>
                </a:endParaRPr>
              </a:p>
            </p:txBody>
          </p:sp>
          <p:sp>
            <p:nvSpPr>
              <p:cNvPr id="41090" name="Rectangle 801"/>
              <p:cNvSpPr>
                <a:spLocks noChangeArrowheads="1"/>
              </p:cNvSpPr>
              <p:nvPr/>
            </p:nvSpPr>
            <p:spPr bwMode="auto">
              <a:xfrm>
                <a:off x="4439" y="1743"/>
                <a:ext cx="21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U.S.</a:t>
                </a:r>
                <a:endParaRPr lang="en-US" dirty="0">
                  <a:latin typeface="Sand" charset="0"/>
                </a:endParaRPr>
              </a:p>
            </p:txBody>
          </p:sp>
          <p:sp>
            <p:nvSpPr>
              <p:cNvPr id="41091" name="Rectangle 802"/>
              <p:cNvSpPr>
                <a:spLocks noChangeArrowheads="1"/>
              </p:cNvSpPr>
              <p:nvPr/>
            </p:nvSpPr>
            <p:spPr bwMode="auto">
              <a:xfrm>
                <a:off x="2219" y="1282"/>
                <a:ext cx="41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was based on </a:t>
                </a:r>
                <a:endParaRPr lang="en-US" sz="800" dirty="0">
                  <a:latin typeface="Sand" charset="0"/>
                </a:endParaRPr>
              </a:p>
            </p:txBody>
          </p:sp>
          <p:sp>
            <p:nvSpPr>
              <p:cNvPr id="41092" name="Rectangle 803"/>
              <p:cNvSpPr>
                <a:spLocks noChangeArrowheads="1"/>
              </p:cNvSpPr>
              <p:nvPr/>
            </p:nvSpPr>
            <p:spPr bwMode="auto">
              <a:xfrm>
                <a:off x="2623" y="1695"/>
                <a:ext cx="6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emerged  because of </a:t>
                </a:r>
                <a:endParaRPr lang="en-US" sz="800" dirty="0">
                  <a:latin typeface="Sand" charset="0"/>
                </a:endParaRPr>
              </a:p>
            </p:txBody>
          </p:sp>
          <p:sp>
            <p:nvSpPr>
              <p:cNvPr id="41093" name="Rectangle 804"/>
              <p:cNvSpPr>
                <a:spLocks noChangeArrowheads="1"/>
              </p:cNvSpPr>
              <p:nvPr/>
            </p:nvSpPr>
            <p:spPr bwMode="auto">
              <a:xfrm>
                <a:off x="3481" y="1706"/>
                <a:ext cx="5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became greater with </a:t>
                </a:r>
                <a:endParaRPr lang="en-US" sz="800" dirty="0">
                  <a:latin typeface="Sand" charset="0"/>
                </a:endParaRPr>
              </a:p>
            </p:txBody>
          </p:sp>
          <p:sp>
            <p:nvSpPr>
              <p:cNvPr id="41094" name="Rectangle 805"/>
              <p:cNvSpPr>
                <a:spLocks noChangeArrowheads="1"/>
              </p:cNvSpPr>
              <p:nvPr/>
            </p:nvSpPr>
            <p:spPr bwMode="auto">
              <a:xfrm>
                <a:off x="4130" y="1296"/>
                <a:ext cx="5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was influenced by  </a:t>
                </a:r>
                <a:endParaRPr lang="en-US" sz="800" dirty="0">
                  <a:latin typeface="Sand" charset="0"/>
                </a:endParaRPr>
              </a:p>
            </p:txBody>
          </p:sp>
          <p:sp>
            <p:nvSpPr>
              <p:cNvPr id="41095" name="Rectangle 806"/>
              <p:cNvSpPr>
                <a:spLocks noChangeArrowheads="1"/>
              </p:cNvSpPr>
              <p:nvPr/>
            </p:nvSpPr>
            <p:spPr bwMode="auto">
              <a:xfrm>
                <a:off x="4405" y="3180"/>
                <a:ext cx="38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descriptive</a:t>
                </a:r>
                <a:endParaRPr lang="en-US" sz="1000" dirty="0">
                  <a:latin typeface="Sand" charset="0"/>
                </a:endParaRPr>
              </a:p>
            </p:txBody>
          </p:sp>
          <p:sp>
            <p:nvSpPr>
              <p:cNvPr id="41096" name="Rectangle 807"/>
              <p:cNvSpPr>
                <a:spLocks noChangeArrowheads="1"/>
              </p:cNvSpPr>
              <p:nvPr/>
            </p:nvSpPr>
            <p:spPr bwMode="auto">
              <a:xfrm>
                <a:off x="4398" y="3586"/>
                <a:ext cx="4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cause/effect</a:t>
                </a:r>
                <a:endParaRPr lang="en-US" sz="1000" dirty="0">
                  <a:latin typeface="Sand" charset="0"/>
                </a:endParaRPr>
              </a:p>
            </p:txBody>
          </p:sp>
          <p:sp>
            <p:nvSpPr>
              <p:cNvPr id="41097" name="Rectangle 808"/>
              <p:cNvSpPr>
                <a:spLocks noChangeArrowheads="1"/>
              </p:cNvSpPr>
              <p:nvPr/>
            </p:nvSpPr>
            <p:spPr bwMode="auto">
              <a:xfrm>
                <a:off x="734" y="3201"/>
                <a:ext cx="24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What was sectionalism as it existed in the U. S.  of 1860?</a:t>
                </a:r>
                <a:endParaRPr lang="en-US" dirty="0">
                  <a:latin typeface="Sand" charset="0"/>
                </a:endParaRPr>
              </a:p>
            </p:txBody>
          </p:sp>
          <p:sp>
            <p:nvSpPr>
              <p:cNvPr id="41098" name="Rectangle 809"/>
              <p:cNvSpPr>
                <a:spLocks noChangeArrowheads="1"/>
              </p:cNvSpPr>
              <p:nvPr/>
            </p:nvSpPr>
            <p:spPr bwMode="auto">
              <a:xfrm>
                <a:off x="728" y="3448"/>
                <a:ext cx="358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dirty="0">
                    <a:solidFill>
                      <a:srgbClr val="000000"/>
                    </a:solidFill>
                    <a:latin typeface="Sand" charset="0"/>
                  </a:rPr>
                  <a:t>How did the differences in the sections of the U.S. in 1860 contribute to the start of the Civil War?</a:t>
                </a:r>
                <a:endParaRPr lang="en-US" dirty="0">
                  <a:latin typeface="Sand" charset="0"/>
                </a:endParaRPr>
              </a:p>
            </p:txBody>
          </p:sp>
          <p:sp>
            <p:nvSpPr>
              <p:cNvPr id="41099" name="Rectangle 810"/>
              <p:cNvSpPr>
                <a:spLocks noChangeArrowheads="1"/>
              </p:cNvSpPr>
              <p:nvPr/>
            </p:nvSpPr>
            <p:spPr bwMode="auto">
              <a:xfrm>
                <a:off x="710" y="3551"/>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latin typeface="Times" charset="0"/>
                </a:endParaRPr>
              </a:p>
            </p:txBody>
          </p:sp>
          <p:grpSp>
            <p:nvGrpSpPr>
              <p:cNvPr id="41100" name="Group 811"/>
              <p:cNvGrpSpPr>
                <a:grpSpLocks/>
              </p:cNvGrpSpPr>
              <p:nvPr/>
            </p:nvGrpSpPr>
            <p:grpSpPr bwMode="auto">
              <a:xfrm>
                <a:off x="1484" y="444"/>
                <a:ext cx="529" cy="55"/>
                <a:chOff x="1484" y="444"/>
                <a:chExt cx="529" cy="55"/>
              </a:xfrm>
            </p:grpSpPr>
            <p:sp>
              <p:nvSpPr>
                <p:cNvPr id="41107" name="Freeform 812"/>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108" name="Line 813"/>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41101" name="Group 814"/>
              <p:cNvGrpSpPr>
                <a:grpSpLocks/>
              </p:cNvGrpSpPr>
              <p:nvPr/>
            </p:nvGrpSpPr>
            <p:grpSpPr bwMode="auto">
              <a:xfrm>
                <a:off x="3944" y="457"/>
                <a:ext cx="591" cy="55"/>
                <a:chOff x="3807" y="444"/>
                <a:chExt cx="591" cy="55"/>
              </a:xfrm>
            </p:grpSpPr>
            <p:sp>
              <p:nvSpPr>
                <p:cNvPr id="41105" name="Freeform 815"/>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106" name="Line 816"/>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1102" name="Rectangle 817"/>
              <p:cNvSpPr>
                <a:spLocks noChangeArrowheads="1"/>
              </p:cNvSpPr>
              <p:nvPr/>
            </p:nvSpPr>
            <p:spPr bwMode="auto">
              <a:xfrm>
                <a:off x="4323" y="3386"/>
                <a:ext cx="6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compare/contrast</a:t>
                </a:r>
                <a:endParaRPr lang="en-US" sz="1000" dirty="0">
                  <a:latin typeface="Sand" charset="0"/>
                </a:endParaRPr>
              </a:p>
            </p:txBody>
          </p:sp>
          <p:sp>
            <p:nvSpPr>
              <p:cNvPr id="41103" name="Rectangle 818"/>
              <p:cNvSpPr>
                <a:spLocks noChangeArrowheads="1"/>
              </p:cNvSpPr>
              <p:nvPr/>
            </p:nvSpPr>
            <p:spPr bwMode="auto">
              <a:xfrm>
                <a:off x="4322" y="271"/>
                <a:ext cx="1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latin typeface="Sand" charset="0"/>
                  </a:rPr>
                  <a:t>1/22</a:t>
                </a:r>
                <a:endParaRPr lang="en-US" dirty="0">
                  <a:latin typeface="Sand" charset="0"/>
                </a:endParaRPr>
              </a:p>
            </p:txBody>
          </p:sp>
          <p:sp>
            <p:nvSpPr>
              <p:cNvPr id="41104" name="Rectangle 819"/>
              <p:cNvSpPr>
                <a:spLocks noChangeArrowheads="1"/>
              </p:cNvSpPr>
              <p:nvPr/>
            </p:nvSpPr>
            <p:spPr bwMode="auto">
              <a:xfrm>
                <a:off x="741" y="3778"/>
                <a:ext cx="23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What examples of sectionalism exist in the world today?</a:t>
                </a:r>
                <a:endParaRPr lang="en-US" dirty="0">
                  <a:latin typeface="Sand" charset="0"/>
                </a:endParaRPr>
              </a:p>
            </p:txBody>
          </p:sp>
        </p:grpSp>
      </p:grpSp>
      <p:grpSp>
        <p:nvGrpSpPr>
          <p:cNvPr id="40965" name="Group 339"/>
          <p:cNvGrpSpPr>
            <a:grpSpLocks/>
          </p:cNvGrpSpPr>
          <p:nvPr/>
        </p:nvGrpSpPr>
        <p:grpSpPr bwMode="auto">
          <a:xfrm>
            <a:off x="428625" y="217488"/>
            <a:ext cx="8283575" cy="5913437"/>
            <a:chOff x="336" y="366"/>
            <a:chExt cx="5218" cy="3725"/>
          </a:xfrm>
        </p:grpSpPr>
        <p:sp>
          <p:nvSpPr>
            <p:cNvPr id="40967" name="AutoShape 165"/>
            <p:cNvSpPr>
              <a:spLocks noChangeArrowheads="1"/>
            </p:cNvSpPr>
            <p:nvPr/>
          </p:nvSpPr>
          <p:spPr bwMode="auto">
            <a:xfrm>
              <a:off x="2301" y="1669"/>
              <a:ext cx="3091" cy="2422"/>
            </a:xfrm>
            <a:prstGeom prst="roundRect">
              <a:avLst>
                <a:gd name="adj" fmla="val 5389"/>
              </a:avLst>
            </a:prstGeom>
            <a:solidFill>
              <a:schemeClr val="bg1"/>
            </a:solidFill>
            <a:ln w="111125">
              <a:solidFill>
                <a:schemeClr val="accent1"/>
              </a:solidFill>
              <a:round/>
              <a:headEnd/>
              <a:tailEnd/>
            </a:ln>
          </p:spPr>
          <p:txBody>
            <a:bodyPr/>
            <a:lstStyle/>
            <a:p>
              <a:endParaRPr lang="en-US" dirty="0"/>
            </a:p>
          </p:txBody>
        </p:sp>
        <p:sp>
          <p:nvSpPr>
            <p:cNvPr id="40968" name="Rectangle 5"/>
            <p:cNvSpPr>
              <a:spLocks noChangeArrowheads="1"/>
            </p:cNvSpPr>
            <p:nvPr/>
          </p:nvSpPr>
          <p:spPr bwMode="auto">
            <a:xfrm>
              <a:off x="336" y="366"/>
              <a:ext cx="5218" cy="775"/>
            </a:xfrm>
            <a:prstGeom prst="rect">
              <a:avLst/>
            </a:prstGeom>
            <a:noFill/>
            <a:ln w="111125">
              <a:solidFill>
                <a:srgbClr val="DC5A2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969" name="Freeform 161"/>
            <p:cNvSpPr>
              <a:spLocks/>
            </p:cNvSpPr>
            <p:nvPr/>
          </p:nvSpPr>
          <p:spPr bwMode="auto">
            <a:xfrm>
              <a:off x="2547" y="1126"/>
              <a:ext cx="261" cy="226"/>
            </a:xfrm>
            <a:custGeom>
              <a:avLst/>
              <a:gdLst>
                <a:gd name="T0" fmla="*/ 0 w 261"/>
                <a:gd name="T1" fmla="*/ 0 h 226"/>
                <a:gd name="T2" fmla="*/ 261 w 261"/>
                <a:gd name="T3" fmla="*/ 36 h 226"/>
                <a:gd name="T4" fmla="*/ 127 w 261"/>
                <a:gd name="T5" fmla="*/ 85 h 226"/>
                <a:gd name="T6" fmla="*/ 127 w 261"/>
                <a:gd name="T7" fmla="*/ 226 h 226"/>
                <a:gd name="T8" fmla="*/ 0 w 261"/>
                <a:gd name="T9" fmla="*/ 0 h 226"/>
                <a:gd name="T10" fmla="*/ 0 60000 65536"/>
                <a:gd name="T11" fmla="*/ 0 60000 65536"/>
                <a:gd name="T12" fmla="*/ 0 60000 65536"/>
                <a:gd name="T13" fmla="*/ 0 60000 65536"/>
                <a:gd name="T14" fmla="*/ 0 60000 65536"/>
                <a:gd name="T15" fmla="*/ 0 w 261"/>
                <a:gd name="T16" fmla="*/ 0 h 226"/>
                <a:gd name="T17" fmla="*/ 261 w 261"/>
                <a:gd name="T18" fmla="*/ 226 h 226"/>
              </a:gdLst>
              <a:ahLst/>
              <a:cxnLst>
                <a:cxn ang="T10">
                  <a:pos x="T0" y="T1"/>
                </a:cxn>
                <a:cxn ang="T11">
                  <a:pos x="T2" y="T3"/>
                </a:cxn>
                <a:cxn ang="T12">
                  <a:pos x="T4" y="T5"/>
                </a:cxn>
                <a:cxn ang="T13">
                  <a:pos x="T6" y="T7"/>
                </a:cxn>
                <a:cxn ang="T14">
                  <a:pos x="T8" y="T9"/>
                </a:cxn>
              </a:cxnLst>
              <a:rect l="T15" t="T16" r="T17" b="T18"/>
              <a:pathLst>
                <a:path w="261" h="226">
                  <a:moveTo>
                    <a:pt x="0" y="0"/>
                  </a:moveTo>
                  <a:lnTo>
                    <a:pt x="261" y="36"/>
                  </a:lnTo>
                  <a:lnTo>
                    <a:pt x="127" y="85"/>
                  </a:lnTo>
                  <a:lnTo>
                    <a:pt x="127" y="2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970" name="Line 162"/>
            <p:cNvSpPr>
              <a:spLocks noChangeShapeType="1"/>
            </p:cNvSpPr>
            <p:nvPr/>
          </p:nvSpPr>
          <p:spPr bwMode="auto">
            <a:xfrm>
              <a:off x="2646" y="1183"/>
              <a:ext cx="732" cy="486"/>
            </a:xfrm>
            <a:prstGeom prst="line">
              <a:avLst/>
            </a:prstGeom>
            <a:noFill/>
            <a:ln w="889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971" name="Rectangle 166"/>
            <p:cNvSpPr>
              <a:spLocks noChangeArrowheads="1"/>
            </p:cNvSpPr>
            <p:nvPr/>
          </p:nvSpPr>
          <p:spPr bwMode="auto">
            <a:xfrm>
              <a:off x="2414" y="3048"/>
              <a:ext cx="2867"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200" b="1" dirty="0">
                  <a:solidFill>
                    <a:srgbClr val="000000"/>
                  </a:solidFill>
                  <a:latin typeface="Arial" charset="0"/>
                </a:rPr>
                <a:t>Information is listed to help students see how the current unit is related to other units </a:t>
              </a:r>
              <a:endParaRPr lang="en-US" dirty="0">
                <a:latin typeface="Arial" charset="0"/>
              </a:endParaRPr>
            </a:p>
            <a:p>
              <a:pPr algn="ctr"/>
              <a:r>
                <a:rPr lang="en-US" sz="2200" b="1" dirty="0" smtClean="0">
                  <a:solidFill>
                    <a:srgbClr val="000000"/>
                  </a:solidFill>
                  <a:latin typeface="Arial" charset="0"/>
                </a:rPr>
                <a:t>and </a:t>
              </a:r>
              <a:r>
                <a:rPr lang="en-US" sz="2200" b="1" dirty="0">
                  <a:solidFill>
                    <a:srgbClr val="000000"/>
                  </a:solidFill>
                  <a:latin typeface="Arial" charset="0"/>
                </a:rPr>
                <a:t>to course ideas.  </a:t>
              </a:r>
            </a:p>
          </p:txBody>
        </p:sp>
        <p:sp>
          <p:nvSpPr>
            <p:cNvPr id="40972" name="Rectangle 171"/>
            <p:cNvSpPr>
              <a:spLocks noChangeArrowheads="1"/>
            </p:cNvSpPr>
            <p:nvPr/>
          </p:nvSpPr>
          <p:spPr bwMode="auto">
            <a:xfrm>
              <a:off x="2892" y="2031"/>
              <a:ext cx="151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dirty="0">
                  <a:solidFill>
                    <a:srgbClr val="000000"/>
                  </a:solidFill>
                  <a:latin typeface="Arial" charset="0"/>
                </a:rPr>
                <a:t>1. CURRENT UNIT</a:t>
              </a:r>
              <a:endParaRPr lang="en-US" dirty="0">
                <a:latin typeface="Arial" charset="0"/>
              </a:endParaRPr>
            </a:p>
          </p:txBody>
        </p:sp>
        <p:sp>
          <p:nvSpPr>
            <p:cNvPr id="40973" name="Rectangle 172"/>
            <p:cNvSpPr>
              <a:spLocks noChangeArrowheads="1"/>
            </p:cNvSpPr>
            <p:nvPr/>
          </p:nvSpPr>
          <p:spPr bwMode="auto">
            <a:xfrm>
              <a:off x="2892" y="2249"/>
              <a:ext cx="111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dirty="0">
                  <a:solidFill>
                    <a:srgbClr val="000000"/>
                  </a:solidFill>
                  <a:latin typeface="Arial" charset="0"/>
                </a:rPr>
                <a:t>2. LAST UNIT</a:t>
              </a:r>
              <a:endParaRPr lang="en-US" dirty="0">
                <a:latin typeface="Arial" charset="0"/>
              </a:endParaRPr>
            </a:p>
          </p:txBody>
        </p:sp>
        <p:sp>
          <p:nvSpPr>
            <p:cNvPr id="40974" name="Rectangle 173"/>
            <p:cNvSpPr>
              <a:spLocks noChangeArrowheads="1"/>
            </p:cNvSpPr>
            <p:nvPr/>
          </p:nvSpPr>
          <p:spPr bwMode="auto">
            <a:xfrm>
              <a:off x="2892" y="2467"/>
              <a:ext cx="112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dirty="0">
                  <a:solidFill>
                    <a:srgbClr val="000000"/>
                  </a:solidFill>
                  <a:latin typeface="Arial" charset="0"/>
                </a:rPr>
                <a:t>3. NEXT UNIT</a:t>
              </a:r>
              <a:endParaRPr lang="en-US" dirty="0">
                <a:latin typeface="Arial" charset="0"/>
              </a:endParaRPr>
            </a:p>
          </p:txBody>
        </p:sp>
        <p:sp>
          <p:nvSpPr>
            <p:cNvPr id="40975" name="Rectangle 174"/>
            <p:cNvSpPr>
              <a:spLocks noChangeArrowheads="1"/>
            </p:cNvSpPr>
            <p:nvPr/>
          </p:nvSpPr>
          <p:spPr bwMode="auto">
            <a:xfrm>
              <a:off x="2892" y="2686"/>
              <a:ext cx="171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dirty="0">
                  <a:solidFill>
                    <a:srgbClr val="000000"/>
                  </a:solidFill>
                  <a:latin typeface="Arial" charset="0"/>
                </a:rPr>
                <a:t>4. BIGGER PICTURE</a:t>
              </a:r>
              <a:endParaRPr lang="en-US" dirty="0">
                <a:latin typeface="Arial" charset="0"/>
              </a:endParaRPr>
            </a:p>
          </p:txBody>
        </p:sp>
        <p:sp>
          <p:nvSpPr>
            <p:cNvPr id="176" name="Rectangle 171"/>
            <p:cNvSpPr>
              <a:spLocks noChangeArrowheads="1"/>
            </p:cNvSpPr>
            <p:nvPr/>
          </p:nvSpPr>
          <p:spPr bwMode="auto">
            <a:xfrm>
              <a:off x="2820" y="1735"/>
              <a:ext cx="179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b="1" dirty="0" smtClean="0">
                  <a:solidFill>
                    <a:srgbClr val="DC5A21"/>
                  </a:solidFill>
                  <a:latin typeface="Arial" charset="0"/>
                </a:rPr>
                <a:t>Create a Context</a:t>
              </a:r>
              <a:endParaRPr lang="en-US" sz="3200" dirty="0">
                <a:solidFill>
                  <a:srgbClr val="DC5A21"/>
                </a:solidFill>
                <a:latin typeface="Arial" charset="0"/>
              </a:endParaRPr>
            </a:p>
          </p:txBody>
        </p:sp>
      </p:grpSp>
      <p:pic>
        <p:nvPicPr>
          <p:cNvPr id="40966" name="Picture 174"/>
          <p:cNvPicPr>
            <a:picLocks noChangeAspect="1"/>
          </p:cNvPicPr>
          <p:nvPr/>
        </p:nvPicPr>
        <p:blipFill>
          <a:blip r:embed="rId3">
            <a:extLst>
              <a:ext uri="{28A0092B-C50C-407E-A947-70E740481C1C}">
                <a14:useLocalDpi xmlns:a14="http://schemas.microsoft.com/office/drawing/2010/main" val="0"/>
              </a:ext>
            </a:extLst>
          </a:blip>
          <a:srcRect l="308" t="12411"/>
          <a:stretch>
            <a:fillRect/>
          </a:stretch>
        </p:blipFill>
        <p:spPr bwMode="auto">
          <a:xfrm>
            <a:off x="7974013" y="6319838"/>
            <a:ext cx="1143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0" name="Slide Number Placeholder 1"/>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8A4F55D8-6B3A-FA48-8D86-D1673DAF1A88}" type="slidenum">
              <a:rPr lang="en-US" sz="1000">
                <a:solidFill>
                  <a:schemeClr val="accent2"/>
                </a:solidFill>
                <a:latin typeface="Arial" charset="0"/>
              </a:rPr>
              <a:pPr/>
              <a:t>24</a:t>
            </a:fld>
            <a:endParaRPr lang="en-US" sz="1000" dirty="0">
              <a:solidFill>
                <a:schemeClr val="accent2"/>
              </a:solidFill>
              <a:latin typeface="Arial" charset="0"/>
            </a:endParaRPr>
          </a:p>
        </p:txBody>
      </p:sp>
      <p:sp>
        <p:nvSpPr>
          <p:cNvPr id="4301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dirty="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grpSp>
        <p:nvGrpSpPr>
          <p:cNvPr id="43012" name="Group 833"/>
          <p:cNvGrpSpPr>
            <a:grpSpLocks/>
          </p:cNvGrpSpPr>
          <p:nvPr/>
        </p:nvGrpSpPr>
        <p:grpSpPr bwMode="auto">
          <a:xfrm>
            <a:off x="708025" y="311150"/>
            <a:ext cx="7735888" cy="6048375"/>
            <a:chOff x="446" y="196"/>
            <a:chExt cx="4873" cy="3810"/>
          </a:xfrm>
        </p:grpSpPr>
        <p:sp>
          <p:nvSpPr>
            <p:cNvPr id="43021" name="Rectangle 834"/>
            <p:cNvSpPr>
              <a:spLocks noChangeArrowheads="1"/>
            </p:cNvSpPr>
            <p:nvPr/>
          </p:nvSpPr>
          <p:spPr bwMode="auto">
            <a:xfrm>
              <a:off x="446" y="196"/>
              <a:ext cx="118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srgbClr val="000000"/>
                  </a:solidFill>
                  <a:latin typeface="Arial" charset="0"/>
                </a:rPr>
                <a:t>The Unit Organizer </a:t>
              </a:r>
              <a:endParaRPr lang="en-US" dirty="0">
                <a:latin typeface="Arial" charset="0"/>
              </a:endParaRPr>
            </a:p>
          </p:txBody>
        </p:sp>
        <p:grpSp>
          <p:nvGrpSpPr>
            <p:cNvPr id="43022" name="Group 835"/>
            <p:cNvGrpSpPr>
              <a:grpSpLocks/>
            </p:cNvGrpSpPr>
            <p:nvPr/>
          </p:nvGrpSpPr>
          <p:grpSpPr bwMode="auto">
            <a:xfrm>
              <a:off x="466" y="197"/>
              <a:ext cx="4853" cy="3809"/>
              <a:chOff x="466" y="197"/>
              <a:chExt cx="4853" cy="3809"/>
            </a:xfrm>
          </p:grpSpPr>
          <p:sp>
            <p:nvSpPr>
              <p:cNvPr id="43023" name="Rectangle 836"/>
              <p:cNvSpPr>
                <a:spLocks noChangeArrowheads="1"/>
              </p:cNvSpPr>
              <p:nvPr/>
            </p:nvSpPr>
            <p:spPr bwMode="auto">
              <a:xfrm>
                <a:off x="4309" y="197"/>
                <a:ext cx="4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Elida Cordora</a:t>
                </a:r>
                <a:endParaRPr lang="en-US" sz="1000" dirty="0">
                  <a:latin typeface="Sand" charset="0"/>
                </a:endParaRPr>
              </a:p>
            </p:txBody>
          </p:sp>
          <p:sp>
            <p:nvSpPr>
              <p:cNvPr id="43024" name="Rectangle 837"/>
              <p:cNvSpPr>
                <a:spLocks noChangeArrowheads="1"/>
              </p:cNvSpPr>
              <p:nvPr/>
            </p:nvSpPr>
            <p:spPr bwMode="auto">
              <a:xfrm>
                <a:off x="3951" y="203"/>
                <a:ext cx="18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NAME</a:t>
                </a:r>
                <a:endParaRPr lang="en-US" dirty="0">
                  <a:latin typeface="Arial" charset="0"/>
                </a:endParaRPr>
              </a:p>
            </p:txBody>
          </p:sp>
          <p:sp>
            <p:nvSpPr>
              <p:cNvPr id="43025" name="Rectangle 838"/>
              <p:cNvSpPr>
                <a:spLocks noChangeArrowheads="1"/>
              </p:cNvSpPr>
              <p:nvPr/>
            </p:nvSpPr>
            <p:spPr bwMode="auto">
              <a:xfrm>
                <a:off x="3951" y="285"/>
                <a:ext cx="17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DATE</a:t>
                </a:r>
                <a:endParaRPr lang="en-US" dirty="0">
                  <a:latin typeface="Arial" charset="0"/>
                </a:endParaRPr>
              </a:p>
            </p:txBody>
          </p:sp>
          <p:sp>
            <p:nvSpPr>
              <p:cNvPr id="43026" name="Line 839"/>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27" name="Line 840"/>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28" name="Rectangle 841"/>
              <p:cNvSpPr>
                <a:spLocks noChangeArrowheads="1"/>
              </p:cNvSpPr>
              <p:nvPr/>
            </p:nvSpPr>
            <p:spPr bwMode="auto">
              <a:xfrm>
                <a:off x="2570" y="265"/>
                <a:ext cx="55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BIGGER PICTURE</a:t>
                </a:r>
                <a:endParaRPr lang="en-US" dirty="0">
                  <a:latin typeface="Arial" charset="0"/>
                </a:endParaRPr>
              </a:p>
            </p:txBody>
          </p:sp>
          <p:sp>
            <p:nvSpPr>
              <p:cNvPr id="43029" name="Rectangle 842"/>
              <p:cNvSpPr>
                <a:spLocks noChangeArrowheads="1"/>
              </p:cNvSpPr>
              <p:nvPr/>
            </p:nvSpPr>
            <p:spPr bwMode="auto">
              <a:xfrm>
                <a:off x="789" y="574"/>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LAST UNIT</a:t>
                </a:r>
                <a:endParaRPr lang="en-US" dirty="0">
                  <a:latin typeface="Arial" charset="0"/>
                </a:endParaRPr>
              </a:p>
            </p:txBody>
          </p:sp>
          <p:sp>
            <p:nvSpPr>
              <p:cNvPr id="43030" name="Rectangle 843"/>
              <p:cNvSpPr>
                <a:spLocks noChangeArrowheads="1"/>
              </p:cNvSpPr>
              <p:nvPr/>
            </p:nvSpPr>
            <p:spPr bwMode="auto">
              <a:xfrm>
                <a:off x="1181" y="574"/>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/Experience</a:t>
                </a:r>
                <a:endParaRPr lang="en-US" dirty="0">
                  <a:latin typeface="Arial" charset="0"/>
                </a:endParaRPr>
              </a:p>
            </p:txBody>
          </p:sp>
          <p:sp>
            <p:nvSpPr>
              <p:cNvPr id="43031" name="Rectangle 844"/>
              <p:cNvSpPr>
                <a:spLocks noChangeArrowheads="1"/>
              </p:cNvSpPr>
              <p:nvPr/>
            </p:nvSpPr>
            <p:spPr bwMode="auto">
              <a:xfrm>
                <a:off x="2769" y="601"/>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rPr>
                  <a:t>CURRENT UNIT</a:t>
                </a:r>
                <a:endParaRPr lang="en-US" dirty="0">
                  <a:latin typeface="Times" charset="0"/>
                </a:endParaRPr>
              </a:p>
            </p:txBody>
          </p:sp>
          <p:sp>
            <p:nvSpPr>
              <p:cNvPr id="43032" name="Rectangle 845"/>
              <p:cNvSpPr>
                <a:spLocks noChangeArrowheads="1"/>
              </p:cNvSpPr>
              <p:nvPr/>
            </p:nvSpPr>
            <p:spPr bwMode="auto">
              <a:xfrm>
                <a:off x="4453" y="574"/>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NEXT UNIT</a:t>
                </a:r>
                <a:endParaRPr lang="en-US" dirty="0">
                  <a:latin typeface="Arial" charset="0"/>
                </a:endParaRPr>
              </a:p>
            </p:txBody>
          </p:sp>
          <p:sp>
            <p:nvSpPr>
              <p:cNvPr id="43033" name="Rectangle 846"/>
              <p:cNvSpPr>
                <a:spLocks noChangeArrowheads="1"/>
              </p:cNvSpPr>
              <p:nvPr/>
            </p:nvSpPr>
            <p:spPr bwMode="auto">
              <a:xfrm>
                <a:off x="4838" y="574"/>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/Experience</a:t>
                </a:r>
                <a:endParaRPr lang="en-US" dirty="0">
                  <a:latin typeface="Arial" charset="0"/>
                </a:endParaRPr>
              </a:p>
            </p:txBody>
          </p:sp>
          <p:sp>
            <p:nvSpPr>
              <p:cNvPr id="43034" name="Line 847"/>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35" name="Line 848"/>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36" name="Line 849"/>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37" name="Line 850"/>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38" name="Arc 851"/>
              <p:cNvSpPr>
                <a:spLocks/>
              </p:cNvSpPr>
              <p:nvPr/>
            </p:nvSpPr>
            <p:spPr bwMode="auto">
              <a:xfrm>
                <a:off x="473" y="382"/>
                <a:ext cx="1293" cy="199"/>
              </a:xfrm>
              <a:custGeom>
                <a:avLst/>
                <a:gdLst>
                  <a:gd name="T0" fmla="*/ 0 w 21600"/>
                  <a:gd name="T1" fmla="*/ 0 h 21599"/>
                  <a:gd name="T2" fmla="*/ 5 w 21600"/>
                  <a:gd name="T3" fmla="*/ 0 h 21599"/>
                  <a:gd name="T4" fmla="*/ 5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039" name="Arc 852"/>
              <p:cNvSpPr>
                <a:spLocks/>
              </p:cNvSpPr>
              <p:nvPr/>
            </p:nvSpPr>
            <p:spPr bwMode="auto">
              <a:xfrm>
                <a:off x="466" y="375"/>
                <a:ext cx="1300" cy="206"/>
              </a:xfrm>
              <a:custGeom>
                <a:avLst/>
                <a:gdLst>
                  <a:gd name="T0" fmla="*/ 0 w 21600"/>
                  <a:gd name="T1" fmla="*/ 0 h 21599"/>
                  <a:gd name="T2" fmla="*/ 5 w 21600"/>
                  <a:gd name="T3" fmla="*/ 0 h 21599"/>
                  <a:gd name="T4" fmla="*/ 5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3040" name="Arc 853"/>
              <p:cNvSpPr>
                <a:spLocks/>
              </p:cNvSpPr>
              <p:nvPr/>
            </p:nvSpPr>
            <p:spPr bwMode="auto">
              <a:xfrm>
                <a:off x="4054" y="375"/>
                <a:ext cx="1265" cy="210"/>
              </a:xfrm>
              <a:custGeom>
                <a:avLst/>
                <a:gdLst>
                  <a:gd name="T0" fmla="*/ 0 w 21616"/>
                  <a:gd name="T1" fmla="*/ 0 h 21600"/>
                  <a:gd name="T2" fmla="*/ 4 w 21616"/>
                  <a:gd name="T3" fmla="*/ 0 h 21600"/>
                  <a:gd name="T4" fmla="*/ 0 w 21616"/>
                  <a:gd name="T5" fmla="*/ 0 h 21600"/>
                  <a:gd name="T6" fmla="*/ 0 60000 65536"/>
                  <a:gd name="T7" fmla="*/ 0 60000 65536"/>
                  <a:gd name="T8" fmla="*/ 0 60000 65536"/>
                  <a:gd name="T9" fmla="*/ 0 w 21616"/>
                  <a:gd name="T10" fmla="*/ 0 h 21600"/>
                  <a:gd name="T11" fmla="*/ 21616 w 21616"/>
                  <a:gd name="T12" fmla="*/ 21600 h 21600"/>
                </a:gdLst>
                <a:ahLst/>
                <a:cxnLst>
                  <a:cxn ang="T6">
                    <a:pos x="T0" y="T1"/>
                  </a:cxn>
                  <a:cxn ang="T7">
                    <a:pos x="T2" y="T3"/>
                  </a:cxn>
                  <a:cxn ang="T8">
                    <a:pos x="T4" y="T5"/>
                  </a:cxn>
                </a:cxnLst>
                <a:rect l="T9" t="T10" r="T11" b="T12"/>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3041" name="Line 854"/>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43042" name="Group 855"/>
              <p:cNvGrpSpPr>
                <a:grpSpLocks/>
              </p:cNvGrpSpPr>
              <p:nvPr/>
            </p:nvGrpSpPr>
            <p:grpSpPr bwMode="auto">
              <a:xfrm>
                <a:off x="1759" y="395"/>
                <a:ext cx="1" cy="186"/>
                <a:chOff x="1759" y="395"/>
                <a:chExt cx="1" cy="186"/>
              </a:xfrm>
            </p:grpSpPr>
            <p:sp>
              <p:nvSpPr>
                <p:cNvPr id="43177" name="Line 856"/>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78" name="Line 857"/>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79" name="Line 858"/>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80" name="Line 859"/>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43043" name="Group 860"/>
              <p:cNvGrpSpPr>
                <a:grpSpLocks/>
              </p:cNvGrpSpPr>
              <p:nvPr/>
            </p:nvGrpSpPr>
            <p:grpSpPr bwMode="auto">
              <a:xfrm>
                <a:off x="4061" y="409"/>
                <a:ext cx="1" cy="186"/>
                <a:chOff x="4061" y="409"/>
                <a:chExt cx="1" cy="186"/>
              </a:xfrm>
            </p:grpSpPr>
            <p:sp>
              <p:nvSpPr>
                <p:cNvPr id="43173" name="Line 861"/>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74" name="Line 862"/>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75" name="Line 863"/>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76" name="Line 864"/>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3044" name="Line 865"/>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45" name="Line 866"/>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46" name="Line 867"/>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47" name="Rectangle 868"/>
              <p:cNvSpPr>
                <a:spLocks noChangeArrowheads="1"/>
              </p:cNvSpPr>
              <p:nvPr/>
            </p:nvSpPr>
            <p:spPr bwMode="auto">
              <a:xfrm rot="-5400000">
                <a:off x="280" y="3451"/>
                <a:ext cx="5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000000"/>
                    </a:solidFill>
                    <a:latin typeface="Arial" charset="0"/>
                  </a:rPr>
                  <a:t> UNIT SELF-TEST</a:t>
                </a:r>
              </a:p>
              <a:p>
                <a:pPr algn="ctr"/>
                <a:r>
                  <a:rPr lang="en-US" sz="800" b="1" dirty="0">
                    <a:solidFill>
                      <a:srgbClr val="000000"/>
                    </a:solidFill>
                    <a:latin typeface="Arial" charset="0"/>
                  </a:rPr>
                  <a:t>QUESTIONS </a:t>
                </a:r>
              </a:p>
            </p:txBody>
          </p:sp>
          <p:sp>
            <p:nvSpPr>
              <p:cNvPr id="43048" name="Rectangle 869"/>
              <p:cNvSpPr>
                <a:spLocks noChangeArrowheads="1"/>
              </p:cNvSpPr>
              <p:nvPr/>
            </p:nvSpPr>
            <p:spPr bwMode="auto">
              <a:xfrm rot="-5400000">
                <a:off x="507" y="3891"/>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endParaRPr lang="en-US" dirty="0">
                  <a:latin typeface="Arial" charset="0"/>
                </a:endParaRPr>
              </a:p>
            </p:txBody>
          </p:sp>
          <p:sp>
            <p:nvSpPr>
              <p:cNvPr id="43049" name="Oval 870"/>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050" name="Oval 871"/>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3051" name="Line 872"/>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52" name="Rectangle 873"/>
              <p:cNvSpPr>
                <a:spLocks noChangeArrowheads="1"/>
              </p:cNvSpPr>
              <p:nvPr/>
            </p:nvSpPr>
            <p:spPr bwMode="auto">
              <a:xfrm rot="960000">
                <a:off x="3281" y="877"/>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Comic Sans MS" charset="0"/>
                  </a:rPr>
                  <a:t>is </a:t>
                </a:r>
                <a:r>
                  <a:rPr lang="en-US" sz="800" b="1" dirty="0">
                    <a:solidFill>
                      <a:srgbClr val="000000"/>
                    </a:solidFill>
                    <a:latin typeface="Arial" charset="0"/>
                  </a:rPr>
                  <a:t>about</a:t>
                </a:r>
                <a:r>
                  <a:rPr lang="en-US" sz="800" b="1" dirty="0">
                    <a:solidFill>
                      <a:srgbClr val="000000"/>
                    </a:solidFill>
                    <a:latin typeface="Comic Sans MS" charset="0"/>
                  </a:rPr>
                  <a:t>...</a:t>
                </a:r>
                <a:endParaRPr lang="en-US" dirty="0">
                  <a:latin typeface="Comic Sans MS" charset="0"/>
                </a:endParaRPr>
              </a:p>
            </p:txBody>
          </p:sp>
          <p:grpSp>
            <p:nvGrpSpPr>
              <p:cNvPr id="43053" name="Group 874"/>
              <p:cNvGrpSpPr>
                <a:grpSpLocks/>
              </p:cNvGrpSpPr>
              <p:nvPr/>
            </p:nvGrpSpPr>
            <p:grpSpPr bwMode="auto">
              <a:xfrm>
                <a:off x="2845" y="1440"/>
                <a:ext cx="1114" cy="1"/>
                <a:chOff x="2845" y="1440"/>
                <a:chExt cx="1114" cy="1"/>
              </a:xfrm>
            </p:grpSpPr>
            <p:sp>
              <p:nvSpPr>
                <p:cNvPr id="43154" name="Line 875"/>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55" name="Line 876"/>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56" name="Line 877"/>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57" name="Line 878"/>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58" name="Line 879"/>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59" name="Line 880"/>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60" name="Line 881"/>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61" name="Line 882"/>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62" name="Line 883"/>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63" name="Line 884"/>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64" name="Line 885"/>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65" name="Line 886"/>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66" name="Line 887"/>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67" name="Line 888"/>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68" name="Line 889"/>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69" name="Line 890"/>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70" name="Line 891"/>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71" name="Line 892"/>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72" name="Line 893"/>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3054" name="Line 894"/>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55" name="Line 895"/>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56" name="Line 896"/>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57" name="Line 897"/>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58" name="Line 898"/>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59" name="Line 899"/>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60" name="Line 900"/>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61" name="Line 901"/>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62" name="Line 902"/>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63" name="Line 903"/>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64" name="Line 904"/>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65" name="Line 905"/>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66" name="Line 906"/>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67" name="Line 907"/>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68" name="Line 908"/>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69" name="Rectangle 909"/>
              <p:cNvSpPr>
                <a:spLocks noChangeArrowheads="1"/>
              </p:cNvSpPr>
              <p:nvPr/>
            </p:nvSpPr>
            <p:spPr bwMode="auto">
              <a:xfrm rot="5400000">
                <a:off x="4957" y="3457"/>
                <a:ext cx="53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000000"/>
                    </a:solidFill>
                    <a:latin typeface="Arial" charset="0"/>
                  </a:rPr>
                  <a:t> UNIT</a:t>
                </a:r>
              </a:p>
              <a:p>
                <a:pPr algn="ctr"/>
                <a:r>
                  <a:rPr lang="en-US" sz="800" b="1" dirty="0">
                    <a:solidFill>
                      <a:srgbClr val="000000"/>
                    </a:solidFill>
                    <a:latin typeface="Arial" charset="0"/>
                  </a:rPr>
                  <a:t>RELATIONSHIPS </a:t>
                </a:r>
              </a:p>
            </p:txBody>
          </p:sp>
          <p:sp>
            <p:nvSpPr>
              <p:cNvPr id="43070" name="Rectangle 910"/>
              <p:cNvSpPr>
                <a:spLocks noChangeArrowheads="1"/>
              </p:cNvSpPr>
              <p:nvPr/>
            </p:nvSpPr>
            <p:spPr bwMode="auto">
              <a:xfrm rot="5400000">
                <a:off x="4797" y="3474"/>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endParaRPr lang="en-US" dirty="0">
                  <a:latin typeface="Arial" charset="0"/>
                </a:endParaRPr>
              </a:p>
            </p:txBody>
          </p:sp>
          <p:sp>
            <p:nvSpPr>
              <p:cNvPr id="43071" name="Rectangle 911"/>
              <p:cNvSpPr>
                <a:spLocks noChangeArrowheads="1"/>
              </p:cNvSpPr>
              <p:nvPr/>
            </p:nvSpPr>
            <p:spPr bwMode="auto">
              <a:xfrm>
                <a:off x="700" y="883"/>
                <a:ext cx="5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UNIT SCHEDULE</a:t>
                </a:r>
                <a:endParaRPr lang="en-US" dirty="0">
                  <a:latin typeface="Arial" charset="0"/>
                </a:endParaRPr>
              </a:p>
            </p:txBody>
          </p:sp>
          <p:sp>
            <p:nvSpPr>
              <p:cNvPr id="43072" name="Line 912"/>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73" name="Line 913"/>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74" name="Line 914"/>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75" name="Line 915"/>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76" name="Line 916"/>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77" name="Line 917"/>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78" name="Line 918"/>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79" name="Rectangle 919"/>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3080" name="Rectangle 920"/>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3081" name="Rectangle 921"/>
              <p:cNvSpPr>
                <a:spLocks noChangeArrowheads="1"/>
              </p:cNvSpPr>
              <p:nvPr/>
            </p:nvSpPr>
            <p:spPr bwMode="auto">
              <a:xfrm>
                <a:off x="1704" y="883"/>
                <a:ext cx="3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UNIT MAP</a:t>
                </a:r>
                <a:endParaRPr lang="en-US" dirty="0">
                  <a:latin typeface="Arial" charset="0"/>
                </a:endParaRPr>
              </a:p>
            </p:txBody>
          </p:sp>
          <p:sp>
            <p:nvSpPr>
              <p:cNvPr id="43082" name="Rectangle 922"/>
              <p:cNvSpPr>
                <a:spLocks noChangeArrowheads="1"/>
              </p:cNvSpPr>
              <p:nvPr/>
            </p:nvSpPr>
            <p:spPr bwMode="auto">
              <a:xfrm>
                <a:off x="2542" y="588"/>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latin typeface="Arial" charset="0"/>
                  </a:rPr>
                  <a:t>CURRENT UNIT</a:t>
                </a:r>
                <a:endParaRPr lang="en-US" dirty="0">
                  <a:latin typeface="Arial" charset="0"/>
                </a:endParaRPr>
              </a:p>
            </p:txBody>
          </p:sp>
          <p:sp>
            <p:nvSpPr>
              <p:cNvPr id="43083" name="Oval 923"/>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3084" name="Oval 924"/>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3085" name="Oval 925"/>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3086" name="Oval 926"/>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3087" name="Oval 927"/>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3088" name="Oval 928"/>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dirty="0"/>
              </a:p>
            </p:txBody>
          </p:sp>
          <p:sp>
            <p:nvSpPr>
              <p:cNvPr id="43089" name="Oval 929"/>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3090" name="Oval 930"/>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3091" name="Rectangle 931"/>
              <p:cNvSpPr>
                <a:spLocks noChangeArrowheads="1"/>
              </p:cNvSpPr>
              <p:nvPr/>
            </p:nvSpPr>
            <p:spPr bwMode="auto">
              <a:xfrm>
                <a:off x="1814" y="59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1</a:t>
                </a:r>
                <a:endParaRPr lang="en-US" dirty="0">
                  <a:latin typeface="Arial" charset="0"/>
                </a:endParaRPr>
              </a:p>
            </p:txBody>
          </p:sp>
          <p:sp>
            <p:nvSpPr>
              <p:cNvPr id="43092" name="Rectangle 932"/>
              <p:cNvSpPr>
                <a:spLocks noChangeArrowheads="1"/>
              </p:cNvSpPr>
              <p:nvPr/>
            </p:nvSpPr>
            <p:spPr bwMode="auto">
              <a:xfrm>
                <a:off x="4109" y="588"/>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3</a:t>
                </a:r>
                <a:endParaRPr lang="en-US" dirty="0">
                  <a:latin typeface="Arial" charset="0"/>
                </a:endParaRPr>
              </a:p>
            </p:txBody>
          </p:sp>
          <p:sp>
            <p:nvSpPr>
              <p:cNvPr id="43093" name="Rectangle 933"/>
              <p:cNvSpPr>
                <a:spLocks noChangeArrowheads="1"/>
              </p:cNvSpPr>
              <p:nvPr/>
            </p:nvSpPr>
            <p:spPr bwMode="auto">
              <a:xfrm>
                <a:off x="521" y="59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2</a:t>
                </a:r>
                <a:endParaRPr lang="en-US" dirty="0">
                  <a:latin typeface="Arial" charset="0"/>
                </a:endParaRPr>
              </a:p>
            </p:txBody>
          </p:sp>
          <p:sp>
            <p:nvSpPr>
              <p:cNvPr id="43094" name="Rectangle 934"/>
              <p:cNvSpPr>
                <a:spLocks noChangeArrowheads="1"/>
              </p:cNvSpPr>
              <p:nvPr/>
            </p:nvSpPr>
            <p:spPr bwMode="auto">
              <a:xfrm>
                <a:off x="2467" y="26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4</a:t>
                </a:r>
                <a:endParaRPr lang="en-US" dirty="0">
                  <a:latin typeface="Arial" charset="0"/>
                </a:endParaRPr>
              </a:p>
            </p:txBody>
          </p:sp>
          <p:sp>
            <p:nvSpPr>
              <p:cNvPr id="43095" name="Rectangle 935"/>
              <p:cNvSpPr>
                <a:spLocks noChangeArrowheads="1"/>
              </p:cNvSpPr>
              <p:nvPr/>
            </p:nvSpPr>
            <p:spPr bwMode="auto">
              <a:xfrm>
                <a:off x="1566" y="88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5</a:t>
                </a:r>
                <a:endParaRPr lang="en-US" dirty="0">
                  <a:latin typeface="Arial" charset="0"/>
                </a:endParaRPr>
              </a:p>
            </p:txBody>
          </p:sp>
          <p:sp>
            <p:nvSpPr>
              <p:cNvPr id="43096" name="Rectangle 936"/>
              <p:cNvSpPr>
                <a:spLocks noChangeArrowheads="1"/>
              </p:cNvSpPr>
              <p:nvPr/>
            </p:nvSpPr>
            <p:spPr bwMode="auto">
              <a:xfrm>
                <a:off x="5216" y="314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6</a:t>
                </a:r>
                <a:endParaRPr lang="en-US" dirty="0">
                  <a:latin typeface="Arial" charset="0"/>
                </a:endParaRPr>
              </a:p>
            </p:txBody>
          </p:sp>
          <p:sp>
            <p:nvSpPr>
              <p:cNvPr id="43097" name="Rectangle 937"/>
              <p:cNvSpPr>
                <a:spLocks noChangeArrowheads="1"/>
              </p:cNvSpPr>
              <p:nvPr/>
            </p:nvSpPr>
            <p:spPr bwMode="auto">
              <a:xfrm>
                <a:off x="535" y="38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7</a:t>
                </a:r>
                <a:endParaRPr lang="en-US" dirty="0">
                  <a:latin typeface="Arial" charset="0"/>
                </a:endParaRPr>
              </a:p>
            </p:txBody>
          </p:sp>
          <p:sp>
            <p:nvSpPr>
              <p:cNvPr id="43098" name="Rectangle 938"/>
              <p:cNvSpPr>
                <a:spLocks noChangeArrowheads="1"/>
              </p:cNvSpPr>
              <p:nvPr/>
            </p:nvSpPr>
            <p:spPr bwMode="auto">
              <a:xfrm>
                <a:off x="542" y="87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8</a:t>
                </a:r>
                <a:endParaRPr lang="en-US" dirty="0">
                  <a:latin typeface="Arial" charset="0"/>
                </a:endParaRPr>
              </a:p>
            </p:txBody>
          </p:sp>
          <p:sp>
            <p:nvSpPr>
              <p:cNvPr id="43099" name="Rectangle 939"/>
              <p:cNvSpPr>
                <a:spLocks noChangeArrowheads="1"/>
              </p:cNvSpPr>
              <p:nvPr/>
            </p:nvSpPr>
            <p:spPr bwMode="auto">
              <a:xfrm>
                <a:off x="2013" y="404"/>
                <a:ext cx="15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The roots and consequences of civil unrest.</a:t>
                </a:r>
                <a:endParaRPr lang="en-US" sz="1000" dirty="0">
                  <a:latin typeface="Sand" charset="0"/>
                </a:endParaRPr>
              </a:p>
            </p:txBody>
          </p:sp>
          <p:sp>
            <p:nvSpPr>
              <p:cNvPr id="43100" name="Rectangle 940"/>
              <p:cNvSpPr>
                <a:spLocks noChangeArrowheads="1"/>
              </p:cNvSpPr>
              <p:nvPr/>
            </p:nvSpPr>
            <p:spPr bwMode="auto">
              <a:xfrm>
                <a:off x="2126" y="670"/>
                <a:ext cx="139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Causes of the Civil War</a:t>
                </a:r>
                <a:endParaRPr lang="en-US" dirty="0">
                  <a:latin typeface="Sand" charset="0"/>
                </a:endParaRPr>
              </a:p>
            </p:txBody>
          </p:sp>
          <p:sp>
            <p:nvSpPr>
              <p:cNvPr id="43101" name="Rectangle 941"/>
              <p:cNvSpPr>
                <a:spLocks noChangeArrowheads="1"/>
              </p:cNvSpPr>
              <p:nvPr/>
            </p:nvSpPr>
            <p:spPr bwMode="auto">
              <a:xfrm>
                <a:off x="570" y="684"/>
                <a:ext cx="8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Growth of the Nation</a:t>
                </a:r>
                <a:endParaRPr lang="en-US" dirty="0">
                  <a:latin typeface="Sand" charset="0"/>
                </a:endParaRPr>
              </a:p>
            </p:txBody>
          </p:sp>
          <p:sp>
            <p:nvSpPr>
              <p:cNvPr id="43102" name="Rectangle 942"/>
              <p:cNvSpPr>
                <a:spLocks noChangeArrowheads="1"/>
              </p:cNvSpPr>
              <p:nvPr/>
            </p:nvSpPr>
            <p:spPr bwMode="auto">
              <a:xfrm>
                <a:off x="4439" y="650"/>
                <a:ext cx="57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The Civil War</a:t>
                </a:r>
                <a:endParaRPr lang="en-US" dirty="0">
                  <a:latin typeface="Sand" charset="0"/>
                </a:endParaRPr>
              </a:p>
            </p:txBody>
          </p:sp>
          <p:sp>
            <p:nvSpPr>
              <p:cNvPr id="43103" name="Rectangle 943"/>
              <p:cNvSpPr>
                <a:spLocks noChangeArrowheads="1"/>
              </p:cNvSpPr>
              <p:nvPr/>
            </p:nvSpPr>
            <p:spPr bwMode="auto">
              <a:xfrm>
                <a:off x="3003" y="1162"/>
                <a:ext cx="7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latin typeface="Sand" charset="0"/>
                  </a:rPr>
                  <a:t>Sectionalism</a:t>
                </a:r>
                <a:endParaRPr lang="en-US" dirty="0">
                  <a:latin typeface="Sand" charset="0"/>
                </a:endParaRPr>
              </a:p>
            </p:txBody>
          </p:sp>
          <p:sp>
            <p:nvSpPr>
              <p:cNvPr id="43104" name="Rectangle 944"/>
              <p:cNvSpPr>
                <a:spLocks noChangeArrowheads="1"/>
              </p:cNvSpPr>
              <p:nvPr/>
            </p:nvSpPr>
            <p:spPr bwMode="auto">
              <a:xfrm>
                <a:off x="3145" y="1455"/>
                <a:ext cx="4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dirty="0">
                    <a:solidFill>
                      <a:srgbClr val="000000"/>
                    </a:solidFill>
                    <a:latin typeface="Sand" charset="0"/>
                  </a:rPr>
                  <a:t>pp. 201-236</a:t>
                </a:r>
                <a:endParaRPr lang="en-US" dirty="0">
                  <a:latin typeface="Sand" charset="0"/>
                </a:endParaRPr>
              </a:p>
            </p:txBody>
          </p:sp>
          <p:sp>
            <p:nvSpPr>
              <p:cNvPr id="43105" name="Rectangle 945"/>
              <p:cNvSpPr>
                <a:spLocks noChangeArrowheads="1"/>
              </p:cNvSpPr>
              <p:nvPr/>
            </p:nvSpPr>
            <p:spPr bwMode="auto">
              <a:xfrm>
                <a:off x="480" y="1021"/>
                <a:ext cx="7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1/22  Cooperative groups -</a:t>
                </a:r>
                <a:endParaRPr lang="en-US" sz="800" dirty="0">
                  <a:latin typeface="Sand" charset="0"/>
                </a:endParaRPr>
              </a:p>
            </p:txBody>
          </p:sp>
          <p:sp>
            <p:nvSpPr>
              <p:cNvPr id="43106" name="Rectangle 946"/>
              <p:cNvSpPr>
                <a:spLocks noChangeArrowheads="1"/>
              </p:cNvSpPr>
              <p:nvPr/>
            </p:nvSpPr>
            <p:spPr bwMode="auto">
              <a:xfrm>
                <a:off x="514" y="1096"/>
                <a:ext cx="6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         over pp. 201-210</a:t>
                </a:r>
                <a:endParaRPr lang="en-US" sz="800" dirty="0">
                  <a:latin typeface="Sand" charset="0"/>
                </a:endParaRPr>
              </a:p>
            </p:txBody>
          </p:sp>
          <p:sp>
            <p:nvSpPr>
              <p:cNvPr id="43107" name="Rectangle 947"/>
              <p:cNvSpPr>
                <a:spLocks noChangeArrowheads="1"/>
              </p:cNvSpPr>
              <p:nvPr/>
            </p:nvSpPr>
            <p:spPr bwMode="auto">
              <a:xfrm>
                <a:off x="494" y="1346"/>
                <a:ext cx="3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1/28      Quiz</a:t>
                </a:r>
                <a:endParaRPr lang="en-US" sz="800" dirty="0">
                  <a:latin typeface="Sand" charset="0"/>
                </a:endParaRPr>
              </a:p>
            </p:txBody>
          </p:sp>
          <p:sp>
            <p:nvSpPr>
              <p:cNvPr id="43108" name="Rectangle 948"/>
              <p:cNvSpPr>
                <a:spLocks noChangeArrowheads="1"/>
              </p:cNvSpPr>
              <p:nvPr/>
            </p:nvSpPr>
            <p:spPr bwMode="auto">
              <a:xfrm>
                <a:off x="494" y="1488"/>
                <a:ext cx="7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1/29  Cooperative groups -</a:t>
                </a:r>
                <a:endParaRPr lang="en-US" sz="800" dirty="0">
                  <a:latin typeface="Sand" charset="0"/>
                </a:endParaRPr>
              </a:p>
            </p:txBody>
          </p:sp>
          <p:sp>
            <p:nvSpPr>
              <p:cNvPr id="43109" name="Rectangle 949"/>
              <p:cNvSpPr>
                <a:spLocks noChangeArrowheads="1"/>
              </p:cNvSpPr>
              <p:nvPr/>
            </p:nvSpPr>
            <p:spPr bwMode="auto">
              <a:xfrm>
                <a:off x="514" y="1564"/>
                <a:ext cx="6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         over pp. 210-225</a:t>
                </a:r>
                <a:endParaRPr lang="en-US" sz="800" dirty="0">
                  <a:latin typeface="Sand" charset="0"/>
                </a:endParaRPr>
              </a:p>
            </p:txBody>
          </p:sp>
          <p:sp>
            <p:nvSpPr>
              <p:cNvPr id="43110" name="Rectangle 950"/>
              <p:cNvSpPr>
                <a:spLocks noChangeArrowheads="1"/>
              </p:cNvSpPr>
              <p:nvPr/>
            </p:nvSpPr>
            <p:spPr bwMode="auto">
              <a:xfrm>
                <a:off x="575" y="1817"/>
                <a:ext cx="7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"Influential Personalities" </a:t>
                </a:r>
                <a:endParaRPr lang="en-US" sz="800" dirty="0">
                  <a:latin typeface="Sand" charset="0"/>
                </a:endParaRPr>
              </a:p>
            </p:txBody>
          </p:sp>
          <p:sp>
            <p:nvSpPr>
              <p:cNvPr id="43111" name="Rectangle 951"/>
              <p:cNvSpPr>
                <a:spLocks noChangeArrowheads="1"/>
              </p:cNvSpPr>
              <p:nvPr/>
            </p:nvSpPr>
            <p:spPr bwMode="auto">
              <a:xfrm>
                <a:off x="734" y="1887"/>
                <a:ext cx="32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Project due</a:t>
                </a:r>
                <a:endParaRPr lang="en-US" sz="800" dirty="0">
                  <a:latin typeface="Sand" charset="0"/>
                </a:endParaRPr>
              </a:p>
            </p:txBody>
          </p:sp>
          <p:sp>
            <p:nvSpPr>
              <p:cNvPr id="43112" name="Rectangle 952"/>
              <p:cNvSpPr>
                <a:spLocks noChangeArrowheads="1"/>
              </p:cNvSpPr>
              <p:nvPr/>
            </p:nvSpPr>
            <p:spPr bwMode="auto">
              <a:xfrm>
                <a:off x="473" y="1982"/>
                <a:ext cx="34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1/30     Quiz</a:t>
                </a:r>
                <a:endParaRPr lang="en-US" sz="800" dirty="0">
                  <a:latin typeface="Sand" charset="0"/>
                </a:endParaRPr>
              </a:p>
            </p:txBody>
          </p:sp>
          <p:sp>
            <p:nvSpPr>
              <p:cNvPr id="43113" name="Rectangle 953"/>
              <p:cNvSpPr>
                <a:spLocks noChangeArrowheads="1"/>
              </p:cNvSpPr>
              <p:nvPr/>
            </p:nvSpPr>
            <p:spPr bwMode="auto">
              <a:xfrm>
                <a:off x="514" y="2141"/>
                <a:ext cx="7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2/2   Cooperative groups -</a:t>
                </a:r>
                <a:endParaRPr lang="en-US" sz="800" dirty="0">
                  <a:latin typeface="Sand" charset="0"/>
                </a:endParaRPr>
              </a:p>
            </p:txBody>
          </p:sp>
          <p:sp>
            <p:nvSpPr>
              <p:cNvPr id="43114" name="Rectangle 954"/>
              <p:cNvSpPr>
                <a:spLocks noChangeArrowheads="1"/>
              </p:cNvSpPr>
              <p:nvPr/>
            </p:nvSpPr>
            <p:spPr bwMode="auto">
              <a:xfrm>
                <a:off x="514" y="2217"/>
                <a:ext cx="6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          over pp. 228-234</a:t>
                </a:r>
                <a:endParaRPr lang="en-US" sz="800" dirty="0">
                  <a:latin typeface="Sand" charset="0"/>
                </a:endParaRPr>
              </a:p>
            </p:txBody>
          </p:sp>
          <p:sp>
            <p:nvSpPr>
              <p:cNvPr id="43115" name="Rectangle 955"/>
              <p:cNvSpPr>
                <a:spLocks noChangeArrowheads="1"/>
              </p:cNvSpPr>
              <p:nvPr/>
            </p:nvSpPr>
            <p:spPr bwMode="auto">
              <a:xfrm>
                <a:off x="514" y="2643"/>
                <a:ext cx="6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2/6      Review for test</a:t>
                </a:r>
                <a:endParaRPr lang="en-US" sz="800" dirty="0">
                  <a:latin typeface="Sand" charset="0"/>
                </a:endParaRPr>
              </a:p>
            </p:txBody>
          </p:sp>
          <p:sp>
            <p:nvSpPr>
              <p:cNvPr id="43116" name="Rectangle 956"/>
              <p:cNvSpPr>
                <a:spLocks noChangeArrowheads="1"/>
              </p:cNvSpPr>
              <p:nvPr/>
            </p:nvSpPr>
            <p:spPr bwMode="auto">
              <a:xfrm>
                <a:off x="514" y="2801"/>
                <a:ext cx="6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2/7      Review for test</a:t>
                </a:r>
                <a:endParaRPr lang="en-US" sz="800" dirty="0">
                  <a:latin typeface="Sand" charset="0"/>
                </a:endParaRPr>
              </a:p>
            </p:txBody>
          </p:sp>
          <p:sp>
            <p:nvSpPr>
              <p:cNvPr id="43117" name="Rectangle 957"/>
              <p:cNvSpPr>
                <a:spLocks noChangeArrowheads="1"/>
              </p:cNvSpPr>
              <p:nvPr/>
            </p:nvSpPr>
            <p:spPr bwMode="auto">
              <a:xfrm>
                <a:off x="514" y="2973"/>
                <a:ext cx="32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2/6      Test</a:t>
                </a:r>
                <a:endParaRPr lang="en-US" sz="800" dirty="0">
                  <a:latin typeface="Sand" charset="0"/>
                </a:endParaRPr>
              </a:p>
            </p:txBody>
          </p:sp>
          <p:sp>
            <p:nvSpPr>
              <p:cNvPr id="43118" name="Line 958"/>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19" name="Line 959"/>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20" name="Line 960"/>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21" name="Line 961"/>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122" name="Oval 962"/>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dirty="0"/>
              </a:p>
            </p:txBody>
          </p:sp>
          <p:sp>
            <p:nvSpPr>
              <p:cNvPr id="43123" name="Oval 963"/>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dirty="0"/>
              </a:p>
            </p:txBody>
          </p:sp>
          <p:sp>
            <p:nvSpPr>
              <p:cNvPr id="43124" name="Oval 964"/>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dirty="0"/>
              </a:p>
            </p:txBody>
          </p:sp>
          <p:sp>
            <p:nvSpPr>
              <p:cNvPr id="43125" name="Oval 965"/>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dirty="0"/>
              </a:p>
            </p:txBody>
          </p:sp>
          <p:sp>
            <p:nvSpPr>
              <p:cNvPr id="43126" name="Rectangle 966"/>
              <p:cNvSpPr>
                <a:spLocks noChangeArrowheads="1"/>
              </p:cNvSpPr>
              <p:nvPr/>
            </p:nvSpPr>
            <p:spPr bwMode="auto">
              <a:xfrm>
                <a:off x="1814" y="1626"/>
                <a:ext cx="4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Areas of </a:t>
                </a:r>
                <a:endParaRPr lang="en-US" dirty="0">
                  <a:latin typeface="Sand" charset="0"/>
                </a:endParaRPr>
              </a:p>
            </p:txBody>
          </p:sp>
          <p:sp>
            <p:nvSpPr>
              <p:cNvPr id="43127" name="Rectangle 967"/>
              <p:cNvSpPr>
                <a:spLocks noChangeArrowheads="1"/>
              </p:cNvSpPr>
              <p:nvPr/>
            </p:nvSpPr>
            <p:spPr bwMode="auto">
              <a:xfrm>
                <a:off x="1814" y="1736"/>
                <a:ext cx="4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U.S.</a:t>
                </a:r>
                <a:endParaRPr lang="en-US" dirty="0">
                  <a:latin typeface="Sand" charset="0"/>
                </a:endParaRPr>
              </a:p>
            </p:txBody>
          </p:sp>
          <p:sp>
            <p:nvSpPr>
              <p:cNvPr id="43128" name="Rectangle 968"/>
              <p:cNvSpPr>
                <a:spLocks noChangeArrowheads="1"/>
              </p:cNvSpPr>
              <p:nvPr/>
            </p:nvSpPr>
            <p:spPr bwMode="auto">
              <a:xfrm>
                <a:off x="2673" y="1894"/>
                <a:ext cx="59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Differences </a:t>
                </a:r>
                <a:endParaRPr lang="en-US" dirty="0">
                  <a:latin typeface="Sand" charset="0"/>
                </a:endParaRPr>
              </a:p>
            </p:txBody>
          </p:sp>
          <p:sp>
            <p:nvSpPr>
              <p:cNvPr id="43129" name="Rectangle 969"/>
              <p:cNvSpPr>
                <a:spLocks noChangeArrowheads="1"/>
              </p:cNvSpPr>
              <p:nvPr/>
            </p:nvSpPr>
            <p:spPr bwMode="auto">
              <a:xfrm>
                <a:off x="2673" y="2004"/>
                <a:ext cx="4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between </a:t>
                </a:r>
                <a:endParaRPr lang="en-US" dirty="0">
                  <a:latin typeface="Sand" charset="0"/>
                </a:endParaRPr>
              </a:p>
            </p:txBody>
          </p:sp>
          <p:sp>
            <p:nvSpPr>
              <p:cNvPr id="43130" name="Rectangle 970"/>
              <p:cNvSpPr>
                <a:spLocks noChangeArrowheads="1"/>
              </p:cNvSpPr>
              <p:nvPr/>
            </p:nvSpPr>
            <p:spPr bwMode="auto">
              <a:xfrm>
                <a:off x="2673" y="2114"/>
                <a:ext cx="4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areas</a:t>
                </a:r>
                <a:endParaRPr lang="en-US" dirty="0">
                  <a:latin typeface="Sand" charset="0"/>
                </a:endParaRPr>
              </a:p>
            </p:txBody>
          </p:sp>
          <p:sp>
            <p:nvSpPr>
              <p:cNvPr id="43131" name="Rectangle 971"/>
              <p:cNvSpPr>
                <a:spLocks noChangeArrowheads="1"/>
              </p:cNvSpPr>
              <p:nvPr/>
            </p:nvSpPr>
            <p:spPr bwMode="auto">
              <a:xfrm>
                <a:off x="3690" y="1922"/>
                <a:ext cx="49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Events in </a:t>
                </a:r>
                <a:endParaRPr lang="en-US" dirty="0">
                  <a:latin typeface="Sand" charset="0"/>
                </a:endParaRPr>
              </a:p>
            </p:txBody>
          </p:sp>
          <p:sp>
            <p:nvSpPr>
              <p:cNvPr id="43132" name="Rectangle 972"/>
              <p:cNvSpPr>
                <a:spLocks noChangeArrowheads="1"/>
              </p:cNvSpPr>
              <p:nvPr/>
            </p:nvSpPr>
            <p:spPr bwMode="auto">
              <a:xfrm>
                <a:off x="3690" y="2032"/>
                <a:ext cx="4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U.S.</a:t>
                </a:r>
                <a:endParaRPr lang="en-US" dirty="0">
                  <a:latin typeface="Sand" charset="0"/>
                </a:endParaRPr>
              </a:p>
            </p:txBody>
          </p:sp>
          <p:sp>
            <p:nvSpPr>
              <p:cNvPr id="43133" name="Rectangle 973"/>
              <p:cNvSpPr>
                <a:spLocks noChangeArrowheads="1"/>
              </p:cNvSpPr>
              <p:nvPr/>
            </p:nvSpPr>
            <p:spPr bwMode="auto">
              <a:xfrm>
                <a:off x="4439" y="1523"/>
                <a:ext cx="4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Leaders </a:t>
                </a:r>
                <a:endParaRPr lang="en-US" dirty="0">
                  <a:latin typeface="Sand" charset="0"/>
                </a:endParaRPr>
              </a:p>
            </p:txBody>
          </p:sp>
          <p:sp>
            <p:nvSpPr>
              <p:cNvPr id="43134" name="Rectangle 974"/>
              <p:cNvSpPr>
                <a:spLocks noChangeArrowheads="1"/>
              </p:cNvSpPr>
              <p:nvPr/>
            </p:nvSpPr>
            <p:spPr bwMode="auto">
              <a:xfrm>
                <a:off x="4439" y="1633"/>
                <a:ext cx="5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across the </a:t>
                </a:r>
                <a:endParaRPr lang="en-US" dirty="0">
                  <a:latin typeface="Sand" charset="0"/>
                </a:endParaRPr>
              </a:p>
            </p:txBody>
          </p:sp>
          <p:sp>
            <p:nvSpPr>
              <p:cNvPr id="43135" name="Rectangle 975"/>
              <p:cNvSpPr>
                <a:spLocks noChangeArrowheads="1"/>
              </p:cNvSpPr>
              <p:nvPr/>
            </p:nvSpPr>
            <p:spPr bwMode="auto">
              <a:xfrm>
                <a:off x="4439" y="1743"/>
                <a:ext cx="21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U.S.</a:t>
                </a:r>
                <a:endParaRPr lang="en-US" dirty="0">
                  <a:latin typeface="Sand" charset="0"/>
                </a:endParaRPr>
              </a:p>
            </p:txBody>
          </p:sp>
          <p:sp>
            <p:nvSpPr>
              <p:cNvPr id="43136" name="Rectangle 976"/>
              <p:cNvSpPr>
                <a:spLocks noChangeArrowheads="1"/>
              </p:cNvSpPr>
              <p:nvPr/>
            </p:nvSpPr>
            <p:spPr bwMode="auto">
              <a:xfrm>
                <a:off x="2219" y="1282"/>
                <a:ext cx="41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was based on </a:t>
                </a:r>
                <a:endParaRPr lang="en-US" sz="800" dirty="0">
                  <a:latin typeface="Sand" charset="0"/>
                </a:endParaRPr>
              </a:p>
            </p:txBody>
          </p:sp>
          <p:sp>
            <p:nvSpPr>
              <p:cNvPr id="43137" name="Rectangle 977"/>
              <p:cNvSpPr>
                <a:spLocks noChangeArrowheads="1"/>
              </p:cNvSpPr>
              <p:nvPr/>
            </p:nvSpPr>
            <p:spPr bwMode="auto">
              <a:xfrm>
                <a:off x="2623" y="1695"/>
                <a:ext cx="6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emerged  because of </a:t>
                </a:r>
                <a:endParaRPr lang="en-US" sz="800" dirty="0">
                  <a:latin typeface="Sand" charset="0"/>
                </a:endParaRPr>
              </a:p>
            </p:txBody>
          </p:sp>
          <p:sp>
            <p:nvSpPr>
              <p:cNvPr id="43138" name="Rectangle 978"/>
              <p:cNvSpPr>
                <a:spLocks noChangeArrowheads="1"/>
              </p:cNvSpPr>
              <p:nvPr/>
            </p:nvSpPr>
            <p:spPr bwMode="auto">
              <a:xfrm>
                <a:off x="3481" y="1706"/>
                <a:ext cx="5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became greater with </a:t>
                </a:r>
                <a:endParaRPr lang="en-US" sz="800" dirty="0">
                  <a:latin typeface="Sand" charset="0"/>
                </a:endParaRPr>
              </a:p>
            </p:txBody>
          </p:sp>
          <p:sp>
            <p:nvSpPr>
              <p:cNvPr id="43139" name="Rectangle 979"/>
              <p:cNvSpPr>
                <a:spLocks noChangeArrowheads="1"/>
              </p:cNvSpPr>
              <p:nvPr/>
            </p:nvSpPr>
            <p:spPr bwMode="auto">
              <a:xfrm>
                <a:off x="4130" y="1296"/>
                <a:ext cx="5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was influenced by  </a:t>
                </a:r>
                <a:endParaRPr lang="en-US" sz="800" dirty="0">
                  <a:latin typeface="Sand" charset="0"/>
                </a:endParaRPr>
              </a:p>
            </p:txBody>
          </p:sp>
          <p:sp>
            <p:nvSpPr>
              <p:cNvPr id="43140" name="Rectangle 980"/>
              <p:cNvSpPr>
                <a:spLocks noChangeArrowheads="1"/>
              </p:cNvSpPr>
              <p:nvPr/>
            </p:nvSpPr>
            <p:spPr bwMode="auto">
              <a:xfrm>
                <a:off x="4405" y="3180"/>
                <a:ext cx="38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descriptive</a:t>
                </a:r>
                <a:endParaRPr lang="en-US" sz="1000" dirty="0">
                  <a:latin typeface="Sand" charset="0"/>
                </a:endParaRPr>
              </a:p>
            </p:txBody>
          </p:sp>
          <p:sp>
            <p:nvSpPr>
              <p:cNvPr id="43141" name="Rectangle 981"/>
              <p:cNvSpPr>
                <a:spLocks noChangeArrowheads="1"/>
              </p:cNvSpPr>
              <p:nvPr/>
            </p:nvSpPr>
            <p:spPr bwMode="auto">
              <a:xfrm>
                <a:off x="4398" y="3586"/>
                <a:ext cx="4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cause/effect</a:t>
                </a:r>
                <a:endParaRPr lang="en-US" sz="1000" dirty="0">
                  <a:latin typeface="Sand" charset="0"/>
                </a:endParaRPr>
              </a:p>
            </p:txBody>
          </p:sp>
          <p:sp>
            <p:nvSpPr>
              <p:cNvPr id="43142" name="Rectangle 982"/>
              <p:cNvSpPr>
                <a:spLocks noChangeArrowheads="1"/>
              </p:cNvSpPr>
              <p:nvPr/>
            </p:nvSpPr>
            <p:spPr bwMode="auto">
              <a:xfrm>
                <a:off x="734" y="3201"/>
                <a:ext cx="24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What was sectionalism as it existed in the U. S.  of 1860?</a:t>
                </a:r>
                <a:endParaRPr lang="en-US" dirty="0">
                  <a:latin typeface="Sand" charset="0"/>
                </a:endParaRPr>
              </a:p>
            </p:txBody>
          </p:sp>
          <p:sp>
            <p:nvSpPr>
              <p:cNvPr id="43143" name="Rectangle 983"/>
              <p:cNvSpPr>
                <a:spLocks noChangeArrowheads="1"/>
              </p:cNvSpPr>
              <p:nvPr/>
            </p:nvSpPr>
            <p:spPr bwMode="auto">
              <a:xfrm>
                <a:off x="728" y="3448"/>
                <a:ext cx="358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dirty="0">
                    <a:solidFill>
                      <a:srgbClr val="000000"/>
                    </a:solidFill>
                    <a:latin typeface="Sand" charset="0"/>
                  </a:rPr>
                  <a:t>How did the differences in the sections of the U.S. in 1860 contribute to the start of the Civil War?</a:t>
                </a:r>
                <a:endParaRPr lang="en-US" dirty="0">
                  <a:latin typeface="Sand" charset="0"/>
                </a:endParaRPr>
              </a:p>
            </p:txBody>
          </p:sp>
          <p:sp>
            <p:nvSpPr>
              <p:cNvPr id="43144" name="Rectangle 984"/>
              <p:cNvSpPr>
                <a:spLocks noChangeArrowheads="1"/>
              </p:cNvSpPr>
              <p:nvPr/>
            </p:nvSpPr>
            <p:spPr bwMode="auto">
              <a:xfrm>
                <a:off x="710" y="3551"/>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latin typeface="Times" charset="0"/>
                </a:endParaRPr>
              </a:p>
            </p:txBody>
          </p:sp>
          <p:grpSp>
            <p:nvGrpSpPr>
              <p:cNvPr id="43145" name="Group 985"/>
              <p:cNvGrpSpPr>
                <a:grpSpLocks/>
              </p:cNvGrpSpPr>
              <p:nvPr/>
            </p:nvGrpSpPr>
            <p:grpSpPr bwMode="auto">
              <a:xfrm>
                <a:off x="1484" y="444"/>
                <a:ext cx="529" cy="55"/>
                <a:chOff x="1484" y="444"/>
                <a:chExt cx="529" cy="55"/>
              </a:xfrm>
            </p:grpSpPr>
            <p:sp>
              <p:nvSpPr>
                <p:cNvPr id="43152" name="Freeform 986"/>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153" name="Line 987"/>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43146" name="Group 988"/>
              <p:cNvGrpSpPr>
                <a:grpSpLocks/>
              </p:cNvGrpSpPr>
              <p:nvPr/>
            </p:nvGrpSpPr>
            <p:grpSpPr bwMode="auto">
              <a:xfrm>
                <a:off x="3944" y="457"/>
                <a:ext cx="591" cy="55"/>
                <a:chOff x="3807" y="444"/>
                <a:chExt cx="591" cy="55"/>
              </a:xfrm>
            </p:grpSpPr>
            <p:sp>
              <p:nvSpPr>
                <p:cNvPr id="43150" name="Freeform 989"/>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151" name="Line 990"/>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3147" name="Rectangle 991"/>
              <p:cNvSpPr>
                <a:spLocks noChangeArrowheads="1"/>
              </p:cNvSpPr>
              <p:nvPr/>
            </p:nvSpPr>
            <p:spPr bwMode="auto">
              <a:xfrm>
                <a:off x="4323" y="3386"/>
                <a:ext cx="6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compare/contrast</a:t>
                </a:r>
                <a:endParaRPr lang="en-US" sz="1000" dirty="0">
                  <a:latin typeface="Sand" charset="0"/>
                </a:endParaRPr>
              </a:p>
            </p:txBody>
          </p:sp>
          <p:sp>
            <p:nvSpPr>
              <p:cNvPr id="43148" name="Rectangle 992"/>
              <p:cNvSpPr>
                <a:spLocks noChangeArrowheads="1"/>
              </p:cNvSpPr>
              <p:nvPr/>
            </p:nvSpPr>
            <p:spPr bwMode="auto">
              <a:xfrm>
                <a:off x="4322" y="271"/>
                <a:ext cx="1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latin typeface="Sand" charset="0"/>
                  </a:rPr>
                  <a:t>1/22</a:t>
                </a:r>
                <a:endParaRPr lang="en-US" dirty="0">
                  <a:latin typeface="Sand" charset="0"/>
                </a:endParaRPr>
              </a:p>
            </p:txBody>
          </p:sp>
          <p:sp>
            <p:nvSpPr>
              <p:cNvPr id="43149" name="Rectangle 993"/>
              <p:cNvSpPr>
                <a:spLocks noChangeArrowheads="1"/>
              </p:cNvSpPr>
              <p:nvPr/>
            </p:nvSpPr>
            <p:spPr bwMode="auto">
              <a:xfrm>
                <a:off x="741" y="3778"/>
                <a:ext cx="23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What examples of sectionalism exist in the world today?</a:t>
                </a:r>
                <a:endParaRPr lang="en-US" dirty="0">
                  <a:latin typeface="Sand" charset="0"/>
                </a:endParaRPr>
              </a:p>
            </p:txBody>
          </p:sp>
        </p:grpSp>
      </p:grpSp>
      <p:grpSp>
        <p:nvGrpSpPr>
          <p:cNvPr id="43013" name="Group 673"/>
          <p:cNvGrpSpPr>
            <a:grpSpLocks/>
          </p:cNvGrpSpPr>
          <p:nvPr/>
        </p:nvGrpSpPr>
        <p:grpSpPr bwMode="auto">
          <a:xfrm>
            <a:off x="317500" y="884238"/>
            <a:ext cx="8207375" cy="5307012"/>
            <a:chOff x="200" y="617"/>
            <a:chExt cx="5170" cy="3343"/>
          </a:xfrm>
        </p:grpSpPr>
        <p:sp>
          <p:nvSpPr>
            <p:cNvPr id="43015" name="Rectangle 495"/>
            <p:cNvSpPr>
              <a:spLocks noChangeArrowheads="1"/>
            </p:cNvSpPr>
            <p:nvPr/>
          </p:nvSpPr>
          <p:spPr bwMode="auto">
            <a:xfrm>
              <a:off x="1436" y="617"/>
              <a:ext cx="3934" cy="2359"/>
            </a:xfrm>
            <a:prstGeom prst="rect">
              <a:avLst/>
            </a:prstGeom>
            <a:noFill/>
            <a:ln w="109538">
              <a:solidFill>
                <a:srgbClr val="DC5A2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3016" name="Freeform 496"/>
            <p:cNvSpPr>
              <a:spLocks/>
            </p:cNvSpPr>
            <p:nvPr/>
          </p:nvSpPr>
          <p:spPr bwMode="auto">
            <a:xfrm>
              <a:off x="1505" y="2117"/>
              <a:ext cx="255" cy="206"/>
            </a:xfrm>
            <a:custGeom>
              <a:avLst/>
              <a:gdLst>
                <a:gd name="T0" fmla="*/ 255 w 255"/>
                <a:gd name="T1" fmla="*/ 0 h 206"/>
                <a:gd name="T2" fmla="*/ 110 w 255"/>
                <a:gd name="T3" fmla="*/ 206 h 206"/>
                <a:gd name="T4" fmla="*/ 124 w 255"/>
                <a:gd name="T5" fmla="*/ 68 h 206"/>
                <a:gd name="T6" fmla="*/ 0 w 255"/>
                <a:gd name="T7" fmla="*/ 6 h 206"/>
                <a:gd name="T8" fmla="*/ 255 w 255"/>
                <a:gd name="T9" fmla="*/ 0 h 206"/>
                <a:gd name="T10" fmla="*/ 0 60000 65536"/>
                <a:gd name="T11" fmla="*/ 0 60000 65536"/>
                <a:gd name="T12" fmla="*/ 0 60000 65536"/>
                <a:gd name="T13" fmla="*/ 0 60000 65536"/>
                <a:gd name="T14" fmla="*/ 0 60000 65536"/>
                <a:gd name="T15" fmla="*/ 0 w 255"/>
                <a:gd name="T16" fmla="*/ 0 h 206"/>
                <a:gd name="T17" fmla="*/ 255 w 255"/>
                <a:gd name="T18" fmla="*/ 206 h 206"/>
              </a:gdLst>
              <a:ahLst/>
              <a:cxnLst>
                <a:cxn ang="T10">
                  <a:pos x="T0" y="T1"/>
                </a:cxn>
                <a:cxn ang="T11">
                  <a:pos x="T2" y="T3"/>
                </a:cxn>
                <a:cxn ang="T12">
                  <a:pos x="T4" y="T5"/>
                </a:cxn>
                <a:cxn ang="T13">
                  <a:pos x="T6" y="T7"/>
                </a:cxn>
                <a:cxn ang="T14">
                  <a:pos x="T8" y="T9"/>
                </a:cxn>
              </a:cxnLst>
              <a:rect l="T15" t="T16" r="T17" b="T18"/>
              <a:pathLst>
                <a:path w="255" h="206">
                  <a:moveTo>
                    <a:pt x="255" y="0"/>
                  </a:moveTo>
                  <a:lnTo>
                    <a:pt x="110" y="206"/>
                  </a:lnTo>
                  <a:lnTo>
                    <a:pt x="124" y="68"/>
                  </a:lnTo>
                  <a:lnTo>
                    <a:pt x="0" y="6"/>
                  </a:lnTo>
                  <a:lnTo>
                    <a:pt x="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017" name="Line 497"/>
            <p:cNvSpPr>
              <a:spLocks noChangeShapeType="1"/>
            </p:cNvSpPr>
            <p:nvPr/>
          </p:nvSpPr>
          <p:spPr bwMode="auto">
            <a:xfrm flipH="1">
              <a:off x="1115" y="2185"/>
              <a:ext cx="529" cy="303"/>
            </a:xfrm>
            <a:prstGeom prst="line">
              <a:avLst/>
            </a:prstGeom>
            <a:noFill/>
            <a:ln w="873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18" name="AutoShape 500"/>
            <p:cNvSpPr>
              <a:spLocks noChangeArrowheads="1"/>
            </p:cNvSpPr>
            <p:nvPr/>
          </p:nvSpPr>
          <p:spPr bwMode="auto">
            <a:xfrm>
              <a:off x="200" y="2494"/>
              <a:ext cx="5050" cy="1466"/>
            </a:xfrm>
            <a:prstGeom prst="roundRect">
              <a:avLst>
                <a:gd name="adj" fmla="val 8699"/>
              </a:avLst>
            </a:prstGeom>
            <a:solidFill>
              <a:schemeClr val="bg1"/>
            </a:solidFill>
            <a:ln w="109538">
              <a:solidFill>
                <a:srgbClr val="DC5A21"/>
              </a:solidFill>
              <a:round/>
              <a:headEnd/>
              <a:tailEnd/>
            </a:ln>
          </p:spPr>
          <p:txBody>
            <a:bodyPr/>
            <a:lstStyle/>
            <a:p>
              <a:endParaRPr lang="en-US" dirty="0"/>
            </a:p>
          </p:txBody>
        </p:sp>
        <p:sp>
          <p:nvSpPr>
            <p:cNvPr id="43019" name="Rectangle 501"/>
            <p:cNvSpPr>
              <a:spLocks noChangeArrowheads="1"/>
            </p:cNvSpPr>
            <p:nvPr/>
          </p:nvSpPr>
          <p:spPr bwMode="auto">
            <a:xfrm>
              <a:off x="502" y="2842"/>
              <a:ext cx="99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100" b="1" dirty="0">
                  <a:solidFill>
                    <a:srgbClr val="000000"/>
                  </a:solidFill>
                  <a:latin typeface="Arial" charset="0"/>
                </a:rPr>
                <a:t>5. UNIT MAP</a:t>
              </a:r>
              <a:endParaRPr lang="en-US" dirty="0">
                <a:latin typeface="Arial" charset="0"/>
              </a:endParaRPr>
            </a:p>
          </p:txBody>
        </p:sp>
        <p:sp>
          <p:nvSpPr>
            <p:cNvPr id="43020" name="Rectangle 503"/>
            <p:cNvSpPr>
              <a:spLocks noChangeArrowheads="1"/>
            </p:cNvSpPr>
            <p:nvPr/>
          </p:nvSpPr>
          <p:spPr bwMode="auto">
            <a:xfrm>
              <a:off x="331" y="3114"/>
              <a:ext cx="4773"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100" b="1" dirty="0">
                  <a:solidFill>
                    <a:srgbClr val="000000"/>
                  </a:solidFill>
                  <a:latin typeface="Arial" charset="0"/>
                </a:rPr>
                <a:t>A Unit Paraphrase of the big idea of the unit and a Content Map are used to show students how to think about and structure the information in the unit. </a:t>
              </a:r>
            </a:p>
          </p:txBody>
        </p:sp>
        <p:sp>
          <p:nvSpPr>
            <p:cNvPr id="173" name="Rectangle 501"/>
            <p:cNvSpPr>
              <a:spLocks noChangeArrowheads="1"/>
            </p:cNvSpPr>
            <p:nvPr/>
          </p:nvSpPr>
          <p:spPr bwMode="auto">
            <a:xfrm>
              <a:off x="1088" y="2586"/>
              <a:ext cx="380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2800" b="1" dirty="0" smtClean="0">
                  <a:solidFill>
                    <a:srgbClr val="DC5A21"/>
                  </a:solidFill>
                  <a:latin typeface="Arial" charset="0"/>
                </a:rPr>
                <a:t>Recognize Content Structures</a:t>
              </a:r>
              <a:endParaRPr lang="en-US" sz="3200" dirty="0">
                <a:solidFill>
                  <a:srgbClr val="DC5A21"/>
                </a:solidFill>
                <a:latin typeface="Arial" charset="0"/>
              </a:endParaRPr>
            </a:p>
          </p:txBody>
        </p:sp>
      </p:grpSp>
      <p:pic>
        <p:nvPicPr>
          <p:cNvPr id="43014" name="Picture 171"/>
          <p:cNvPicPr>
            <a:picLocks noChangeAspect="1"/>
          </p:cNvPicPr>
          <p:nvPr/>
        </p:nvPicPr>
        <p:blipFill>
          <a:blip r:embed="rId3">
            <a:extLst>
              <a:ext uri="{28A0092B-C50C-407E-A947-70E740481C1C}">
                <a14:useLocalDpi xmlns:a14="http://schemas.microsoft.com/office/drawing/2010/main" val="0"/>
              </a:ext>
            </a:extLst>
          </a:blip>
          <a:srcRect l="308" t="12411"/>
          <a:stretch>
            <a:fillRect/>
          </a:stretch>
        </p:blipFill>
        <p:spPr bwMode="auto">
          <a:xfrm>
            <a:off x="7974013" y="6319838"/>
            <a:ext cx="1143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337" name="Group 2"/>
          <p:cNvGrpSpPr>
            <a:grpSpLocks/>
          </p:cNvGrpSpPr>
          <p:nvPr/>
        </p:nvGrpSpPr>
        <p:grpSpPr bwMode="auto">
          <a:xfrm>
            <a:off x="700088" y="104775"/>
            <a:ext cx="7735887" cy="6138863"/>
            <a:chOff x="447" y="79"/>
            <a:chExt cx="4873" cy="3867"/>
          </a:xfrm>
        </p:grpSpPr>
        <p:sp>
          <p:nvSpPr>
            <p:cNvPr id="14379" name="Oval 3"/>
            <p:cNvSpPr>
              <a:spLocks noChangeArrowheads="1"/>
            </p:cNvSpPr>
            <p:nvPr/>
          </p:nvSpPr>
          <p:spPr bwMode="auto">
            <a:xfrm>
              <a:off x="2825" y="904"/>
              <a:ext cx="1265" cy="618"/>
            </a:xfrm>
            <a:prstGeom prst="ellipse">
              <a:avLst/>
            </a:prstGeom>
            <a:solidFill>
              <a:schemeClr val="bg1"/>
            </a:solidFill>
            <a:ln w="22225">
              <a:solidFill>
                <a:srgbClr val="000000"/>
              </a:solidFill>
              <a:round/>
              <a:headEnd/>
              <a:tailEnd/>
            </a:ln>
          </p:spPr>
          <p:txBody>
            <a:bodyPr/>
            <a:lstStyle/>
            <a:p>
              <a:endParaRPr lang="en-US"/>
            </a:p>
          </p:txBody>
        </p:sp>
        <p:grpSp>
          <p:nvGrpSpPr>
            <p:cNvPr id="14380" name="Group 4"/>
            <p:cNvGrpSpPr>
              <a:grpSpLocks/>
            </p:cNvGrpSpPr>
            <p:nvPr/>
          </p:nvGrpSpPr>
          <p:grpSpPr bwMode="auto">
            <a:xfrm>
              <a:off x="2894" y="1330"/>
              <a:ext cx="1120" cy="1"/>
              <a:chOff x="2894" y="1330"/>
              <a:chExt cx="1120" cy="1"/>
            </a:xfrm>
          </p:grpSpPr>
          <p:sp>
            <p:nvSpPr>
              <p:cNvPr id="14467" name="Line 5"/>
              <p:cNvSpPr>
                <a:spLocks noChangeShapeType="1"/>
              </p:cNvSpPr>
              <p:nvPr/>
            </p:nvSpPr>
            <p:spPr bwMode="auto">
              <a:xfrm>
                <a:off x="2894"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8" name="Line 6"/>
              <p:cNvSpPr>
                <a:spLocks noChangeShapeType="1"/>
              </p:cNvSpPr>
              <p:nvPr/>
            </p:nvSpPr>
            <p:spPr bwMode="auto">
              <a:xfrm>
                <a:off x="2956"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9" name="Line 7"/>
              <p:cNvSpPr>
                <a:spLocks noChangeShapeType="1"/>
              </p:cNvSpPr>
              <p:nvPr/>
            </p:nvSpPr>
            <p:spPr bwMode="auto">
              <a:xfrm>
                <a:off x="3017"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0" name="Line 8"/>
              <p:cNvSpPr>
                <a:spLocks noChangeShapeType="1"/>
              </p:cNvSpPr>
              <p:nvPr/>
            </p:nvSpPr>
            <p:spPr bwMode="auto">
              <a:xfrm>
                <a:off x="3079"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1" name="Line 9"/>
              <p:cNvSpPr>
                <a:spLocks noChangeShapeType="1"/>
              </p:cNvSpPr>
              <p:nvPr/>
            </p:nvSpPr>
            <p:spPr bwMode="auto">
              <a:xfrm>
                <a:off x="3141"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2" name="Line 10"/>
              <p:cNvSpPr>
                <a:spLocks noChangeShapeType="1"/>
              </p:cNvSpPr>
              <p:nvPr/>
            </p:nvSpPr>
            <p:spPr bwMode="auto">
              <a:xfrm>
                <a:off x="3203"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3" name="Line 11"/>
              <p:cNvSpPr>
                <a:spLocks noChangeShapeType="1"/>
              </p:cNvSpPr>
              <p:nvPr/>
            </p:nvSpPr>
            <p:spPr bwMode="auto">
              <a:xfrm>
                <a:off x="3265"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4" name="Line 12"/>
              <p:cNvSpPr>
                <a:spLocks noChangeShapeType="1"/>
              </p:cNvSpPr>
              <p:nvPr/>
            </p:nvSpPr>
            <p:spPr bwMode="auto">
              <a:xfrm>
                <a:off x="3327"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5" name="Line 13"/>
              <p:cNvSpPr>
                <a:spLocks noChangeShapeType="1"/>
              </p:cNvSpPr>
              <p:nvPr/>
            </p:nvSpPr>
            <p:spPr bwMode="auto">
              <a:xfrm>
                <a:off x="3389"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6" name="Line 14"/>
              <p:cNvSpPr>
                <a:spLocks noChangeShapeType="1"/>
              </p:cNvSpPr>
              <p:nvPr/>
            </p:nvSpPr>
            <p:spPr bwMode="auto">
              <a:xfrm>
                <a:off x="3451"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7" name="Line 15"/>
              <p:cNvSpPr>
                <a:spLocks noChangeShapeType="1"/>
              </p:cNvSpPr>
              <p:nvPr/>
            </p:nvSpPr>
            <p:spPr bwMode="auto">
              <a:xfrm>
                <a:off x="3512"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8" name="Line 16"/>
              <p:cNvSpPr>
                <a:spLocks noChangeShapeType="1"/>
              </p:cNvSpPr>
              <p:nvPr/>
            </p:nvSpPr>
            <p:spPr bwMode="auto">
              <a:xfrm>
                <a:off x="3574"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9" name="Line 17"/>
              <p:cNvSpPr>
                <a:spLocks noChangeShapeType="1"/>
              </p:cNvSpPr>
              <p:nvPr/>
            </p:nvSpPr>
            <p:spPr bwMode="auto">
              <a:xfrm>
                <a:off x="3636"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0" name="Line 18"/>
              <p:cNvSpPr>
                <a:spLocks noChangeShapeType="1"/>
              </p:cNvSpPr>
              <p:nvPr/>
            </p:nvSpPr>
            <p:spPr bwMode="auto">
              <a:xfrm>
                <a:off x="3698"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1" name="Line 19"/>
              <p:cNvSpPr>
                <a:spLocks noChangeShapeType="1"/>
              </p:cNvSpPr>
              <p:nvPr/>
            </p:nvSpPr>
            <p:spPr bwMode="auto">
              <a:xfrm>
                <a:off x="3760"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2" name="Line 20"/>
              <p:cNvSpPr>
                <a:spLocks noChangeShapeType="1"/>
              </p:cNvSpPr>
              <p:nvPr/>
            </p:nvSpPr>
            <p:spPr bwMode="auto">
              <a:xfrm>
                <a:off x="3822"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3" name="Line 21"/>
              <p:cNvSpPr>
                <a:spLocks noChangeShapeType="1"/>
              </p:cNvSpPr>
              <p:nvPr/>
            </p:nvSpPr>
            <p:spPr bwMode="auto">
              <a:xfrm>
                <a:off x="3884"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4" name="Line 22"/>
              <p:cNvSpPr>
                <a:spLocks noChangeShapeType="1"/>
              </p:cNvSpPr>
              <p:nvPr/>
            </p:nvSpPr>
            <p:spPr bwMode="auto">
              <a:xfrm>
                <a:off x="3945"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5" name="Line 23"/>
              <p:cNvSpPr>
                <a:spLocks noChangeShapeType="1"/>
              </p:cNvSpPr>
              <p:nvPr/>
            </p:nvSpPr>
            <p:spPr bwMode="auto">
              <a:xfrm>
                <a:off x="4007" y="1330"/>
                <a:ext cx="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81" name="Rectangle 24"/>
            <p:cNvSpPr>
              <a:spLocks noChangeArrowheads="1"/>
            </p:cNvSpPr>
            <p:nvPr/>
          </p:nvSpPr>
          <p:spPr bwMode="auto">
            <a:xfrm>
              <a:off x="3952" y="134"/>
              <a:ext cx="1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NAME</a:t>
              </a:r>
              <a:endParaRPr lang="en-US">
                <a:latin typeface="Arial" charset="0"/>
              </a:endParaRPr>
            </a:p>
          </p:txBody>
        </p:sp>
        <p:sp>
          <p:nvSpPr>
            <p:cNvPr id="14382" name="Rectangle 25"/>
            <p:cNvSpPr>
              <a:spLocks noChangeArrowheads="1"/>
            </p:cNvSpPr>
            <p:nvPr/>
          </p:nvSpPr>
          <p:spPr bwMode="auto">
            <a:xfrm>
              <a:off x="3952" y="223"/>
              <a:ext cx="17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DATE</a:t>
              </a:r>
              <a:endParaRPr lang="en-US">
                <a:latin typeface="Arial" charset="0"/>
              </a:endParaRPr>
            </a:p>
          </p:txBody>
        </p:sp>
        <p:sp>
          <p:nvSpPr>
            <p:cNvPr id="14383" name="Line 26"/>
            <p:cNvSpPr>
              <a:spLocks noChangeShapeType="1"/>
            </p:cNvSpPr>
            <p:nvPr/>
          </p:nvSpPr>
          <p:spPr bwMode="auto">
            <a:xfrm>
              <a:off x="4165" y="182"/>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4" name="Rectangle 27"/>
            <p:cNvSpPr>
              <a:spLocks noChangeArrowheads="1"/>
            </p:cNvSpPr>
            <p:nvPr/>
          </p:nvSpPr>
          <p:spPr bwMode="auto">
            <a:xfrm>
              <a:off x="447" y="141"/>
              <a:ext cx="118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rPr>
                <a:t>The Unit Organizer </a:t>
              </a:r>
              <a:endParaRPr lang="en-US">
                <a:latin typeface="Arial" charset="0"/>
              </a:endParaRPr>
            </a:p>
          </p:txBody>
        </p:sp>
        <p:sp>
          <p:nvSpPr>
            <p:cNvPr id="14385" name="Rectangle 28"/>
            <p:cNvSpPr>
              <a:spLocks noChangeArrowheads="1"/>
            </p:cNvSpPr>
            <p:nvPr/>
          </p:nvSpPr>
          <p:spPr bwMode="auto">
            <a:xfrm>
              <a:off x="2571" y="203"/>
              <a:ext cx="5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BIGGER PICTURE</a:t>
              </a:r>
              <a:endParaRPr lang="en-US">
                <a:latin typeface="Arial" charset="0"/>
              </a:endParaRPr>
            </a:p>
          </p:txBody>
        </p:sp>
        <p:sp>
          <p:nvSpPr>
            <p:cNvPr id="14386" name="Rectangle 29"/>
            <p:cNvSpPr>
              <a:spLocks noChangeArrowheads="1"/>
            </p:cNvSpPr>
            <p:nvPr/>
          </p:nvSpPr>
          <p:spPr bwMode="auto">
            <a:xfrm>
              <a:off x="797" y="512"/>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LAST UNIT</a:t>
              </a:r>
              <a:endParaRPr lang="en-US">
                <a:latin typeface="Arial" charset="0"/>
              </a:endParaRPr>
            </a:p>
          </p:txBody>
        </p:sp>
        <p:sp>
          <p:nvSpPr>
            <p:cNvPr id="14387" name="Rectangle 30"/>
            <p:cNvSpPr>
              <a:spLocks noChangeArrowheads="1"/>
            </p:cNvSpPr>
            <p:nvPr/>
          </p:nvSpPr>
          <p:spPr bwMode="auto">
            <a:xfrm>
              <a:off x="1120" y="512"/>
              <a:ext cx="3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4388" name="Rectangle 31"/>
            <p:cNvSpPr>
              <a:spLocks noChangeArrowheads="1"/>
            </p:cNvSpPr>
            <p:nvPr/>
          </p:nvSpPr>
          <p:spPr bwMode="auto">
            <a:xfrm>
              <a:off x="2770" y="525"/>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14389" name="Rectangle 32"/>
            <p:cNvSpPr>
              <a:spLocks noChangeArrowheads="1"/>
            </p:cNvSpPr>
            <p:nvPr/>
          </p:nvSpPr>
          <p:spPr bwMode="auto">
            <a:xfrm>
              <a:off x="4461" y="505"/>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NEXT UNIT</a:t>
              </a:r>
              <a:endParaRPr lang="en-US">
                <a:latin typeface="Arial" charset="0"/>
              </a:endParaRPr>
            </a:p>
          </p:txBody>
        </p:sp>
        <p:sp>
          <p:nvSpPr>
            <p:cNvPr id="14390" name="Rectangle 33"/>
            <p:cNvSpPr>
              <a:spLocks noChangeArrowheads="1"/>
            </p:cNvSpPr>
            <p:nvPr/>
          </p:nvSpPr>
          <p:spPr bwMode="auto">
            <a:xfrm>
              <a:off x="4791" y="505"/>
              <a:ext cx="3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4391" name="Line 34"/>
            <p:cNvSpPr>
              <a:spLocks noChangeShapeType="1"/>
            </p:cNvSpPr>
            <p:nvPr/>
          </p:nvSpPr>
          <p:spPr bwMode="auto">
            <a:xfrm>
              <a:off x="474" y="766"/>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2" name="Line 35"/>
            <p:cNvSpPr>
              <a:spLocks noChangeShapeType="1"/>
            </p:cNvSpPr>
            <p:nvPr/>
          </p:nvSpPr>
          <p:spPr bwMode="auto">
            <a:xfrm>
              <a:off x="467" y="301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3" name="Line 36"/>
            <p:cNvSpPr>
              <a:spLocks noChangeShapeType="1"/>
            </p:cNvSpPr>
            <p:nvPr/>
          </p:nvSpPr>
          <p:spPr bwMode="auto">
            <a:xfrm>
              <a:off x="1766" y="498"/>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4" name="Line 37"/>
            <p:cNvSpPr>
              <a:spLocks noChangeShapeType="1"/>
            </p:cNvSpPr>
            <p:nvPr/>
          </p:nvSpPr>
          <p:spPr bwMode="auto">
            <a:xfrm>
              <a:off x="4055" y="505"/>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5" name="Arc 38"/>
            <p:cNvSpPr>
              <a:spLocks/>
            </p:cNvSpPr>
            <p:nvPr/>
          </p:nvSpPr>
          <p:spPr bwMode="auto">
            <a:xfrm>
              <a:off x="474" y="306"/>
              <a:ext cx="1289" cy="19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lnTo>
                    <a:pt x="-1"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6" name="Arc 39"/>
            <p:cNvSpPr>
              <a:spLocks/>
            </p:cNvSpPr>
            <p:nvPr/>
          </p:nvSpPr>
          <p:spPr bwMode="auto">
            <a:xfrm>
              <a:off x="467" y="299"/>
              <a:ext cx="12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lnTo>
                    <a:pt x="-1"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7" name="Arc 40"/>
            <p:cNvSpPr>
              <a:spLocks/>
            </p:cNvSpPr>
            <p:nvPr/>
          </p:nvSpPr>
          <p:spPr bwMode="auto">
            <a:xfrm>
              <a:off x="4055" y="299"/>
              <a:ext cx="1265" cy="203"/>
            </a:xfrm>
            <a:custGeom>
              <a:avLst/>
              <a:gdLst>
                <a:gd name="T0" fmla="*/ 0 w 21616"/>
                <a:gd name="T1" fmla="*/ 0 h 21600"/>
                <a:gd name="T2" fmla="*/ 0 w 21616"/>
                <a:gd name="T3" fmla="*/ 0 h 21600"/>
                <a:gd name="T4" fmla="*/ 0 w 21616"/>
                <a:gd name="T5" fmla="*/ 0 h 21600"/>
                <a:gd name="T6" fmla="*/ 0 60000 65536"/>
                <a:gd name="T7" fmla="*/ 0 60000 65536"/>
                <a:gd name="T8" fmla="*/ 0 60000 65536"/>
              </a:gdLst>
              <a:ahLst/>
              <a:cxnLst>
                <a:cxn ang="T6">
                  <a:pos x="T0" y="T1"/>
                </a:cxn>
                <a:cxn ang="T7">
                  <a:pos x="T2" y="T3"/>
                </a:cxn>
                <a:cxn ang="T8">
                  <a:pos x="T4" y="T5"/>
                </a:cxn>
              </a:cxnLst>
              <a:rect l="0" t="0" r="r" b="b"/>
              <a:pathLst>
                <a:path w="21616" h="21600" fill="none" extrusionOk="0">
                  <a:moveTo>
                    <a:pt x="-1" y="0"/>
                  </a:moveTo>
                  <a:cubicBezTo>
                    <a:pt x="5" y="0"/>
                    <a:pt x="11" y="-1"/>
                    <a:pt x="17" y="-1"/>
                  </a:cubicBezTo>
                  <a:cubicBezTo>
                    <a:pt x="11904" y="-1"/>
                    <a:pt x="21558" y="9606"/>
                    <a:pt x="21616" y="21493"/>
                  </a:cubicBezTo>
                </a:path>
                <a:path w="21616" h="21600" stroke="0" extrusionOk="0">
                  <a:moveTo>
                    <a:pt x="-1" y="0"/>
                  </a:moveTo>
                  <a:cubicBezTo>
                    <a:pt x="5" y="0"/>
                    <a:pt x="11" y="-1"/>
                    <a:pt x="17" y="-1"/>
                  </a:cubicBezTo>
                  <a:cubicBezTo>
                    <a:pt x="11904" y="-1"/>
                    <a:pt x="21558" y="9606"/>
                    <a:pt x="21616" y="21493"/>
                  </a:cubicBezTo>
                  <a:lnTo>
                    <a:pt x="17" y="21600"/>
                  </a:lnTo>
                  <a:lnTo>
                    <a:pt x="-1" y="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8" name="Line 41"/>
            <p:cNvSpPr>
              <a:spLocks noChangeShapeType="1"/>
            </p:cNvSpPr>
            <p:nvPr/>
          </p:nvSpPr>
          <p:spPr bwMode="auto">
            <a:xfrm>
              <a:off x="1760" y="299"/>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399" name="Group 42"/>
            <p:cNvGrpSpPr>
              <a:grpSpLocks/>
            </p:cNvGrpSpPr>
            <p:nvPr/>
          </p:nvGrpSpPr>
          <p:grpSpPr bwMode="auto">
            <a:xfrm>
              <a:off x="1760" y="326"/>
              <a:ext cx="1" cy="145"/>
              <a:chOff x="1760" y="326"/>
              <a:chExt cx="1" cy="145"/>
            </a:xfrm>
          </p:grpSpPr>
          <p:sp>
            <p:nvSpPr>
              <p:cNvPr id="14464" name="Line 43"/>
              <p:cNvSpPr>
                <a:spLocks noChangeShapeType="1"/>
              </p:cNvSpPr>
              <p:nvPr/>
            </p:nvSpPr>
            <p:spPr bwMode="auto">
              <a:xfrm>
                <a:off x="1760" y="326"/>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5" name="Line 44"/>
              <p:cNvSpPr>
                <a:spLocks noChangeShapeType="1"/>
              </p:cNvSpPr>
              <p:nvPr/>
            </p:nvSpPr>
            <p:spPr bwMode="auto">
              <a:xfrm>
                <a:off x="1760" y="388"/>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6" name="Line 45"/>
              <p:cNvSpPr>
                <a:spLocks noChangeShapeType="1"/>
              </p:cNvSpPr>
              <p:nvPr/>
            </p:nvSpPr>
            <p:spPr bwMode="auto">
              <a:xfrm>
                <a:off x="1760" y="45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400" name="Group 46"/>
            <p:cNvGrpSpPr>
              <a:grpSpLocks/>
            </p:cNvGrpSpPr>
            <p:nvPr/>
          </p:nvGrpSpPr>
          <p:grpSpPr bwMode="auto">
            <a:xfrm>
              <a:off x="4062" y="333"/>
              <a:ext cx="1" cy="145"/>
              <a:chOff x="4062" y="333"/>
              <a:chExt cx="1" cy="145"/>
            </a:xfrm>
          </p:grpSpPr>
          <p:sp>
            <p:nvSpPr>
              <p:cNvPr id="14461" name="Line 47"/>
              <p:cNvSpPr>
                <a:spLocks noChangeShapeType="1"/>
              </p:cNvSpPr>
              <p:nvPr/>
            </p:nvSpPr>
            <p:spPr bwMode="auto">
              <a:xfrm>
                <a:off x="4062" y="3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2" name="Line 48"/>
              <p:cNvSpPr>
                <a:spLocks noChangeShapeType="1"/>
              </p:cNvSpPr>
              <p:nvPr/>
            </p:nvSpPr>
            <p:spPr bwMode="auto">
              <a:xfrm>
                <a:off x="4062"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3" name="Line 49"/>
              <p:cNvSpPr>
                <a:spLocks noChangeShapeType="1"/>
              </p:cNvSpPr>
              <p:nvPr/>
            </p:nvSpPr>
            <p:spPr bwMode="auto">
              <a:xfrm>
                <a:off x="4062"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401" name="Line 50"/>
            <p:cNvSpPr>
              <a:spLocks noChangeShapeType="1"/>
            </p:cNvSpPr>
            <p:nvPr/>
          </p:nvSpPr>
          <p:spPr bwMode="auto">
            <a:xfrm>
              <a:off x="467" y="505"/>
              <a:ext cx="1" cy="336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2" name="Line 51"/>
            <p:cNvSpPr>
              <a:spLocks noChangeShapeType="1"/>
            </p:cNvSpPr>
            <p:nvPr/>
          </p:nvSpPr>
          <p:spPr bwMode="auto">
            <a:xfrm>
              <a:off x="474" y="387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3" name="Line 52"/>
            <p:cNvSpPr>
              <a:spLocks noChangeShapeType="1"/>
            </p:cNvSpPr>
            <p:nvPr/>
          </p:nvSpPr>
          <p:spPr bwMode="auto">
            <a:xfrm>
              <a:off x="5306" y="505"/>
              <a:ext cx="1" cy="336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4" name="Rectangle 53"/>
            <p:cNvSpPr>
              <a:spLocks noChangeArrowheads="1"/>
            </p:cNvSpPr>
            <p:nvPr/>
          </p:nvSpPr>
          <p:spPr bwMode="auto">
            <a:xfrm rot="-5400000">
              <a:off x="245" y="3284"/>
              <a:ext cx="6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800" b="1">
                  <a:solidFill>
                    <a:srgbClr val="000000"/>
                  </a:solidFill>
                  <a:latin typeface="Arial" charset="0"/>
                </a:rPr>
                <a:t> UNIT SELF-TEST QUESTIONS</a:t>
              </a:r>
            </a:p>
          </p:txBody>
        </p:sp>
        <p:sp>
          <p:nvSpPr>
            <p:cNvPr id="14405" name="Rectangle 54"/>
            <p:cNvSpPr>
              <a:spLocks noChangeArrowheads="1"/>
            </p:cNvSpPr>
            <p:nvPr/>
          </p:nvSpPr>
          <p:spPr bwMode="auto">
            <a:xfrm rot="-5400000">
              <a:off x="617" y="3831"/>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endParaRPr lang="en-US">
                <a:latin typeface="Arial" charset="0"/>
              </a:endParaRPr>
            </a:p>
          </p:txBody>
        </p:sp>
        <p:sp>
          <p:nvSpPr>
            <p:cNvPr id="14406" name="Rectangle 55"/>
            <p:cNvSpPr>
              <a:spLocks noChangeArrowheads="1"/>
            </p:cNvSpPr>
            <p:nvPr/>
          </p:nvSpPr>
          <p:spPr bwMode="auto">
            <a:xfrm rot="960000">
              <a:off x="3278" y="808"/>
              <a:ext cx="3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is about...</a:t>
              </a:r>
              <a:endParaRPr lang="en-US">
                <a:latin typeface="Arial" charset="0"/>
              </a:endParaRPr>
            </a:p>
          </p:txBody>
        </p:sp>
        <p:sp>
          <p:nvSpPr>
            <p:cNvPr id="14407" name="Line 56"/>
            <p:cNvSpPr>
              <a:spLocks noChangeShapeType="1"/>
            </p:cNvSpPr>
            <p:nvPr/>
          </p:nvSpPr>
          <p:spPr bwMode="auto">
            <a:xfrm>
              <a:off x="1498" y="773"/>
              <a:ext cx="1" cy="224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8" name="Line 57"/>
            <p:cNvSpPr>
              <a:spLocks noChangeShapeType="1"/>
            </p:cNvSpPr>
            <p:nvPr/>
          </p:nvSpPr>
          <p:spPr bwMode="auto">
            <a:xfrm>
              <a:off x="474" y="1254"/>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9" name="Line 58"/>
            <p:cNvSpPr>
              <a:spLocks noChangeShapeType="1"/>
            </p:cNvSpPr>
            <p:nvPr/>
          </p:nvSpPr>
          <p:spPr bwMode="auto">
            <a:xfrm>
              <a:off x="474" y="1096"/>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0" name="Line 59"/>
            <p:cNvSpPr>
              <a:spLocks noChangeShapeType="1"/>
            </p:cNvSpPr>
            <p:nvPr/>
          </p:nvSpPr>
          <p:spPr bwMode="auto">
            <a:xfrm>
              <a:off x="474" y="141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1" name="Line 60"/>
            <p:cNvSpPr>
              <a:spLocks noChangeShapeType="1"/>
            </p:cNvSpPr>
            <p:nvPr/>
          </p:nvSpPr>
          <p:spPr bwMode="auto">
            <a:xfrm>
              <a:off x="481" y="1564"/>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2" name="Line 61"/>
            <p:cNvSpPr>
              <a:spLocks noChangeShapeType="1"/>
            </p:cNvSpPr>
            <p:nvPr/>
          </p:nvSpPr>
          <p:spPr bwMode="auto">
            <a:xfrm flipH="1">
              <a:off x="481" y="1729"/>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3" name="Line 62"/>
            <p:cNvSpPr>
              <a:spLocks noChangeShapeType="1"/>
            </p:cNvSpPr>
            <p:nvPr/>
          </p:nvSpPr>
          <p:spPr bwMode="auto">
            <a:xfrm>
              <a:off x="481" y="2052"/>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4" name="Line 63"/>
            <p:cNvSpPr>
              <a:spLocks noChangeShapeType="1"/>
            </p:cNvSpPr>
            <p:nvPr/>
          </p:nvSpPr>
          <p:spPr bwMode="auto">
            <a:xfrm>
              <a:off x="481" y="188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5" name="Line 64"/>
            <p:cNvSpPr>
              <a:spLocks noChangeShapeType="1"/>
            </p:cNvSpPr>
            <p:nvPr/>
          </p:nvSpPr>
          <p:spPr bwMode="auto">
            <a:xfrm>
              <a:off x="481" y="221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6" name="Line 65"/>
            <p:cNvSpPr>
              <a:spLocks noChangeShapeType="1"/>
            </p:cNvSpPr>
            <p:nvPr/>
          </p:nvSpPr>
          <p:spPr bwMode="auto">
            <a:xfrm>
              <a:off x="467" y="2368"/>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7" name="Line 66"/>
            <p:cNvSpPr>
              <a:spLocks noChangeShapeType="1"/>
            </p:cNvSpPr>
            <p:nvPr/>
          </p:nvSpPr>
          <p:spPr bwMode="auto">
            <a:xfrm flipH="1">
              <a:off x="474" y="252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8" name="Line 67"/>
            <p:cNvSpPr>
              <a:spLocks noChangeShapeType="1"/>
            </p:cNvSpPr>
            <p:nvPr/>
          </p:nvSpPr>
          <p:spPr bwMode="auto">
            <a:xfrm>
              <a:off x="474" y="2684"/>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9" name="Line 68"/>
            <p:cNvSpPr>
              <a:spLocks noChangeShapeType="1"/>
            </p:cNvSpPr>
            <p:nvPr/>
          </p:nvSpPr>
          <p:spPr bwMode="auto">
            <a:xfrm>
              <a:off x="653" y="945"/>
              <a:ext cx="1" cy="29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0" name="Line 69"/>
            <p:cNvSpPr>
              <a:spLocks noChangeShapeType="1"/>
            </p:cNvSpPr>
            <p:nvPr/>
          </p:nvSpPr>
          <p:spPr bwMode="auto">
            <a:xfrm>
              <a:off x="481" y="945"/>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1" name="Rectangle 70"/>
            <p:cNvSpPr>
              <a:spLocks noChangeArrowheads="1"/>
            </p:cNvSpPr>
            <p:nvPr/>
          </p:nvSpPr>
          <p:spPr bwMode="auto">
            <a:xfrm rot="5400000">
              <a:off x="5171" y="3471"/>
              <a:ext cx="18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 </a:t>
              </a:r>
              <a:endParaRPr lang="en-US">
                <a:latin typeface="Arial" charset="0"/>
              </a:endParaRPr>
            </a:p>
          </p:txBody>
        </p:sp>
        <p:sp>
          <p:nvSpPr>
            <p:cNvPr id="14422" name="Rectangle 71"/>
            <p:cNvSpPr>
              <a:spLocks noChangeArrowheads="1"/>
            </p:cNvSpPr>
            <p:nvPr/>
          </p:nvSpPr>
          <p:spPr bwMode="auto">
            <a:xfrm rot="5400000">
              <a:off x="4892" y="3470"/>
              <a:ext cx="52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RELATIONSHIPS</a:t>
              </a:r>
              <a:endParaRPr lang="en-US">
                <a:latin typeface="Arial" charset="0"/>
              </a:endParaRPr>
            </a:p>
          </p:txBody>
        </p:sp>
        <p:sp>
          <p:nvSpPr>
            <p:cNvPr id="14423" name="Rectangle 72"/>
            <p:cNvSpPr>
              <a:spLocks noChangeArrowheads="1"/>
            </p:cNvSpPr>
            <p:nvPr/>
          </p:nvSpPr>
          <p:spPr bwMode="auto">
            <a:xfrm>
              <a:off x="701" y="807"/>
              <a:ext cx="5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SCHEDULE</a:t>
              </a:r>
              <a:endParaRPr lang="en-US">
                <a:latin typeface="Arial" charset="0"/>
              </a:endParaRPr>
            </a:p>
          </p:txBody>
        </p:sp>
        <p:sp>
          <p:nvSpPr>
            <p:cNvPr id="14424" name="Line 73"/>
            <p:cNvSpPr>
              <a:spLocks noChangeShapeType="1"/>
            </p:cNvSpPr>
            <p:nvPr/>
          </p:nvSpPr>
          <p:spPr bwMode="auto">
            <a:xfrm>
              <a:off x="474" y="284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5" name="Line 74"/>
            <p:cNvSpPr>
              <a:spLocks noChangeShapeType="1"/>
            </p:cNvSpPr>
            <p:nvPr/>
          </p:nvSpPr>
          <p:spPr bwMode="auto">
            <a:xfrm>
              <a:off x="4317" y="3028"/>
              <a:ext cx="1" cy="8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6" name="Line 75"/>
            <p:cNvSpPr>
              <a:spLocks noChangeShapeType="1"/>
            </p:cNvSpPr>
            <p:nvPr/>
          </p:nvSpPr>
          <p:spPr bwMode="auto">
            <a:xfrm>
              <a:off x="4323" y="3248"/>
              <a:ext cx="77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7" name="Line 76"/>
            <p:cNvSpPr>
              <a:spLocks noChangeShapeType="1"/>
            </p:cNvSpPr>
            <p:nvPr/>
          </p:nvSpPr>
          <p:spPr bwMode="auto">
            <a:xfrm>
              <a:off x="4323" y="344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8" name="Line 77"/>
            <p:cNvSpPr>
              <a:spLocks noChangeShapeType="1"/>
            </p:cNvSpPr>
            <p:nvPr/>
          </p:nvSpPr>
          <p:spPr bwMode="auto">
            <a:xfrm>
              <a:off x="4323" y="3646"/>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9" name="Line 78"/>
            <p:cNvSpPr>
              <a:spLocks noChangeShapeType="1"/>
            </p:cNvSpPr>
            <p:nvPr/>
          </p:nvSpPr>
          <p:spPr bwMode="auto">
            <a:xfrm>
              <a:off x="5100" y="3028"/>
              <a:ext cx="1" cy="8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0" name="Line 79"/>
            <p:cNvSpPr>
              <a:spLocks noChangeShapeType="1"/>
            </p:cNvSpPr>
            <p:nvPr/>
          </p:nvSpPr>
          <p:spPr bwMode="auto">
            <a:xfrm>
              <a:off x="467" y="498"/>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1" name="Rectangle 80"/>
            <p:cNvSpPr>
              <a:spLocks noChangeArrowheads="1"/>
            </p:cNvSpPr>
            <p:nvPr/>
          </p:nvSpPr>
          <p:spPr bwMode="auto">
            <a:xfrm>
              <a:off x="1773" y="505"/>
              <a:ext cx="2289" cy="2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432" name="Rectangle 81"/>
            <p:cNvSpPr>
              <a:spLocks noChangeArrowheads="1"/>
            </p:cNvSpPr>
            <p:nvPr/>
          </p:nvSpPr>
          <p:spPr bwMode="auto">
            <a:xfrm>
              <a:off x="1760" y="491"/>
              <a:ext cx="2316" cy="282"/>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33" name="Rectangle 82"/>
            <p:cNvSpPr>
              <a:spLocks noChangeArrowheads="1"/>
            </p:cNvSpPr>
            <p:nvPr/>
          </p:nvSpPr>
          <p:spPr bwMode="auto">
            <a:xfrm>
              <a:off x="1705" y="807"/>
              <a:ext cx="3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MAP</a:t>
              </a:r>
              <a:endParaRPr lang="en-US">
                <a:latin typeface="Arial" charset="0"/>
              </a:endParaRPr>
            </a:p>
          </p:txBody>
        </p:sp>
        <p:sp>
          <p:nvSpPr>
            <p:cNvPr id="14434" name="Rectangle 83"/>
            <p:cNvSpPr>
              <a:spLocks noChangeArrowheads="1"/>
            </p:cNvSpPr>
            <p:nvPr/>
          </p:nvSpPr>
          <p:spPr bwMode="auto">
            <a:xfrm>
              <a:off x="2557" y="526"/>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14435" name="Oval 84"/>
            <p:cNvSpPr>
              <a:spLocks noChangeArrowheads="1"/>
            </p:cNvSpPr>
            <p:nvPr/>
          </p:nvSpPr>
          <p:spPr bwMode="auto">
            <a:xfrm>
              <a:off x="1794" y="533"/>
              <a:ext cx="96" cy="89"/>
            </a:xfrm>
            <a:prstGeom prst="ellipse">
              <a:avLst/>
            </a:prstGeom>
            <a:solidFill>
              <a:srgbClr val="FFFFFF"/>
            </a:solidFill>
            <a:ln w="11113">
              <a:solidFill>
                <a:srgbClr val="000000"/>
              </a:solidFill>
              <a:round/>
              <a:headEnd/>
              <a:tailEnd/>
            </a:ln>
          </p:spPr>
          <p:txBody>
            <a:bodyPr/>
            <a:lstStyle/>
            <a:p>
              <a:endParaRPr lang="en-US"/>
            </a:p>
          </p:txBody>
        </p:sp>
        <p:sp>
          <p:nvSpPr>
            <p:cNvPr id="14436" name="Oval 85"/>
            <p:cNvSpPr>
              <a:spLocks noChangeArrowheads="1"/>
            </p:cNvSpPr>
            <p:nvPr/>
          </p:nvSpPr>
          <p:spPr bwMode="auto">
            <a:xfrm>
              <a:off x="502" y="512"/>
              <a:ext cx="96" cy="96"/>
            </a:xfrm>
            <a:prstGeom prst="ellipse">
              <a:avLst/>
            </a:prstGeom>
            <a:solidFill>
              <a:srgbClr val="FFFFFF"/>
            </a:solidFill>
            <a:ln w="11113">
              <a:solidFill>
                <a:srgbClr val="000000"/>
              </a:solidFill>
              <a:round/>
              <a:headEnd/>
              <a:tailEnd/>
            </a:ln>
          </p:spPr>
          <p:txBody>
            <a:bodyPr/>
            <a:lstStyle/>
            <a:p>
              <a:endParaRPr lang="en-US"/>
            </a:p>
          </p:txBody>
        </p:sp>
        <p:sp>
          <p:nvSpPr>
            <p:cNvPr id="14437" name="Oval 86"/>
            <p:cNvSpPr>
              <a:spLocks noChangeArrowheads="1"/>
            </p:cNvSpPr>
            <p:nvPr/>
          </p:nvSpPr>
          <p:spPr bwMode="auto">
            <a:xfrm>
              <a:off x="4097" y="512"/>
              <a:ext cx="96" cy="89"/>
            </a:xfrm>
            <a:prstGeom prst="ellipse">
              <a:avLst/>
            </a:prstGeom>
            <a:solidFill>
              <a:srgbClr val="FFFFFF"/>
            </a:solidFill>
            <a:ln w="11113">
              <a:solidFill>
                <a:srgbClr val="000000"/>
              </a:solidFill>
              <a:round/>
              <a:headEnd/>
              <a:tailEnd/>
            </a:ln>
          </p:spPr>
          <p:txBody>
            <a:bodyPr/>
            <a:lstStyle/>
            <a:p>
              <a:endParaRPr lang="en-US"/>
            </a:p>
          </p:txBody>
        </p:sp>
        <p:sp>
          <p:nvSpPr>
            <p:cNvPr id="14438" name="Oval 87"/>
            <p:cNvSpPr>
              <a:spLocks noChangeArrowheads="1"/>
            </p:cNvSpPr>
            <p:nvPr/>
          </p:nvSpPr>
          <p:spPr bwMode="auto">
            <a:xfrm>
              <a:off x="1533" y="801"/>
              <a:ext cx="96" cy="96"/>
            </a:xfrm>
            <a:prstGeom prst="ellipse">
              <a:avLst/>
            </a:prstGeom>
            <a:solidFill>
              <a:srgbClr val="FFFFFF"/>
            </a:solidFill>
            <a:ln w="11113">
              <a:solidFill>
                <a:srgbClr val="000000"/>
              </a:solidFill>
              <a:round/>
              <a:headEnd/>
              <a:tailEnd/>
            </a:ln>
          </p:spPr>
          <p:txBody>
            <a:bodyPr/>
            <a:lstStyle/>
            <a:p>
              <a:endParaRPr lang="en-US"/>
            </a:p>
          </p:txBody>
        </p:sp>
        <p:sp>
          <p:nvSpPr>
            <p:cNvPr id="14439" name="Oval 88"/>
            <p:cNvSpPr>
              <a:spLocks noChangeArrowheads="1"/>
            </p:cNvSpPr>
            <p:nvPr/>
          </p:nvSpPr>
          <p:spPr bwMode="auto">
            <a:xfrm>
              <a:off x="5183" y="3048"/>
              <a:ext cx="96" cy="97"/>
            </a:xfrm>
            <a:prstGeom prst="ellipse">
              <a:avLst/>
            </a:prstGeom>
            <a:solidFill>
              <a:srgbClr val="FFFFFF"/>
            </a:solidFill>
            <a:ln w="11113">
              <a:solidFill>
                <a:srgbClr val="000000"/>
              </a:solidFill>
              <a:round/>
              <a:headEnd/>
              <a:tailEnd/>
            </a:ln>
          </p:spPr>
          <p:txBody>
            <a:bodyPr/>
            <a:lstStyle/>
            <a:p>
              <a:endParaRPr lang="en-US"/>
            </a:p>
          </p:txBody>
        </p:sp>
        <p:sp>
          <p:nvSpPr>
            <p:cNvPr id="14440" name="Oval 89"/>
            <p:cNvSpPr>
              <a:spLocks noChangeArrowheads="1"/>
            </p:cNvSpPr>
            <p:nvPr/>
          </p:nvSpPr>
          <p:spPr bwMode="auto">
            <a:xfrm>
              <a:off x="509" y="3722"/>
              <a:ext cx="96" cy="96"/>
            </a:xfrm>
            <a:prstGeom prst="ellipse">
              <a:avLst/>
            </a:prstGeom>
            <a:solidFill>
              <a:srgbClr val="FFFFFF"/>
            </a:solidFill>
            <a:ln w="11113">
              <a:solidFill>
                <a:srgbClr val="000000"/>
              </a:solidFill>
              <a:round/>
              <a:headEnd/>
              <a:tailEnd/>
            </a:ln>
          </p:spPr>
          <p:txBody>
            <a:bodyPr/>
            <a:lstStyle/>
            <a:p>
              <a:endParaRPr lang="en-US"/>
            </a:p>
          </p:txBody>
        </p:sp>
        <p:sp>
          <p:nvSpPr>
            <p:cNvPr id="14441" name="Oval 90"/>
            <p:cNvSpPr>
              <a:spLocks noChangeArrowheads="1"/>
            </p:cNvSpPr>
            <p:nvPr/>
          </p:nvSpPr>
          <p:spPr bwMode="auto">
            <a:xfrm>
              <a:off x="509" y="794"/>
              <a:ext cx="96" cy="96"/>
            </a:xfrm>
            <a:prstGeom prst="ellipse">
              <a:avLst/>
            </a:prstGeom>
            <a:solidFill>
              <a:srgbClr val="FFFFFF"/>
            </a:solidFill>
            <a:ln w="11113">
              <a:solidFill>
                <a:srgbClr val="000000"/>
              </a:solidFill>
              <a:round/>
              <a:headEnd/>
              <a:tailEnd/>
            </a:ln>
          </p:spPr>
          <p:txBody>
            <a:bodyPr/>
            <a:lstStyle/>
            <a:p>
              <a:endParaRPr lang="en-US"/>
            </a:p>
          </p:txBody>
        </p:sp>
        <p:sp>
          <p:nvSpPr>
            <p:cNvPr id="14442" name="Rectangle 91"/>
            <p:cNvSpPr>
              <a:spLocks noChangeArrowheads="1"/>
            </p:cNvSpPr>
            <p:nvPr/>
          </p:nvSpPr>
          <p:spPr bwMode="auto">
            <a:xfrm>
              <a:off x="1821" y="53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1</a:t>
              </a:r>
              <a:endParaRPr lang="en-US">
                <a:latin typeface="Arial" charset="0"/>
              </a:endParaRPr>
            </a:p>
          </p:txBody>
        </p:sp>
        <p:sp>
          <p:nvSpPr>
            <p:cNvPr id="14443" name="Rectangle 92"/>
            <p:cNvSpPr>
              <a:spLocks noChangeArrowheads="1"/>
            </p:cNvSpPr>
            <p:nvPr/>
          </p:nvSpPr>
          <p:spPr bwMode="auto">
            <a:xfrm>
              <a:off x="4124" y="5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3</a:t>
              </a:r>
              <a:endParaRPr lang="en-US">
                <a:latin typeface="Arial" charset="0"/>
              </a:endParaRPr>
            </a:p>
          </p:txBody>
        </p:sp>
        <p:sp>
          <p:nvSpPr>
            <p:cNvPr id="14444" name="Rectangle 93"/>
            <p:cNvSpPr>
              <a:spLocks noChangeArrowheads="1"/>
            </p:cNvSpPr>
            <p:nvPr/>
          </p:nvSpPr>
          <p:spPr bwMode="auto">
            <a:xfrm>
              <a:off x="529" y="5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2</a:t>
              </a:r>
              <a:endParaRPr lang="en-US">
                <a:latin typeface="Arial" charset="0"/>
              </a:endParaRPr>
            </a:p>
          </p:txBody>
        </p:sp>
        <p:sp>
          <p:nvSpPr>
            <p:cNvPr id="14445" name="Oval 94"/>
            <p:cNvSpPr>
              <a:spLocks noChangeArrowheads="1"/>
            </p:cNvSpPr>
            <p:nvPr/>
          </p:nvSpPr>
          <p:spPr bwMode="auto">
            <a:xfrm>
              <a:off x="2447" y="189"/>
              <a:ext cx="96" cy="96"/>
            </a:xfrm>
            <a:prstGeom prst="ellipse">
              <a:avLst/>
            </a:prstGeom>
            <a:solidFill>
              <a:srgbClr val="FFFFFF"/>
            </a:solidFill>
            <a:ln w="11113">
              <a:solidFill>
                <a:srgbClr val="000000"/>
              </a:solidFill>
              <a:round/>
              <a:headEnd/>
              <a:tailEnd/>
            </a:ln>
          </p:spPr>
          <p:txBody>
            <a:bodyPr/>
            <a:lstStyle/>
            <a:p>
              <a:endParaRPr lang="en-US"/>
            </a:p>
          </p:txBody>
        </p:sp>
        <p:sp>
          <p:nvSpPr>
            <p:cNvPr id="14446" name="Rectangle 95"/>
            <p:cNvSpPr>
              <a:spLocks noChangeArrowheads="1"/>
            </p:cNvSpPr>
            <p:nvPr/>
          </p:nvSpPr>
          <p:spPr bwMode="auto">
            <a:xfrm>
              <a:off x="2468" y="20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4</a:t>
              </a:r>
              <a:endParaRPr lang="en-US">
                <a:latin typeface="Arial" charset="0"/>
              </a:endParaRPr>
            </a:p>
          </p:txBody>
        </p:sp>
        <p:sp>
          <p:nvSpPr>
            <p:cNvPr id="14447" name="Rectangle 96"/>
            <p:cNvSpPr>
              <a:spLocks noChangeArrowheads="1"/>
            </p:cNvSpPr>
            <p:nvPr/>
          </p:nvSpPr>
          <p:spPr bwMode="auto">
            <a:xfrm>
              <a:off x="1567" y="821"/>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5</a:t>
              </a:r>
              <a:endParaRPr lang="en-US">
                <a:latin typeface="Arial" charset="0"/>
              </a:endParaRPr>
            </a:p>
          </p:txBody>
        </p:sp>
        <p:sp>
          <p:nvSpPr>
            <p:cNvPr id="14448" name="Rectangle 97"/>
            <p:cNvSpPr>
              <a:spLocks noChangeArrowheads="1"/>
            </p:cNvSpPr>
            <p:nvPr/>
          </p:nvSpPr>
          <p:spPr bwMode="auto">
            <a:xfrm>
              <a:off x="5217" y="306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6</a:t>
              </a:r>
              <a:endParaRPr lang="en-US">
                <a:latin typeface="Arial" charset="0"/>
              </a:endParaRPr>
            </a:p>
          </p:txBody>
        </p:sp>
        <p:sp>
          <p:nvSpPr>
            <p:cNvPr id="14449" name="Rectangle 98"/>
            <p:cNvSpPr>
              <a:spLocks noChangeArrowheads="1"/>
            </p:cNvSpPr>
            <p:nvPr/>
          </p:nvSpPr>
          <p:spPr bwMode="auto">
            <a:xfrm>
              <a:off x="536" y="373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7</a:t>
              </a:r>
              <a:endParaRPr lang="en-US">
                <a:latin typeface="Arial" charset="0"/>
              </a:endParaRPr>
            </a:p>
          </p:txBody>
        </p:sp>
        <p:sp>
          <p:nvSpPr>
            <p:cNvPr id="14450" name="Rectangle 99"/>
            <p:cNvSpPr>
              <a:spLocks noChangeArrowheads="1"/>
            </p:cNvSpPr>
            <p:nvPr/>
          </p:nvSpPr>
          <p:spPr bwMode="auto">
            <a:xfrm>
              <a:off x="536" y="807"/>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8</a:t>
              </a:r>
              <a:endParaRPr lang="en-US">
                <a:latin typeface="Arial" charset="0"/>
              </a:endParaRPr>
            </a:p>
          </p:txBody>
        </p:sp>
        <p:sp>
          <p:nvSpPr>
            <p:cNvPr id="14451" name="Line 100"/>
            <p:cNvSpPr>
              <a:spLocks noChangeShapeType="1"/>
            </p:cNvSpPr>
            <p:nvPr/>
          </p:nvSpPr>
          <p:spPr bwMode="auto">
            <a:xfrm>
              <a:off x="4165" y="278"/>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2" name="Rectangle 101"/>
            <p:cNvSpPr>
              <a:spLocks noChangeArrowheads="1"/>
            </p:cNvSpPr>
            <p:nvPr/>
          </p:nvSpPr>
          <p:spPr bwMode="auto">
            <a:xfrm>
              <a:off x="4330" y="79"/>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14453" name="Rectangle 102"/>
            <p:cNvSpPr>
              <a:spLocks noChangeArrowheads="1"/>
            </p:cNvSpPr>
            <p:nvPr/>
          </p:nvSpPr>
          <p:spPr bwMode="auto">
            <a:xfrm>
              <a:off x="4360" y="176"/>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14454" name="Rectangle 103"/>
            <p:cNvSpPr>
              <a:spLocks noChangeArrowheads="1"/>
            </p:cNvSpPr>
            <p:nvPr/>
          </p:nvSpPr>
          <p:spPr bwMode="auto">
            <a:xfrm>
              <a:off x="502" y="1295"/>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grpSp>
          <p:nvGrpSpPr>
            <p:cNvPr id="14455" name="Group 104"/>
            <p:cNvGrpSpPr>
              <a:grpSpLocks/>
            </p:cNvGrpSpPr>
            <p:nvPr/>
          </p:nvGrpSpPr>
          <p:grpSpPr bwMode="auto">
            <a:xfrm>
              <a:off x="1388" y="374"/>
              <a:ext cx="778" cy="55"/>
              <a:chOff x="1388" y="374"/>
              <a:chExt cx="778" cy="55"/>
            </a:xfrm>
          </p:grpSpPr>
          <p:sp>
            <p:nvSpPr>
              <p:cNvPr id="14459" name="Freeform 105"/>
              <p:cNvSpPr>
                <a:spLocks/>
              </p:cNvSpPr>
              <p:nvPr/>
            </p:nvSpPr>
            <p:spPr bwMode="auto">
              <a:xfrm>
                <a:off x="1388" y="374"/>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60" name="Line 106"/>
              <p:cNvSpPr>
                <a:spLocks noChangeShapeType="1"/>
              </p:cNvSpPr>
              <p:nvPr/>
            </p:nvSpPr>
            <p:spPr bwMode="auto">
              <a:xfrm flipH="1">
                <a:off x="1498" y="395"/>
                <a:ext cx="66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456" name="Group 107"/>
            <p:cNvGrpSpPr>
              <a:grpSpLocks/>
            </p:cNvGrpSpPr>
            <p:nvPr/>
          </p:nvGrpSpPr>
          <p:grpSpPr bwMode="auto">
            <a:xfrm>
              <a:off x="3482" y="359"/>
              <a:ext cx="898" cy="55"/>
              <a:chOff x="3482" y="359"/>
              <a:chExt cx="898" cy="55"/>
            </a:xfrm>
          </p:grpSpPr>
          <p:sp>
            <p:nvSpPr>
              <p:cNvPr id="14457" name="Freeform 108"/>
              <p:cNvSpPr>
                <a:spLocks/>
              </p:cNvSpPr>
              <p:nvPr/>
            </p:nvSpPr>
            <p:spPr bwMode="auto">
              <a:xfrm flipH="1">
                <a:off x="4263" y="359"/>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58" name="Line 109"/>
              <p:cNvSpPr>
                <a:spLocks noChangeShapeType="1"/>
              </p:cNvSpPr>
              <p:nvPr/>
            </p:nvSpPr>
            <p:spPr bwMode="auto">
              <a:xfrm>
                <a:off x="3482" y="380"/>
                <a:ext cx="78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4338" name="TextBox 1"/>
          <p:cNvSpPr txBox="1">
            <a:spLocks noChangeArrowheads="1"/>
          </p:cNvSpPr>
          <p:nvPr/>
        </p:nvSpPr>
        <p:spPr bwMode="auto">
          <a:xfrm>
            <a:off x="3429000" y="91440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200" dirty="0" smtClean="0"/>
              <a:t>A Narrative </a:t>
            </a:r>
            <a:endParaRPr lang="en-US" sz="1200" dirty="0"/>
          </a:p>
        </p:txBody>
      </p:sp>
      <p:sp>
        <p:nvSpPr>
          <p:cNvPr id="14339" name="TextBox 2"/>
          <p:cNvSpPr txBox="1">
            <a:spLocks noChangeArrowheads="1"/>
          </p:cNvSpPr>
          <p:nvPr/>
        </p:nvSpPr>
        <p:spPr bwMode="auto">
          <a:xfrm>
            <a:off x="1066800" y="914400"/>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Literary elements</a:t>
            </a:r>
          </a:p>
        </p:txBody>
      </p:sp>
      <p:sp>
        <p:nvSpPr>
          <p:cNvPr id="14340" name="TextBox 3"/>
          <p:cNvSpPr txBox="1">
            <a:spLocks noChangeArrowheads="1"/>
          </p:cNvSpPr>
          <p:nvPr/>
        </p:nvSpPr>
        <p:spPr bwMode="auto">
          <a:xfrm>
            <a:off x="6781800" y="9144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Expository Reading</a:t>
            </a:r>
          </a:p>
        </p:txBody>
      </p:sp>
      <p:sp>
        <p:nvSpPr>
          <p:cNvPr id="14341" name="TextBox 4"/>
          <p:cNvSpPr txBox="1">
            <a:spLocks noChangeArrowheads="1"/>
          </p:cNvSpPr>
          <p:nvPr/>
        </p:nvSpPr>
        <p:spPr bwMode="auto">
          <a:xfrm>
            <a:off x="4495800" y="1524000"/>
            <a:ext cx="2057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dirty="0"/>
              <a:t>u</a:t>
            </a:r>
            <a:r>
              <a:rPr lang="en-US" sz="1400" dirty="0" smtClean="0"/>
              <a:t>sing </a:t>
            </a:r>
            <a:r>
              <a:rPr lang="en-US" sz="1400" dirty="0"/>
              <a:t>literary elements </a:t>
            </a:r>
          </a:p>
          <a:p>
            <a:pPr algn="ctr"/>
            <a:r>
              <a:rPr lang="en-US" sz="1400" dirty="0"/>
              <a:t>t</a:t>
            </a:r>
            <a:r>
              <a:rPr lang="en-US" sz="1400" dirty="0" smtClean="0"/>
              <a:t>o </a:t>
            </a:r>
            <a:r>
              <a:rPr lang="en-US" sz="1400" dirty="0"/>
              <a:t>tell a story </a:t>
            </a:r>
          </a:p>
          <a:p>
            <a:pPr algn="ctr"/>
            <a:r>
              <a:rPr lang="en-US" sz="1400" dirty="0"/>
              <a:t>that delivers a message</a:t>
            </a:r>
          </a:p>
        </p:txBody>
      </p:sp>
      <p:sp>
        <p:nvSpPr>
          <p:cNvPr id="6" name="Oval 5"/>
          <p:cNvSpPr/>
          <p:nvPr/>
        </p:nvSpPr>
        <p:spPr bwMode="auto">
          <a:xfrm>
            <a:off x="2438400" y="2057400"/>
            <a:ext cx="1371600" cy="6858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7" name="Oval 116"/>
          <p:cNvSpPr/>
          <p:nvPr/>
        </p:nvSpPr>
        <p:spPr bwMode="auto">
          <a:xfrm>
            <a:off x="2895600" y="32004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8" name="Oval 117"/>
          <p:cNvSpPr/>
          <p:nvPr/>
        </p:nvSpPr>
        <p:spPr bwMode="auto">
          <a:xfrm>
            <a:off x="4419600" y="33528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9" name="Oval 118"/>
          <p:cNvSpPr/>
          <p:nvPr/>
        </p:nvSpPr>
        <p:spPr bwMode="auto">
          <a:xfrm>
            <a:off x="6477000" y="3276600"/>
            <a:ext cx="914400" cy="7620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20" name="Oval 119"/>
          <p:cNvSpPr/>
          <p:nvPr/>
        </p:nvSpPr>
        <p:spPr bwMode="auto">
          <a:xfrm>
            <a:off x="7239000" y="22860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cxnSp>
        <p:nvCxnSpPr>
          <p:cNvPr id="8" name="Straight Arrow Connector 7"/>
          <p:cNvCxnSpPr>
            <a:stCxn id="14379" idx="2"/>
          </p:cNvCxnSpPr>
          <p:nvPr/>
        </p:nvCxnSpPr>
        <p:spPr bwMode="auto">
          <a:xfrm flipH="1">
            <a:off x="3657600" y="1905000"/>
            <a:ext cx="817563"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3" name="Straight Arrow Connector 122"/>
          <p:cNvCxnSpPr/>
          <p:nvPr/>
        </p:nvCxnSpPr>
        <p:spPr bwMode="auto">
          <a:xfrm flipH="1">
            <a:off x="3657600" y="2133600"/>
            <a:ext cx="990600" cy="1066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4" name="Straight Arrow Connector 123"/>
          <p:cNvCxnSpPr/>
          <p:nvPr/>
        </p:nvCxnSpPr>
        <p:spPr bwMode="auto">
          <a:xfrm>
            <a:off x="6019800" y="2362200"/>
            <a:ext cx="6096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5" name="Straight Arrow Connector 124"/>
          <p:cNvCxnSpPr/>
          <p:nvPr/>
        </p:nvCxnSpPr>
        <p:spPr bwMode="auto">
          <a:xfrm flipH="1">
            <a:off x="4876800" y="2362200"/>
            <a:ext cx="228600" cy="1066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9" name="Straight Arrow Connector 128"/>
          <p:cNvCxnSpPr/>
          <p:nvPr/>
        </p:nvCxnSpPr>
        <p:spPr bwMode="auto">
          <a:xfrm>
            <a:off x="6477000" y="2133600"/>
            <a:ext cx="8382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352" name="TextBox 15"/>
          <p:cNvSpPr txBox="1">
            <a:spLocks noChangeArrowheads="1"/>
          </p:cNvSpPr>
          <p:nvPr/>
        </p:nvSpPr>
        <p:spPr bwMode="auto">
          <a:xfrm>
            <a:off x="2438400" y="4267200"/>
            <a:ext cx="533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CCStandard (RL.8. 2)- Determine a theme or central idea of a text and analyze its development over the course of the text, including its relationship to the characters, setting, and plot; provide an objective summary of the text.</a:t>
            </a:r>
          </a:p>
        </p:txBody>
      </p:sp>
      <p:sp>
        <p:nvSpPr>
          <p:cNvPr id="14353" name="TextBox 16"/>
          <p:cNvSpPr txBox="1">
            <a:spLocks noChangeArrowheads="1"/>
          </p:cNvSpPr>
          <p:nvPr/>
        </p:nvSpPr>
        <p:spPr bwMode="auto">
          <a:xfrm rot="-1227810">
            <a:off x="3727450" y="1783599"/>
            <a:ext cx="8001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050" dirty="0"/>
              <a:t>utilizing</a:t>
            </a:r>
          </a:p>
        </p:txBody>
      </p:sp>
      <p:sp>
        <p:nvSpPr>
          <p:cNvPr id="14354" name="TextBox 17"/>
          <p:cNvSpPr txBox="1">
            <a:spLocks noChangeArrowheads="1"/>
          </p:cNvSpPr>
          <p:nvPr/>
        </p:nvSpPr>
        <p:spPr bwMode="auto">
          <a:xfrm>
            <a:off x="2819400" y="22098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Plot</a:t>
            </a:r>
          </a:p>
        </p:txBody>
      </p:sp>
      <p:sp>
        <p:nvSpPr>
          <p:cNvPr id="14365" name="TextBox 147"/>
          <p:cNvSpPr txBox="1">
            <a:spLocks noChangeArrowheads="1"/>
          </p:cNvSpPr>
          <p:nvPr/>
        </p:nvSpPr>
        <p:spPr bwMode="auto">
          <a:xfrm>
            <a:off x="4381500" y="2895600"/>
            <a:ext cx="1485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dirty="0"/>
              <a:t>t</a:t>
            </a:r>
            <a:r>
              <a:rPr lang="en-US" sz="1000" dirty="0" smtClean="0"/>
              <a:t>hat </a:t>
            </a:r>
            <a:r>
              <a:rPr lang="en-US" sz="1000" dirty="0"/>
              <a:t>has a meaningful</a:t>
            </a:r>
          </a:p>
        </p:txBody>
      </p:sp>
      <p:sp>
        <p:nvSpPr>
          <p:cNvPr id="14366" name="TextBox 148"/>
          <p:cNvSpPr txBox="1">
            <a:spLocks noChangeArrowheads="1"/>
          </p:cNvSpPr>
          <p:nvPr/>
        </p:nvSpPr>
        <p:spPr bwMode="auto">
          <a:xfrm>
            <a:off x="2819400" y="3505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Character</a:t>
            </a:r>
          </a:p>
        </p:txBody>
      </p:sp>
      <p:sp>
        <p:nvSpPr>
          <p:cNvPr id="14367" name="TextBox 150"/>
          <p:cNvSpPr txBox="1">
            <a:spLocks noChangeArrowheads="1"/>
          </p:cNvSpPr>
          <p:nvPr/>
        </p:nvSpPr>
        <p:spPr bwMode="auto">
          <a:xfrm>
            <a:off x="6578600" y="33909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t>Point of View</a:t>
            </a:r>
          </a:p>
        </p:txBody>
      </p:sp>
      <p:sp>
        <p:nvSpPr>
          <p:cNvPr id="14368" name="TextBox 152"/>
          <p:cNvSpPr txBox="1">
            <a:spLocks noChangeArrowheads="1"/>
          </p:cNvSpPr>
          <p:nvPr/>
        </p:nvSpPr>
        <p:spPr bwMode="auto">
          <a:xfrm>
            <a:off x="7239000" y="25908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Theme </a:t>
            </a:r>
          </a:p>
        </p:txBody>
      </p:sp>
      <p:sp>
        <p:nvSpPr>
          <p:cNvPr id="14369" name="TextBox 1"/>
          <p:cNvSpPr txBox="1">
            <a:spLocks noChangeArrowheads="1"/>
          </p:cNvSpPr>
          <p:nvPr/>
        </p:nvSpPr>
        <p:spPr bwMode="auto">
          <a:xfrm>
            <a:off x="4648200" y="3657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Setting</a:t>
            </a:r>
          </a:p>
        </p:txBody>
      </p:sp>
      <p:sp>
        <p:nvSpPr>
          <p:cNvPr id="14370" name="TextBox 147"/>
          <p:cNvSpPr txBox="1">
            <a:spLocks noChangeArrowheads="1"/>
          </p:cNvSpPr>
          <p:nvPr/>
        </p:nvSpPr>
        <p:spPr bwMode="auto">
          <a:xfrm rot="-2588167">
            <a:off x="3403600" y="2532778"/>
            <a:ext cx="1295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dirty="0"/>
              <a:t>as  revealed by</a:t>
            </a:r>
          </a:p>
        </p:txBody>
      </p:sp>
      <p:sp>
        <p:nvSpPr>
          <p:cNvPr id="14371" name="TextBox 147"/>
          <p:cNvSpPr txBox="1">
            <a:spLocks noChangeArrowheads="1"/>
          </p:cNvSpPr>
          <p:nvPr/>
        </p:nvSpPr>
        <p:spPr bwMode="auto">
          <a:xfrm rot="1545379">
            <a:off x="6485768" y="2095945"/>
            <a:ext cx="9951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that ends with a</a:t>
            </a:r>
          </a:p>
        </p:txBody>
      </p:sp>
      <p:sp>
        <p:nvSpPr>
          <p:cNvPr id="14372" name="TextBox 149"/>
          <p:cNvSpPr txBox="1">
            <a:spLocks noChangeArrowheads="1"/>
          </p:cNvSpPr>
          <p:nvPr/>
        </p:nvSpPr>
        <p:spPr bwMode="auto">
          <a:xfrm rot="-1382540">
            <a:off x="5958050" y="2674826"/>
            <a:ext cx="9409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dirty="0"/>
              <a:t>t</a:t>
            </a:r>
            <a:r>
              <a:rPr lang="en-US" sz="1000" dirty="0" smtClean="0"/>
              <a:t>hat </a:t>
            </a:r>
            <a:r>
              <a:rPr lang="en-US" sz="1000" dirty="0"/>
              <a:t>is enhanced by a</a:t>
            </a:r>
          </a:p>
        </p:txBody>
      </p:sp>
      <p:sp>
        <p:nvSpPr>
          <p:cNvPr id="14378" name="TextBox 6"/>
          <p:cNvSpPr txBox="1">
            <a:spLocks noChangeArrowheads="1"/>
          </p:cNvSpPr>
          <p:nvPr/>
        </p:nvSpPr>
        <p:spPr bwMode="auto">
          <a:xfrm>
            <a:off x="3657600" y="4572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200"/>
              <a:t>Literature</a:t>
            </a:r>
          </a:p>
        </p:txBody>
      </p:sp>
      <p:sp>
        <p:nvSpPr>
          <p:cNvPr id="2" name="Footer Placeholder 1"/>
          <p:cNvSpPr>
            <a:spLocks noGrp="1"/>
          </p:cNvSpPr>
          <p:nvPr>
            <p:ph type="ftr" sz="quarter" idx="11"/>
          </p:nvPr>
        </p:nvSpPr>
        <p:spPr/>
        <p:txBody>
          <a:bodyPr/>
          <a:lstStyle/>
          <a:p>
            <a:r>
              <a:rPr lang="en-US" smtClean="0"/>
              <a:t>University of Kansas Center for Research on Learning  2013</a:t>
            </a:r>
            <a:endParaRPr lang="en-US" dirty="0"/>
          </a:p>
        </p:txBody>
      </p:sp>
      <p:sp>
        <p:nvSpPr>
          <p:cNvPr id="3" name="Slide Number Placeholder 2"/>
          <p:cNvSpPr>
            <a:spLocks noGrp="1"/>
          </p:cNvSpPr>
          <p:nvPr>
            <p:ph type="sldNum" sz="quarter" idx="10"/>
          </p:nvPr>
        </p:nvSpPr>
        <p:spPr/>
        <p:txBody>
          <a:bodyPr/>
          <a:lstStyle/>
          <a:p>
            <a:fld id="{1FBE1483-AF8C-754F-8AB1-9402122579D8}" type="slidenum">
              <a:rPr lang="en-US" smtClean="0"/>
              <a:pPr/>
              <a:t>25</a:t>
            </a:fld>
            <a:endParaRPr lang="en-US" dirty="0"/>
          </a:p>
        </p:txBody>
      </p:sp>
    </p:spTree>
    <p:extLst>
      <p:ext uri="{BB962C8B-B14F-4D97-AF65-F5344CB8AC3E}">
        <p14:creationId xmlns:p14="http://schemas.microsoft.com/office/powerpoint/2010/main" val="4022517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Line Labels/Connectors</a:t>
            </a:r>
            <a:endParaRPr lang="en-US" dirty="0"/>
          </a:p>
        </p:txBody>
      </p:sp>
      <p:sp>
        <p:nvSpPr>
          <p:cNvPr id="5" name="Content Placeholder 4"/>
          <p:cNvSpPr>
            <a:spLocks noGrp="1"/>
          </p:cNvSpPr>
          <p:nvPr>
            <p:ph idx="1"/>
          </p:nvPr>
        </p:nvSpPr>
        <p:spPr>
          <a:xfrm>
            <a:off x="685800" y="1524000"/>
            <a:ext cx="7772400" cy="2311400"/>
          </a:xfrm>
        </p:spPr>
        <p:txBody>
          <a:bodyPr/>
          <a:lstStyle/>
          <a:p>
            <a:r>
              <a:rPr lang="en-US" dirty="0" smtClean="0"/>
              <a:t>Line labels state the relationship between two or more ideas</a:t>
            </a:r>
          </a:p>
          <a:p>
            <a:pPr marL="0" indent="0">
              <a:buNone/>
            </a:pPr>
            <a:endParaRPr lang="en-US" dirty="0" smtClean="0"/>
          </a:p>
          <a:p>
            <a:r>
              <a:rPr lang="en-US" dirty="0" smtClean="0"/>
              <a:t>When line labels (connectors) are used, student comprehension increases  - WHY?</a:t>
            </a:r>
            <a:endParaRPr lang="en-US" dirty="0"/>
          </a:p>
        </p:txBody>
      </p:sp>
      <p:sp>
        <p:nvSpPr>
          <p:cNvPr id="2" name="Slide Number Placeholder 1"/>
          <p:cNvSpPr>
            <a:spLocks noGrp="1"/>
          </p:cNvSpPr>
          <p:nvPr>
            <p:ph type="sldNum" sz="quarter" idx="10"/>
          </p:nvPr>
        </p:nvSpPr>
        <p:spPr/>
        <p:txBody>
          <a:bodyPr/>
          <a:lstStyle/>
          <a:p>
            <a:fld id="{1FBE1483-AF8C-754F-8AB1-9402122579D8}" type="slidenum">
              <a:rPr lang="en-US" smtClean="0"/>
              <a:pPr/>
              <a:t>26</a:t>
            </a:fld>
            <a:endParaRPr lang="en-US" dirty="0"/>
          </a:p>
        </p:txBody>
      </p:sp>
      <p:sp>
        <p:nvSpPr>
          <p:cNvPr id="3" name="Footer Placeholder 2"/>
          <p:cNvSpPr>
            <a:spLocks noGrp="1"/>
          </p:cNvSpPr>
          <p:nvPr>
            <p:ph type="ftr" sz="quarter" idx="11"/>
          </p:nvPr>
        </p:nvSpPr>
        <p:spPr/>
        <p:txBody>
          <a:bodyPr/>
          <a:lstStyle/>
          <a:p>
            <a:r>
              <a:rPr lang="en-US" smtClean="0"/>
              <a:t>University of Kansas Center for Research on Learning  2013</a:t>
            </a:r>
            <a:endParaRPr lang="en-US" dirty="0"/>
          </a:p>
        </p:txBody>
      </p:sp>
    </p:spTree>
    <p:extLst>
      <p:ext uri="{BB962C8B-B14F-4D97-AF65-F5344CB8AC3E}">
        <p14:creationId xmlns:p14="http://schemas.microsoft.com/office/powerpoint/2010/main" val="18694409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 name="Slide Number Placeholder 1"/>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6C6478D4-5D29-1045-9781-5484B801EA8E}" type="slidenum">
              <a:rPr lang="en-US" sz="1000">
                <a:solidFill>
                  <a:schemeClr val="accent2"/>
                </a:solidFill>
                <a:latin typeface="Arial" charset="0"/>
              </a:rPr>
              <a:pPr/>
              <a:t>27</a:t>
            </a:fld>
            <a:endParaRPr lang="en-US" sz="1000" dirty="0">
              <a:solidFill>
                <a:schemeClr val="accent2"/>
              </a:solidFill>
              <a:latin typeface="Arial" charset="0"/>
            </a:endParaRPr>
          </a:p>
        </p:txBody>
      </p:sp>
      <p:sp>
        <p:nvSpPr>
          <p:cNvPr id="450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dirty="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grpSp>
        <p:nvGrpSpPr>
          <p:cNvPr id="45060" name="Group 341"/>
          <p:cNvGrpSpPr>
            <a:grpSpLocks/>
          </p:cNvGrpSpPr>
          <p:nvPr/>
        </p:nvGrpSpPr>
        <p:grpSpPr bwMode="auto">
          <a:xfrm>
            <a:off x="708025" y="311150"/>
            <a:ext cx="7735888" cy="6048375"/>
            <a:chOff x="446" y="196"/>
            <a:chExt cx="4873" cy="3810"/>
          </a:xfrm>
        </p:grpSpPr>
        <p:sp>
          <p:nvSpPr>
            <p:cNvPr id="45075" name="Rectangle 342"/>
            <p:cNvSpPr>
              <a:spLocks noChangeArrowheads="1"/>
            </p:cNvSpPr>
            <p:nvPr/>
          </p:nvSpPr>
          <p:spPr bwMode="auto">
            <a:xfrm>
              <a:off x="446" y="196"/>
              <a:ext cx="118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srgbClr val="000000"/>
                  </a:solidFill>
                  <a:latin typeface="Arial" charset="0"/>
                </a:rPr>
                <a:t>The Unit Organizer </a:t>
              </a:r>
              <a:endParaRPr lang="en-US" dirty="0">
                <a:latin typeface="Arial" charset="0"/>
              </a:endParaRPr>
            </a:p>
          </p:txBody>
        </p:sp>
        <p:grpSp>
          <p:nvGrpSpPr>
            <p:cNvPr id="45076" name="Group 343"/>
            <p:cNvGrpSpPr>
              <a:grpSpLocks/>
            </p:cNvGrpSpPr>
            <p:nvPr/>
          </p:nvGrpSpPr>
          <p:grpSpPr bwMode="auto">
            <a:xfrm>
              <a:off x="466" y="197"/>
              <a:ext cx="4853" cy="3809"/>
              <a:chOff x="466" y="197"/>
              <a:chExt cx="4853" cy="3809"/>
            </a:xfrm>
          </p:grpSpPr>
          <p:sp>
            <p:nvSpPr>
              <p:cNvPr id="45077" name="Rectangle 344"/>
              <p:cNvSpPr>
                <a:spLocks noChangeArrowheads="1"/>
              </p:cNvSpPr>
              <p:nvPr/>
            </p:nvSpPr>
            <p:spPr bwMode="auto">
              <a:xfrm>
                <a:off x="4309" y="197"/>
                <a:ext cx="4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Elida Cordora</a:t>
                </a:r>
                <a:endParaRPr lang="en-US" sz="1000" dirty="0">
                  <a:latin typeface="Sand" charset="0"/>
                </a:endParaRPr>
              </a:p>
            </p:txBody>
          </p:sp>
          <p:sp>
            <p:nvSpPr>
              <p:cNvPr id="45078" name="Rectangle 345"/>
              <p:cNvSpPr>
                <a:spLocks noChangeArrowheads="1"/>
              </p:cNvSpPr>
              <p:nvPr/>
            </p:nvSpPr>
            <p:spPr bwMode="auto">
              <a:xfrm>
                <a:off x="3951" y="203"/>
                <a:ext cx="18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NAME</a:t>
                </a:r>
                <a:endParaRPr lang="en-US" dirty="0">
                  <a:latin typeface="Arial" charset="0"/>
                </a:endParaRPr>
              </a:p>
            </p:txBody>
          </p:sp>
          <p:sp>
            <p:nvSpPr>
              <p:cNvPr id="45079" name="Rectangle 346"/>
              <p:cNvSpPr>
                <a:spLocks noChangeArrowheads="1"/>
              </p:cNvSpPr>
              <p:nvPr/>
            </p:nvSpPr>
            <p:spPr bwMode="auto">
              <a:xfrm>
                <a:off x="3951" y="285"/>
                <a:ext cx="17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DATE</a:t>
                </a:r>
                <a:endParaRPr lang="en-US" dirty="0">
                  <a:latin typeface="Arial" charset="0"/>
                </a:endParaRPr>
              </a:p>
            </p:txBody>
          </p:sp>
          <p:sp>
            <p:nvSpPr>
              <p:cNvPr id="45080" name="Line 347"/>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81" name="Line 348"/>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82" name="Rectangle 349"/>
              <p:cNvSpPr>
                <a:spLocks noChangeArrowheads="1"/>
              </p:cNvSpPr>
              <p:nvPr/>
            </p:nvSpPr>
            <p:spPr bwMode="auto">
              <a:xfrm>
                <a:off x="2570" y="265"/>
                <a:ext cx="55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BIGGER PICTURE</a:t>
                </a:r>
                <a:endParaRPr lang="en-US" dirty="0">
                  <a:latin typeface="Arial" charset="0"/>
                </a:endParaRPr>
              </a:p>
            </p:txBody>
          </p:sp>
          <p:sp>
            <p:nvSpPr>
              <p:cNvPr id="45083" name="Rectangle 350"/>
              <p:cNvSpPr>
                <a:spLocks noChangeArrowheads="1"/>
              </p:cNvSpPr>
              <p:nvPr/>
            </p:nvSpPr>
            <p:spPr bwMode="auto">
              <a:xfrm>
                <a:off x="789" y="574"/>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LAST UNIT</a:t>
                </a:r>
                <a:endParaRPr lang="en-US" dirty="0">
                  <a:latin typeface="Arial" charset="0"/>
                </a:endParaRPr>
              </a:p>
            </p:txBody>
          </p:sp>
          <p:sp>
            <p:nvSpPr>
              <p:cNvPr id="45084" name="Rectangle 351"/>
              <p:cNvSpPr>
                <a:spLocks noChangeArrowheads="1"/>
              </p:cNvSpPr>
              <p:nvPr/>
            </p:nvSpPr>
            <p:spPr bwMode="auto">
              <a:xfrm>
                <a:off x="1181" y="574"/>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/Experience</a:t>
                </a:r>
                <a:endParaRPr lang="en-US" dirty="0">
                  <a:latin typeface="Arial" charset="0"/>
                </a:endParaRPr>
              </a:p>
            </p:txBody>
          </p:sp>
          <p:sp>
            <p:nvSpPr>
              <p:cNvPr id="45085" name="Rectangle 352"/>
              <p:cNvSpPr>
                <a:spLocks noChangeArrowheads="1"/>
              </p:cNvSpPr>
              <p:nvPr/>
            </p:nvSpPr>
            <p:spPr bwMode="auto">
              <a:xfrm>
                <a:off x="2769" y="601"/>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rPr>
                  <a:t>CURRENT UNIT</a:t>
                </a:r>
                <a:endParaRPr lang="en-US" dirty="0">
                  <a:latin typeface="Times" charset="0"/>
                </a:endParaRPr>
              </a:p>
            </p:txBody>
          </p:sp>
          <p:sp>
            <p:nvSpPr>
              <p:cNvPr id="45086" name="Rectangle 353"/>
              <p:cNvSpPr>
                <a:spLocks noChangeArrowheads="1"/>
              </p:cNvSpPr>
              <p:nvPr/>
            </p:nvSpPr>
            <p:spPr bwMode="auto">
              <a:xfrm>
                <a:off x="4453" y="574"/>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NEXT UNIT</a:t>
                </a:r>
                <a:endParaRPr lang="en-US" dirty="0">
                  <a:latin typeface="Arial" charset="0"/>
                </a:endParaRPr>
              </a:p>
            </p:txBody>
          </p:sp>
          <p:sp>
            <p:nvSpPr>
              <p:cNvPr id="45087" name="Rectangle 354"/>
              <p:cNvSpPr>
                <a:spLocks noChangeArrowheads="1"/>
              </p:cNvSpPr>
              <p:nvPr/>
            </p:nvSpPr>
            <p:spPr bwMode="auto">
              <a:xfrm>
                <a:off x="4838" y="574"/>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/Experience</a:t>
                </a:r>
                <a:endParaRPr lang="en-US" dirty="0">
                  <a:latin typeface="Arial" charset="0"/>
                </a:endParaRPr>
              </a:p>
            </p:txBody>
          </p:sp>
          <p:sp>
            <p:nvSpPr>
              <p:cNvPr id="45088" name="Line 355"/>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89" name="Line 356"/>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90" name="Line 357"/>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91" name="Line 358"/>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92" name="Arc 359"/>
              <p:cNvSpPr>
                <a:spLocks/>
              </p:cNvSpPr>
              <p:nvPr/>
            </p:nvSpPr>
            <p:spPr bwMode="auto">
              <a:xfrm>
                <a:off x="473" y="382"/>
                <a:ext cx="1293" cy="199"/>
              </a:xfrm>
              <a:custGeom>
                <a:avLst/>
                <a:gdLst>
                  <a:gd name="T0" fmla="*/ 0 w 21600"/>
                  <a:gd name="T1" fmla="*/ 0 h 21599"/>
                  <a:gd name="T2" fmla="*/ 5 w 21600"/>
                  <a:gd name="T3" fmla="*/ 0 h 21599"/>
                  <a:gd name="T4" fmla="*/ 5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093" name="Arc 360"/>
              <p:cNvSpPr>
                <a:spLocks/>
              </p:cNvSpPr>
              <p:nvPr/>
            </p:nvSpPr>
            <p:spPr bwMode="auto">
              <a:xfrm>
                <a:off x="466" y="375"/>
                <a:ext cx="1300" cy="206"/>
              </a:xfrm>
              <a:custGeom>
                <a:avLst/>
                <a:gdLst>
                  <a:gd name="T0" fmla="*/ 0 w 21600"/>
                  <a:gd name="T1" fmla="*/ 0 h 21599"/>
                  <a:gd name="T2" fmla="*/ 5 w 21600"/>
                  <a:gd name="T3" fmla="*/ 0 h 21599"/>
                  <a:gd name="T4" fmla="*/ 5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5094" name="Arc 361"/>
              <p:cNvSpPr>
                <a:spLocks/>
              </p:cNvSpPr>
              <p:nvPr/>
            </p:nvSpPr>
            <p:spPr bwMode="auto">
              <a:xfrm>
                <a:off x="4054" y="375"/>
                <a:ext cx="1265" cy="210"/>
              </a:xfrm>
              <a:custGeom>
                <a:avLst/>
                <a:gdLst>
                  <a:gd name="T0" fmla="*/ 0 w 21616"/>
                  <a:gd name="T1" fmla="*/ 0 h 21600"/>
                  <a:gd name="T2" fmla="*/ 4 w 21616"/>
                  <a:gd name="T3" fmla="*/ 0 h 21600"/>
                  <a:gd name="T4" fmla="*/ 0 w 21616"/>
                  <a:gd name="T5" fmla="*/ 0 h 21600"/>
                  <a:gd name="T6" fmla="*/ 0 60000 65536"/>
                  <a:gd name="T7" fmla="*/ 0 60000 65536"/>
                  <a:gd name="T8" fmla="*/ 0 60000 65536"/>
                  <a:gd name="T9" fmla="*/ 0 w 21616"/>
                  <a:gd name="T10" fmla="*/ 0 h 21600"/>
                  <a:gd name="T11" fmla="*/ 21616 w 21616"/>
                  <a:gd name="T12" fmla="*/ 21600 h 21600"/>
                </a:gdLst>
                <a:ahLst/>
                <a:cxnLst>
                  <a:cxn ang="T6">
                    <a:pos x="T0" y="T1"/>
                  </a:cxn>
                  <a:cxn ang="T7">
                    <a:pos x="T2" y="T3"/>
                  </a:cxn>
                  <a:cxn ang="T8">
                    <a:pos x="T4" y="T5"/>
                  </a:cxn>
                </a:cxnLst>
                <a:rect l="T9" t="T10" r="T11" b="T12"/>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5095" name="Line 362"/>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45096" name="Group 363"/>
              <p:cNvGrpSpPr>
                <a:grpSpLocks/>
              </p:cNvGrpSpPr>
              <p:nvPr/>
            </p:nvGrpSpPr>
            <p:grpSpPr bwMode="auto">
              <a:xfrm>
                <a:off x="1759" y="395"/>
                <a:ext cx="1" cy="186"/>
                <a:chOff x="1759" y="395"/>
                <a:chExt cx="1" cy="186"/>
              </a:xfrm>
            </p:grpSpPr>
            <p:sp>
              <p:nvSpPr>
                <p:cNvPr id="45231" name="Line 364"/>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32" name="Line 365"/>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33" name="Line 366"/>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34" name="Line 367"/>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45097" name="Group 368"/>
              <p:cNvGrpSpPr>
                <a:grpSpLocks/>
              </p:cNvGrpSpPr>
              <p:nvPr/>
            </p:nvGrpSpPr>
            <p:grpSpPr bwMode="auto">
              <a:xfrm>
                <a:off x="4061" y="409"/>
                <a:ext cx="1" cy="186"/>
                <a:chOff x="4061" y="409"/>
                <a:chExt cx="1" cy="186"/>
              </a:xfrm>
            </p:grpSpPr>
            <p:sp>
              <p:nvSpPr>
                <p:cNvPr id="45227" name="Line 369"/>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28" name="Line 370"/>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29" name="Line 371"/>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30" name="Line 372"/>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5098" name="Line 373"/>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99" name="Line 374"/>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00" name="Line 375"/>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01" name="Rectangle 376"/>
              <p:cNvSpPr>
                <a:spLocks noChangeArrowheads="1"/>
              </p:cNvSpPr>
              <p:nvPr/>
            </p:nvSpPr>
            <p:spPr bwMode="auto">
              <a:xfrm rot="-5400000">
                <a:off x="280" y="3451"/>
                <a:ext cx="5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000000"/>
                    </a:solidFill>
                    <a:latin typeface="Arial" charset="0"/>
                  </a:rPr>
                  <a:t> UNIT SELF-TEST</a:t>
                </a:r>
              </a:p>
              <a:p>
                <a:pPr algn="ctr"/>
                <a:r>
                  <a:rPr lang="en-US" sz="800" b="1" dirty="0">
                    <a:solidFill>
                      <a:srgbClr val="000000"/>
                    </a:solidFill>
                    <a:latin typeface="Arial" charset="0"/>
                  </a:rPr>
                  <a:t>QUESTIONS </a:t>
                </a:r>
              </a:p>
            </p:txBody>
          </p:sp>
          <p:sp>
            <p:nvSpPr>
              <p:cNvPr id="45102" name="Rectangle 377"/>
              <p:cNvSpPr>
                <a:spLocks noChangeArrowheads="1"/>
              </p:cNvSpPr>
              <p:nvPr/>
            </p:nvSpPr>
            <p:spPr bwMode="auto">
              <a:xfrm rot="-5400000">
                <a:off x="507" y="3891"/>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endParaRPr lang="en-US" dirty="0">
                  <a:latin typeface="Arial" charset="0"/>
                </a:endParaRPr>
              </a:p>
            </p:txBody>
          </p:sp>
          <p:sp>
            <p:nvSpPr>
              <p:cNvPr id="45103" name="Oval 378"/>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104" name="Oval 379"/>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5105" name="Line 380"/>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06" name="Rectangle 381"/>
              <p:cNvSpPr>
                <a:spLocks noChangeArrowheads="1"/>
              </p:cNvSpPr>
              <p:nvPr/>
            </p:nvSpPr>
            <p:spPr bwMode="auto">
              <a:xfrm rot="960000">
                <a:off x="3281" y="877"/>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Comic Sans MS" charset="0"/>
                  </a:rPr>
                  <a:t>is </a:t>
                </a:r>
                <a:r>
                  <a:rPr lang="en-US" sz="800" b="1" dirty="0">
                    <a:solidFill>
                      <a:srgbClr val="000000"/>
                    </a:solidFill>
                    <a:latin typeface="Arial" charset="0"/>
                  </a:rPr>
                  <a:t>about</a:t>
                </a:r>
                <a:r>
                  <a:rPr lang="en-US" sz="800" b="1" dirty="0">
                    <a:solidFill>
                      <a:srgbClr val="000000"/>
                    </a:solidFill>
                    <a:latin typeface="Comic Sans MS" charset="0"/>
                  </a:rPr>
                  <a:t>...</a:t>
                </a:r>
                <a:endParaRPr lang="en-US" dirty="0">
                  <a:latin typeface="Comic Sans MS" charset="0"/>
                </a:endParaRPr>
              </a:p>
            </p:txBody>
          </p:sp>
          <p:grpSp>
            <p:nvGrpSpPr>
              <p:cNvPr id="45107" name="Group 382"/>
              <p:cNvGrpSpPr>
                <a:grpSpLocks/>
              </p:cNvGrpSpPr>
              <p:nvPr/>
            </p:nvGrpSpPr>
            <p:grpSpPr bwMode="auto">
              <a:xfrm>
                <a:off x="2845" y="1440"/>
                <a:ext cx="1114" cy="1"/>
                <a:chOff x="2845" y="1440"/>
                <a:chExt cx="1114" cy="1"/>
              </a:xfrm>
            </p:grpSpPr>
            <p:sp>
              <p:nvSpPr>
                <p:cNvPr id="45208" name="Line 383"/>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09" name="Line 384"/>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10" name="Line 385"/>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11" name="Line 386"/>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12" name="Line 387"/>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13" name="Line 388"/>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14" name="Line 389"/>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15" name="Line 390"/>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16" name="Line 391"/>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17" name="Line 392"/>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18" name="Line 393"/>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19" name="Line 394"/>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20" name="Line 395"/>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21" name="Line 396"/>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22" name="Line 397"/>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23" name="Line 398"/>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24" name="Line 399"/>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25" name="Line 400"/>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226" name="Line 401"/>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5108" name="Line 402"/>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09" name="Line 403"/>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10" name="Line 404"/>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11" name="Line 405"/>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12" name="Line 406"/>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13" name="Line 407"/>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14" name="Line 408"/>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15" name="Line 409"/>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16" name="Line 410"/>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17" name="Line 411"/>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18" name="Line 412"/>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19" name="Line 413"/>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20" name="Line 414"/>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21" name="Line 415"/>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22" name="Line 416"/>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23" name="Rectangle 417"/>
              <p:cNvSpPr>
                <a:spLocks noChangeArrowheads="1"/>
              </p:cNvSpPr>
              <p:nvPr/>
            </p:nvSpPr>
            <p:spPr bwMode="auto">
              <a:xfrm rot="5400000">
                <a:off x="4957" y="3457"/>
                <a:ext cx="53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000000"/>
                    </a:solidFill>
                    <a:latin typeface="Arial" charset="0"/>
                  </a:rPr>
                  <a:t> UNIT</a:t>
                </a:r>
              </a:p>
              <a:p>
                <a:pPr algn="ctr"/>
                <a:r>
                  <a:rPr lang="en-US" sz="800" b="1" dirty="0">
                    <a:solidFill>
                      <a:srgbClr val="000000"/>
                    </a:solidFill>
                    <a:latin typeface="Arial" charset="0"/>
                  </a:rPr>
                  <a:t>RELATIONSHIPS </a:t>
                </a:r>
              </a:p>
            </p:txBody>
          </p:sp>
          <p:sp>
            <p:nvSpPr>
              <p:cNvPr id="45124" name="Rectangle 418"/>
              <p:cNvSpPr>
                <a:spLocks noChangeArrowheads="1"/>
              </p:cNvSpPr>
              <p:nvPr/>
            </p:nvSpPr>
            <p:spPr bwMode="auto">
              <a:xfrm rot="5400000">
                <a:off x="4797" y="3474"/>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endParaRPr lang="en-US" dirty="0">
                  <a:latin typeface="Arial" charset="0"/>
                </a:endParaRPr>
              </a:p>
            </p:txBody>
          </p:sp>
          <p:sp>
            <p:nvSpPr>
              <p:cNvPr id="45125" name="Rectangle 419"/>
              <p:cNvSpPr>
                <a:spLocks noChangeArrowheads="1"/>
              </p:cNvSpPr>
              <p:nvPr/>
            </p:nvSpPr>
            <p:spPr bwMode="auto">
              <a:xfrm>
                <a:off x="700" y="883"/>
                <a:ext cx="5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UNIT SCHEDULE</a:t>
                </a:r>
                <a:endParaRPr lang="en-US" dirty="0">
                  <a:latin typeface="Arial" charset="0"/>
                </a:endParaRPr>
              </a:p>
            </p:txBody>
          </p:sp>
          <p:sp>
            <p:nvSpPr>
              <p:cNvPr id="45126" name="Line 420"/>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27" name="Line 421"/>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28" name="Line 422"/>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29" name="Line 423"/>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30" name="Line 424"/>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31" name="Line 425"/>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32" name="Line 426"/>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33" name="Rectangle 427"/>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5134" name="Rectangle 428"/>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5135" name="Rectangle 429"/>
              <p:cNvSpPr>
                <a:spLocks noChangeArrowheads="1"/>
              </p:cNvSpPr>
              <p:nvPr/>
            </p:nvSpPr>
            <p:spPr bwMode="auto">
              <a:xfrm>
                <a:off x="1704" y="883"/>
                <a:ext cx="3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UNIT MAP</a:t>
                </a:r>
                <a:endParaRPr lang="en-US" dirty="0">
                  <a:latin typeface="Arial" charset="0"/>
                </a:endParaRPr>
              </a:p>
            </p:txBody>
          </p:sp>
          <p:sp>
            <p:nvSpPr>
              <p:cNvPr id="45136" name="Rectangle 430"/>
              <p:cNvSpPr>
                <a:spLocks noChangeArrowheads="1"/>
              </p:cNvSpPr>
              <p:nvPr/>
            </p:nvSpPr>
            <p:spPr bwMode="auto">
              <a:xfrm>
                <a:off x="2542" y="588"/>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latin typeface="Arial" charset="0"/>
                  </a:rPr>
                  <a:t>CURRENT UNIT</a:t>
                </a:r>
                <a:endParaRPr lang="en-US" dirty="0">
                  <a:latin typeface="Arial" charset="0"/>
                </a:endParaRPr>
              </a:p>
            </p:txBody>
          </p:sp>
          <p:sp>
            <p:nvSpPr>
              <p:cNvPr id="45137" name="Oval 431"/>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5138" name="Oval 432"/>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5139" name="Oval 433"/>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5140" name="Oval 434"/>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5141" name="Oval 435"/>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5142" name="Oval 436"/>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dirty="0"/>
              </a:p>
            </p:txBody>
          </p:sp>
          <p:sp>
            <p:nvSpPr>
              <p:cNvPr id="45143" name="Oval 437"/>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5144" name="Oval 438"/>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5145" name="Rectangle 439"/>
              <p:cNvSpPr>
                <a:spLocks noChangeArrowheads="1"/>
              </p:cNvSpPr>
              <p:nvPr/>
            </p:nvSpPr>
            <p:spPr bwMode="auto">
              <a:xfrm>
                <a:off x="1814" y="59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1</a:t>
                </a:r>
                <a:endParaRPr lang="en-US" dirty="0">
                  <a:latin typeface="Arial" charset="0"/>
                </a:endParaRPr>
              </a:p>
            </p:txBody>
          </p:sp>
          <p:sp>
            <p:nvSpPr>
              <p:cNvPr id="45146" name="Rectangle 440"/>
              <p:cNvSpPr>
                <a:spLocks noChangeArrowheads="1"/>
              </p:cNvSpPr>
              <p:nvPr/>
            </p:nvSpPr>
            <p:spPr bwMode="auto">
              <a:xfrm>
                <a:off x="4109" y="588"/>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3</a:t>
                </a:r>
                <a:endParaRPr lang="en-US" dirty="0">
                  <a:latin typeface="Arial" charset="0"/>
                </a:endParaRPr>
              </a:p>
            </p:txBody>
          </p:sp>
          <p:sp>
            <p:nvSpPr>
              <p:cNvPr id="45147" name="Rectangle 441"/>
              <p:cNvSpPr>
                <a:spLocks noChangeArrowheads="1"/>
              </p:cNvSpPr>
              <p:nvPr/>
            </p:nvSpPr>
            <p:spPr bwMode="auto">
              <a:xfrm>
                <a:off x="521" y="59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2</a:t>
                </a:r>
                <a:endParaRPr lang="en-US" dirty="0">
                  <a:latin typeface="Arial" charset="0"/>
                </a:endParaRPr>
              </a:p>
            </p:txBody>
          </p:sp>
          <p:sp>
            <p:nvSpPr>
              <p:cNvPr id="45148" name="Rectangle 442"/>
              <p:cNvSpPr>
                <a:spLocks noChangeArrowheads="1"/>
              </p:cNvSpPr>
              <p:nvPr/>
            </p:nvSpPr>
            <p:spPr bwMode="auto">
              <a:xfrm>
                <a:off x="2467" y="26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4</a:t>
                </a:r>
                <a:endParaRPr lang="en-US" dirty="0">
                  <a:latin typeface="Arial" charset="0"/>
                </a:endParaRPr>
              </a:p>
            </p:txBody>
          </p:sp>
          <p:sp>
            <p:nvSpPr>
              <p:cNvPr id="45149" name="Rectangle 443"/>
              <p:cNvSpPr>
                <a:spLocks noChangeArrowheads="1"/>
              </p:cNvSpPr>
              <p:nvPr/>
            </p:nvSpPr>
            <p:spPr bwMode="auto">
              <a:xfrm>
                <a:off x="1566" y="88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5</a:t>
                </a:r>
                <a:endParaRPr lang="en-US" dirty="0">
                  <a:latin typeface="Arial" charset="0"/>
                </a:endParaRPr>
              </a:p>
            </p:txBody>
          </p:sp>
          <p:sp>
            <p:nvSpPr>
              <p:cNvPr id="45150" name="Rectangle 444"/>
              <p:cNvSpPr>
                <a:spLocks noChangeArrowheads="1"/>
              </p:cNvSpPr>
              <p:nvPr/>
            </p:nvSpPr>
            <p:spPr bwMode="auto">
              <a:xfrm>
                <a:off x="5216" y="314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6</a:t>
                </a:r>
                <a:endParaRPr lang="en-US" dirty="0">
                  <a:latin typeface="Arial" charset="0"/>
                </a:endParaRPr>
              </a:p>
            </p:txBody>
          </p:sp>
          <p:sp>
            <p:nvSpPr>
              <p:cNvPr id="45151" name="Rectangle 445"/>
              <p:cNvSpPr>
                <a:spLocks noChangeArrowheads="1"/>
              </p:cNvSpPr>
              <p:nvPr/>
            </p:nvSpPr>
            <p:spPr bwMode="auto">
              <a:xfrm>
                <a:off x="535" y="38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7</a:t>
                </a:r>
                <a:endParaRPr lang="en-US" dirty="0">
                  <a:latin typeface="Arial" charset="0"/>
                </a:endParaRPr>
              </a:p>
            </p:txBody>
          </p:sp>
          <p:sp>
            <p:nvSpPr>
              <p:cNvPr id="45152" name="Rectangle 446"/>
              <p:cNvSpPr>
                <a:spLocks noChangeArrowheads="1"/>
              </p:cNvSpPr>
              <p:nvPr/>
            </p:nvSpPr>
            <p:spPr bwMode="auto">
              <a:xfrm>
                <a:off x="542" y="87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8</a:t>
                </a:r>
                <a:endParaRPr lang="en-US" dirty="0">
                  <a:latin typeface="Arial" charset="0"/>
                </a:endParaRPr>
              </a:p>
            </p:txBody>
          </p:sp>
          <p:sp>
            <p:nvSpPr>
              <p:cNvPr id="45153" name="Rectangle 447"/>
              <p:cNvSpPr>
                <a:spLocks noChangeArrowheads="1"/>
              </p:cNvSpPr>
              <p:nvPr/>
            </p:nvSpPr>
            <p:spPr bwMode="auto">
              <a:xfrm>
                <a:off x="2013" y="404"/>
                <a:ext cx="15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The roots and consequences of civil unrest.</a:t>
                </a:r>
                <a:endParaRPr lang="en-US" sz="1000" dirty="0">
                  <a:latin typeface="Sand" charset="0"/>
                </a:endParaRPr>
              </a:p>
            </p:txBody>
          </p:sp>
          <p:sp>
            <p:nvSpPr>
              <p:cNvPr id="45154" name="Rectangle 448"/>
              <p:cNvSpPr>
                <a:spLocks noChangeArrowheads="1"/>
              </p:cNvSpPr>
              <p:nvPr/>
            </p:nvSpPr>
            <p:spPr bwMode="auto">
              <a:xfrm>
                <a:off x="2126" y="670"/>
                <a:ext cx="139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Causes of the Civil War</a:t>
                </a:r>
                <a:endParaRPr lang="en-US" dirty="0">
                  <a:latin typeface="Sand" charset="0"/>
                </a:endParaRPr>
              </a:p>
            </p:txBody>
          </p:sp>
          <p:sp>
            <p:nvSpPr>
              <p:cNvPr id="45155" name="Rectangle 449"/>
              <p:cNvSpPr>
                <a:spLocks noChangeArrowheads="1"/>
              </p:cNvSpPr>
              <p:nvPr/>
            </p:nvSpPr>
            <p:spPr bwMode="auto">
              <a:xfrm>
                <a:off x="570" y="684"/>
                <a:ext cx="8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Growth of the Nation</a:t>
                </a:r>
                <a:endParaRPr lang="en-US" dirty="0">
                  <a:latin typeface="Sand" charset="0"/>
                </a:endParaRPr>
              </a:p>
            </p:txBody>
          </p:sp>
          <p:sp>
            <p:nvSpPr>
              <p:cNvPr id="45156" name="Rectangle 450"/>
              <p:cNvSpPr>
                <a:spLocks noChangeArrowheads="1"/>
              </p:cNvSpPr>
              <p:nvPr/>
            </p:nvSpPr>
            <p:spPr bwMode="auto">
              <a:xfrm>
                <a:off x="4439" y="650"/>
                <a:ext cx="57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The Civil War</a:t>
                </a:r>
                <a:endParaRPr lang="en-US" dirty="0">
                  <a:latin typeface="Sand" charset="0"/>
                </a:endParaRPr>
              </a:p>
            </p:txBody>
          </p:sp>
          <p:sp>
            <p:nvSpPr>
              <p:cNvPr id="45157" name="Rectangle 451"/>
              <p:cNvSpPr>
                <a:spLocks noChangeArrowheads="1"/>
              </p:cNvSpPr>
              <p:nvPr/>
            </p:nvSpPr>
            <p:spPr bwMode="auto">
              <a:xfrm>
                <a:off x="3003" y="1162"/>
                <a:ext cx="7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latin typeface="Sand" charset="0"/>
                  </a:rPr>
                  <a:t>Sectionalism</a:t>
                </a:r>
                <a:endParaRPr lang="en-US" dirty="0">
                  <a:latin typeface="Sand" charset="0"/>
                </a:endParaRPr>
              </a:p>
            </p:txBody>
          </p:sp>
          <p:sp>
            <p:nvSpPr>
              <p:cNvPr id="45158" name="Rectangle 452"/>
              <p:cNvSpPr>
                <a:spLocks noChangeArrowheads="1"/>
              </p:cNvSpPr>
              <p:nvPr/>
            </p:nvSpPr>
            <p:spPr bwMode="auto">
              <a:xfrm>
                <a:off x="3145" y="1455"/>
                <a:ext cx="4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dirty="0">
                    <a:solidFill>
                      <a:srgbClr val="000000"/>
                    </a:solidFill>
                    <a:latin typeface="Sand" charset="0"/>
                  </a:rPr>
                  <a:t>pp. 201-236</a:t>
                </a:r>
                <a:endParaRPr lang="en-US" dirty="0">
                  <a:latin typeface="Sand" charset="0"/>
                </a:endParaRPr>
              </a:p>
            </p:txBody>
          </p:sp>
          <p:sp>
            <p:nvSpPr>
              <p:cNvPr id="45159" name="Rectangle 453"/>
              <p:cNvSpPr>
                <a:spLocks noChangeArrowheads="1"/>
              </p:cNvSpPr>
              <p:nvPr/>
            </p:nvSpPr>
            <p:spPr bwMode="auto">
              <a:xfrm>
                <a:off x="480" y="1021"/>
                <a:ext cx="7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1/22  Cooperative groups -</a:t>
                </a:r>
                <a:endParaRPr lang="en-US" sz="800" dirty="0">
                  <a:latin typeface="Sand" charset="0"/>
                </a:endParaRPr>
              </a:p>
            </p:txBody>
          </p:sp>
          <p:sp>
            <p:nvSpPr>
              <p:cNvPr id="45160" name="Rectangle 454"/>
              <p:cNvSpPr>
                <a:spLocks noChangeArrowheads="1"/>
              </p:cNvSpPr>
              <p:nvPr/>
            </p:nvSpPr>
            <p:spPr bwMode="auto">
              <a:xfrm>
                <a:off x="514" y="1096"/>
                <a:ext cx="6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         over pp. 201-210</a:t>
                </a:r>
                <a:endParaRPr lang="en-US" sz="800" dirty="0">
                  <a:latin typeface="Sand" charset="0"/>
                </a:endParaRPr>
              </a:p>
            </p:txBody>
          </p:sp>
          <p:sp>
            <p:nvSpPr>
              <p:cNvPr id="45161" name="Rectangle 455"/>
              <p:cNvSpPr>
                <a:spLocks noChangeArrowheads="1"/>
              </p:cNvSpPr>
              <p:nvPr/>
            </p:nvSpPr>
            <p:spPr bwMode="auto">
              <a:xfrm>
                <a:off x="494" y="1346"/>
                <a:ext cx="3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1/28      Quiz</a:t>
                </a:r>
                <a:endParaRPr lang="en-US" sz="800" dirty="0">
                  <a:latin typeface="Sand" charset="0"/>
                </a:endParaRPr>
              </a:p>
            </p:txBody>
          </p:sp>
          <p:sp>
            <p:nvSpPr>
              <p:cNvPr id="45162" name="Rectangle 456"/>
              <p:cNvSpPr>
                <a:spLocks noChangeArrowheads="1"/>
              </p:cNvSpPr>
              <p:nvPr/>
            </p:nvSpPr>
            <p:spPr bwMode="auto">
              <a:xfrm>
                <a:off x="494" y="1488"/>
                <a:ext cx="7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1/29  Cooperative groups -</a:t>
                </a:r>
                <a:endParaRPr lang="en-US" sz="800" dirty="0">
                  <a:latin typeface="Sand" charset="0"/>
                </a:endParaRPr>
              </a:p>
            </p:txBody>
          </p:sp>
          <p:sp>
            <p:nvSpPr>
              <p:cNvPr id="45163" name="Rectangle 457"/>
              <p:cNvSpPr>
                <a:spLocks noChangeArrowheads="1"/>
              </p:cNvSpPr>
              <p:nvPr/>
            </p:nvSpPr>
            <p:spPr bwMode="auto">
              <a:xfrm>
                <a:off x="514" y="1564"/>
                <a:ext cx="6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         over pp. 210-225</a:t>
                </a:r>
                <a:endParaRPr lang="en-US" sz="800" dirty="0">
                  <a:latin typeface="Sand" charset="0"/>
                </a:endParaRPr>
              </a:p>
            </p:txBody>
          </p:sp>
          <p:sp>
            <p:nvSpPr>
              <p:cNvPr id="45164" name="Rectangle 458"/>
              <p:cNvSpPr>
                <a:spLocks noChangeArrowheads="1"/>
              </p:cNvSpPr>
              <p:nvPr/>
            </p:nvSpPr>
            <p:spPr bwMode="auto">
              <a:xfrm>
                <a:off x="575" y="1817"/>
                <a:ext cx="7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"Influential Personalities" </a:t>
                </a:r>
                <a:endParaRPr lang="en-US" sz="800" dirty="0">
                  <a:latin typeface="Sand" charset="0"/>
                </a:endParaRPr>
              </a:p>
            </p:txBody>
          </p:sp>
          <p:sp>
            <p:nvSpPr>
              <p:cNvPr id="45165" name="Rectangle 459"/>
              <p:cNvSpPr>
                <a:spLocks noChangeArrowheads="1"/>
              </p:cNvSpPr>
              <p:nvPr/>
            </p:nvSpPr>
            <p:spPr bwMode="auto">
              <a:xfrm>
                <a:off x="734" y="1887"/>
                <a:ext cx="32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Project due</a:t>
                </a:r>
                <a:endParaRPr lang="en-US" sz="800" dirty="0">
                  <a:latin typeface="Sand" charset="0"/>
                </a:endParaRPr>
              </a:p>
            </p:txBody>
          </p:sp>
          <p:sp>
            <p:nvSpPr>
              <p:cNvPr id="45166" name="Rectangle 460"/>
              <p:cNvSpPr>
                <a:spLocks noChangeArrowheads="1"/>
              </p:cNvSpPr>
              <p:nvPr/>
            </p:nvSpPr>
            <p:spPr bwMode="auto">
              <a:xfrm>
                <a:off x="473" y="1982"/>
                <a:ext cx="34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1/30     Quiz</a:t>
                </a:r>
                <a:endParaRPr lang="en-US" sz="800" dirty="0">
                  <a:latin typeface="Sand" charset="0"/>
                </a:endParaRPr>
              </a:p>
            </p:txBody>
          </p:sp>
          <p:sp>
            <p:nvSpPr>
              <p:cNvPr id="45167" name="Rectangle 461"/>
              <p:cNvSpPr>
                <a:spLocks noChangeArrowheads="1"/>
              </p:cNvSpPr>
              <p:nvPr/>
            </p:nvSpPr>
            <p:spPr bwMode="auto">
              <a:xfrm>
                <a:off x="514" y="2141"/>
                <a:ext cx="7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2/2   Cooperative groups -</a:t>
                </a:r>
                <a:endParaRPr lang="en-US" sz="800" dirty="0">
                  <a:latin typeface="Sand" charset="0"/>
                </a:endParaRPr>
              </a:p>
            </p:txBody>
          </p:sp>
          <p:sp>
            <p:nvSpPr>
              <p:cNvPr id="45168" name="Rectangle 462"/>
              <p:cNvSpPr>
                <a:spLocks noChangeArrowheads="1"/>
              </p:cNvSpPr>
              <p:nvPr/>
            </p:nvSpPr>
            <p:spPr bwMode="auto">
              <a:xfrm>
                <a:off x="514" y="2217"/>
                <a:ext cx="6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          over pp. 228-234</a:t>
                </a:r>
                <a:endParaRPr lang="en-US" sz="800" dirty="0">
                  <a:latin typeface="Sand" charset="0"/>
                </a:endParaRPr>
              </a:p>
            </p:txBody>
          </p:sp>
          <p:sp>
            <p:nvSpPr>
              <p:cNvPr id="45169" name="Rectangle 463"/>
              <p:cNvSpPr>
                <a:spLocks noChangeArrowheads="1"/>
              </p:cNvSpPr>
              <p:nvPr/>
            </p:nvSpPr>
            <p:spPr bwMode="auto">
              <a:xfrm>
                <a:off x="514" y="2643"/>
                <a:ext cx="6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2/6      Review for test</a:t>
                </a:r>
                <a:endParaRPr lang="en-US" sz="800" dirty="0">
                  <a:latin typeface="Sand" charset="0"/>
                </a:endParaRPr>
              </a:p>
            </p:txBody>
          </p:sp>
          <p:sp>
            <p:nvSpPr>
              <p:cNvPr id="45170" name="Rectangle 464"/>
              <p:cNvSpPr>
                <a:spLocks noChangeArrowheads="1"/>
              </p:cNvSpPr>
              <p:nvPr/>
            </p:nvSpPr>
            <p:spPr bwMode="auto">
              <a:xfrm>
                <a:off x="514" y="2801"/>
                <a:ext cx="6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2/7      Review for test</a:t>
                </a:r>
                <a:endParaRPr lang="en-US" sz="800" dirty="0">
                  <a:latin typeface="Sand" charset="0"/>
                </a:endParaRPr>
              </a:p>
            </p:txBody>
          </p:sp>
          <p:sp>
            <p:nvSpPr>
              <p:cNvPr id="45171" name="Rectangle 465"/>
              <p:cNvSpPr>
                <a:spLocks noChangeArrowheads="1"/>
              </p:cNvSpPr>
              <p:nvPr/>
            </p:nvSpPr>
            <p:spPr bwMode="auto">
              <a:xfrm>
                <a:off x="514" y="2973"/>
                <a:ext cx="32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2/6      Test</a:t>
                </a:r>
                <a:endParaRPr lang="en-US" sz="800" dirty="0">
                  <a:latin typeface="Sand" charset="0"/>
                </a:endParaRPr>
              </a:p>
            </p:txBody>
          </p:sp>
          <p:sp>
            <p:nvSpPr>
              <p:cNvPr id="45172" name="Line 466"/>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73" name="Line 467"/>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74" name="Line 468"/>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75" name="Line 469"/>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176" name="Oval 470"/>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dirty="0"/>
              </a:p>
            </p:txBody>
          </p:sp>
          <p:sp>
            <p:nvSpPr>
              <p:cNvPr id="45177" name="Oval 471"/>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dirty="0"/>
              </a:p>
            </p:txBody>
          </p:sp>
          <p:sp>
            <p:nvSpPr>
              <p:cNvPr id="45178" name="Oval 472"/>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dirty="0"/>
              </a:p>
            </p:txBody>
          </p:sp>
          <p:sp>
            <p:nvSpPr>
              <p:cNvPr id="45179" name="Oval 473"/>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dirty="0"/>
              </a:p>
            </p:txBody>
          </p:sp>
          <p:sp>
            <p:nvSpPr>
              <p:cNvPr id="45180" name="Rectangle 474"/>
              <p:cNvSpPr>
                <a:spLocks noChangeArrowheads="1"/>
              </p:cNvSpPr>
              <p:nvPr/>
            </p:nvSpPr>
            <p:spPr bwMode="auto">
              <a:xfrm>
                <a:off x="1814" y="1626"/>
                <a:ext cx="4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Areas of </a:t>
                </a:r>
                <a:endParaRPr lang="en-US" dirty="0">
                  <a:latin typeface="Sand" charset="0"/>
                </a:endParaRPr>
              </a:p>
            </p:txBody>
          </p:sp>
          <p:sp>
            <p:nvSpPr>
              <p:cNvPr id="45181" name="Rectangle 475"/>
              <p:cNvSpPr>
                <a:spLocks noChangeArrowheads="1"/>
              </p:cNvSpPr>
              <p:nvPr/>
            </p:nvSpPr>
            <p:spPr bwMode="auto">
              <a:xfrm>
                <a:off x="1814" y="1736"/>
                <a:ext cx="4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U.S.</a:t>
                </a:r>
                <a:endParaRPr lang="en-US" dirty="0">
                  <a:latin typeface="Sand" charset="0"/>
                </a:endParaRPr>
              </a:p>
            </p:txBody>
          </p:sp>
          <p:sp>
            <p:nvSpPr>
              <p:cNvPr id="45182" name="Rectangle 476"/>
              <p:cNvSpPr>
                <a:spLocks noChangeArrowheads="1"/>
              </p:cNvSpPr>
              <p:nvPr/>
            </p:nvSpPr>
            <p:spPr bwMode="auto">
              <a:xfrm>
                <a:off x="2673" y="1894"/>
                <a:ext cx="59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Differences </a:t>
                </a:r>
                <a:endParaRPr lang="en-US" dirty="0">
                  <a:latin typeface="Sand" charset="0"/>
                </a:endParaRPr>
              </a:p>
            </p:txBody>
          </p:sp>
          <p:sp>
            <p:nvSpPr>
              <p:cNvPr id="45183" name="Rectangle 477"/>
              <p:cNvSpPr>
                <a:spLocks noChangeArrowheads="1"/>
              </p:cNvSpPr>
              <p:nvPr/>
            </p:nvSpPr>
            <p:spPr bwMode="auto">
              <a:xfrm>
                <a:off x="2673" y="2004"/>
                <a:ext cx="4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between </a:t>
                </a:r>
                <a:endParaRPr lang="en-US" dirty="0">
                  <a:latin typeface="Sand" charset="0"/>
                </a:endParaRPr>
              </a:p>
            </p:txBody>
          </p:sp>
          <p:sp>
            <p:nvSpPr>
              <p:cNvPr id="45184" name="Rectangle 478"/>
              <p:cNvSpPr>
                <a:spLocks noChangeArrowheads="1"/>
              </p:cNvSpPr>
              <p:nvPr/>
            </p:nvSpPr>
            <p:spPr bwMode="auto">
              <a:xfrm>
                <a:off x="2673" y="2114"/>
                <a:ext cx="4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areas</a:t>
                </a:r>
                <a:endParaRPr lang="en-US" dirty="0">
                  <a:latin typeface="Sand" charset="0"/>
                </a:endParaRPr>
              </a:p>
            </p:txBody>
          </p:sp>
          <p:sp>
            <p:nvSpPr>
              <p:cNvPr id="45185" name="Rectangle 479"/>
              <p:cNvSpPr>
                <a:spLocks noChangeArrowheads="1"/>
              </p:cNvSpPr>
              <p:nvPr/>
            </p:nvSpPr>
            <p:spPr bwMode="auto">
              <a:xfrm>
                <a:off x="3690" y="1922"/>
                <a:ext cx="49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Events in </a:t>
                </a:r>
                <a:endParaRPr lang="en-US" dirty="0">
                  <a:latin typeface="Sand" charset="0"/>
                </a:endParaRPr>
              </a:p>
            </p:txBody>
          </p:sp>
          <p:sp>
            <p:nvSpPr>
              <p:cNvPr id="45186" name="Rectangle 480"/>
              <p:cNvSpPr>
                <a:spLocks noChangeArrowheads="1"/>
              </p:cNvSpPr>
              <p:nvPr/>
            </p:nvSpPr>
            <p:spPr bwMode="auto">
              <a:xfrm>
                <a:off x="3690" y="2032"/>
                <a:ext cx="4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U.S.</a:t>
                </a:r>
                <a:endParaRPr lang="en-US" dirty="0">
                  <a:latin typeface="Sand" charset="0"/>
                </a:endParaRPr>
              </a:p>
            </p:txBody>
          </p:sp>
          <p:sp>
            <p:nvSpPr>
              <p:cNvPr id="45187" name="Rectangle 481"/>
              <p:cNvSpPr>
                <a:spLocks noChangeArrowheads="1"/>
              </p:cNvSpPr>
              <p:nvPr/>
            </p:nvSpPr>
            <p:spPr bwMode="auto">
              <a:xfrm>
                <a:off x="4439" y="1523"/>
                <a:ext cx="4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Leaders </a:t>
                </a:r>
                <a:endParaRPr lang="en-US" dirty="0">
                  <a:latin typeface="Sand" charset="0"/>
                </a:endParaRPr>
              </a:p>
            </p:txBody>
          </p:sp>
          <p:sp>
            <p:nvSpPr>
              <p:cNvPr id="45188" name="Rectangle 482"/>
              <p:cNvSpPr>
                <a:spLocks noChangeArrowheads="1"/>
              </p:cNvSpPr>
              <p:nvPr/>
            </p:nvSpPr>
            <p:spPr bwMode="auto">
              <a:xfrm>
                <a:off x="4439" y="1633"/>
                <a:ext cx="5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across the </a:t>
                </a:r>
                <a:endParaRPr lang="en-US" dirty="0">
                  <a:latin typeface="Sand" charset="0"/>
                </a:endParaRPr>
              </a:p>
            </p:txBody>
          </p:sp>
          <p:sp>
            <p:nvSpPr>
              <p:cNvPr id="45189" name="Rectangle 483"/>
              <p:cNvSpPr>
                <a:spLocks noChangeArrowheads="1"/>
              </p:cNvSpPr>
              <p:nvPr/>
            </p:nvSpPr>
            <p:spPr bwMode="auto">
              <a:xfrm>
                <a:off x="4439" y="1743"/>
                <a:ext cx="21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U.S.</a:t>
                </a:r>
                <a:endParaRPr lang="en-US" dirty="0">
                  <a:latin typeface="Sand" charset="0"/>
                </a:endParaRPr>
              </a:p>
            </p:txBody>
          </p:sp>
          <p:sp>
            <p:nvSpPr>
              <p:cNvPr id="45190" name="Rectangle 484"/>
              <p:cNvSpPr>
                <a:spLocks noChangeArrowheads="1"/>
              </p:cNvSpPr>
              <p:nvPr/>
            </p:nvSpPr>
            <p:spPr bwMode="auto">
              <a:xfrm>
                <a:off x="2219" y="1282"/>
                <a:ext cx="41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was based on </a:t>
                </a:r>
                <a:endParaRPr lang="en-US" sz="800" dirty="0">
                  <a:latin typeface="Sand" charset="0"/>
                </a:endParaRPr>
              </a:p>
            </p:txBody>
          </p:sp>
          <p:sp>
            <p:nvSpPr>
              <p:cNvPr id="45191" name="Rectangle 485"/>
              <p:cNvSpPr>
                <a:spLocks noChangeArrowheads="1"/>
              </p:cNvSpPr>
              <p:nvPr/>
            </p:nvSpPr>
            <p:spPr bwMode="auto">
              <a:xfrm>
                <a:off x="2623" y="1695"/>
                <a:ext cx="6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emerged  because of </a:t>
                </a:r>
                <a:endParaRPr lang="en-US" sz="800" dirty="0">
                  <a:latin typeface="Sand" charset="0"/>
                </a:endParaRPr>
              </a:p>
            </p:txBody>
          </p:sp>
          <p:sp>
            <p:nvSpPr>
              <p:cNvPr id="45192" name="Rectangle 486"/>
              <p:cNvSpPr>
                <a:spLocks noChangeArrowheads="1"/>
              </p:cNvSpPr>
              <p:nvPr/>
            </p:nvSpPr>
            <p:spPr bwMode="auto">
              <a:xfrm>
                <a:off x="3481" y="1706"/>
                <a:ext cx="5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became greater with </a:t>
                </a:r>
                <a:endParaRPr lang="en-US" sz="800" dirty="0">
                  <a:latin typeface="Sand" charset="0"/>
                </a:endParaRPr>
              </a:p>
            </p:txBody>
          </p:sp>
          <p:sp>
            <p:nvSpPr>
              <p:cNvPr id="45193" name="Rectangle 487"/>
              <p:cNvSpPr>
                <a:spLocks noChangeArrowheads="1"/>
              </p:cNvSpPr>
              <p:nvPr/>
            </p:nvSpPr>
            <p:spPr bwMode="auto">
              <a:xfrm>
                <a:off x="4130" y="1296"/>
                <a:ext cx="5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was influenced by  </a:t>
                </a:r>
                <a:endParaRPr lang="en-US" sz="800" dirty="0">
                  <a:latin typeface="Sand" charset="0"/>
                </a:endParaRPr>
              </a:p>
            </p:txBody>
          </p:sp>
          <p:sp>
            <p:nvSpPr>
              <p:cNvPr id="45194" name="Rectangle 488"/>
              <p:cNvSpPr>
                <a:spLocks noChangeArrowheads="1"/>
              </p:cNvSpPr>
              <p:nvPr/>
            </p:nvSpPr>
            <p:spPr bwMode="auto">
              <a:xfrm>
                <a:off x="4405" y="3180"/>
                <a:ext cx="38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descriptive</a:t>
                </a:r>
                <a:endParaRPr lang="en-US" sz="1000" dirty="0">
                  <a:latin typeface="Sand" charset="0"/>
                </a:endParaRPr>
              </a:p>
            </p:txBody>
          </p:sp>
          <p:sp>
            <p:nvSpPr>
              <p:cNvPr id="45195" name="Rectangle 489"/>
              <p:cNvSpPr>
                <a:spLocks noChangeArrowheads="1"/>
              </p:cNvSpPr>
              <p:nvPr/>
            </p:nvSpPr>
            <p:spPr bwMode="auto">
              <a:xfrm>
                <a:off x="4398" y="3586"/>
                <a:ext cx="4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cause/effect</a:t>
                </a:r>
                <a:endParaRPr lang="en-US" sz="1000" dirty="0">
                  <a:latin typeface="Sand" charset="0"/>
                </a:endParaRPr>
              </a:p>
            </p:txBody>
          </p:sp>
          <p:sp>
            <p:nvSpPr>
              <p:cNvPr id="45196" name="Rectangle 490"/>
              <p:cNvSpPr>
                <a:spLocks noChangeArrowheads="1"/>
              </p:cNvSpPr>
              <p:nvPr/>
            </p:nvSpPr>
            <p:spPr bwMode="auto">
              <a:xfrm>
                <a:off x="734" y="3201"/>
                <a:ext cx="24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What was sectionalism as it existed in the U. S.  of 1860?</a:t>
                </a:r>
                <a:endParaRPr lang="en-US" dirty="0">
                  <a:latin typeface="Sand" charset="0"/>
                </a:endParaRPr>
              </a:p>
            </p:txBody>
          </p:sp>
          <p:sp>
            <p:nvSpPr>
              <p:cNvPr id="45197" name="Rectangle 491"/>
              <p:cNvSpPr>
                <a:spLocks noChangeArrowheads="1"/>
              </p:cNvSpPr>
              <p:nvPr/>
            </p:nvSpPr>
            <p:spPr bwMode="auto">
              <a:xfrm>
                <a:off x="728" y="3448"/>
                <a:ext cx="358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dirty="0">
                    <a:solidFill>
                      <a:srgbClr val="000000"/>
                    </a:solidFill>
                    <a:latin typeface="Sand" charset="0"/>
                  </a:rPr>
                  <a:t>How did the differences in the sections of the U.S. in 1860 contribute to the start of the Civil War?</a:t>
                </a:r>
                <a:endParaRPr lang="en-US" dirty="0">
                  <a:latin typeface="Sand" charset="0"/>
                </a:endParaRPr>
              </a:p>
            </p:txBody>
          </p:sp>
          <p:sp>
            <p:nvSpPr>
              <p:cNvPr id="45198" name="Rectangle 492"/>
              <p:cNvSpPr>
                <a:spLocks noChangeArrowheads="1"/>
              </p:cNvSpPr>
              <p:nvPr/>
            </p:nvSpPr>
            <p:spPr bwMode="auto">
              <a:xfrm>
                <a:off x="710" y="3551"/>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latin typeface="Times" charset="0"/>
                </a:endParaRPr>
              </a:p>
            </p:txBody>
          </p:sp>
          <p:grpSp>
            <p:nvGrpSpPr>
              <p:cNvPr id="45199" name="Group 493"/>
              <p:cNvGrpSpPr>
                <a:grpSpLocks/>
              </p:cNvGrpSpPr>
              <p:nvPr/>
            </p:nvGrpSpPr>
            <p:grpSpPr bwMode="auto">
              <a:xfrm>
                <a:off x="1484" y="444"/>
                <a:ext cx="529" cy="55"/>
                <a:chOff x="1484" y="444"/>
                <a:chExt cx="529" cy="55"/>
              </a:xfrm>
            </p:grpSpPr>
            <p:sp>
              <p:nvSpPr>
                <p:cNvPr id="45206" name="Freeform 494"/>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207" name="Line 495"/>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45200" name="Group 496"/>
              <p:cNvGrpSpPr>
                <a:grpSpLocks/>
              </p:cNvGrpSpPr>
              <p:nvPr/>
            </p:nvGrpSpPr>
            <p:grpSpPr bwMode="auto">
              <a:xfrm>
                <a:off x="3944" y="457"/>
                <a:ext cx="591" cy="55"/>
                <a:chOff x="3807" y="444"/>
                <a:chExt cx="591" cy="55"/>
              </a:xfrm>
            </p:grpSpPr>
            <p:sp>
              <p:nvSpPr>
                <p:cNvPr id="45204" name="Freeform 497"/>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205" name="Line 498"/>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5201" name="Rectangle 499"/>
              <p:cNvSpPr>
                <a:spLocks noChangeArrowheads="1"/>
              </p:cNvSpPr>
              <p:nvPr/>
            </p:nvSpPr>
            <p:spPr bwMode="auto">
              <a:xfrm>
                <a:off x="4323" y="3386"/>
                <a:ext cx="6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compare/contrast</a:t>
                </a:r>
                <a:endParaRPr lang="en-US" sz="1000" dirty="0">
                  <a:latin typeface="Sand" charset="0"/>
                </a:endParaRPr>
              </a:p>
            </p:txBody>
          </p:sp>
          <p:sp>
            <p:nvSpPr>
              <p:cNvPr id="45202" name="Rectangle 500"/>
              <p:cNvSpPr>
                <a:spLocks noChangeArrowheads="1"/>
              </p:cNvSpPr>
              <p:nvPr/>
            </p:nvSpPr>
            <p:spPr bwMode="auto">
              <a:xfrm>
                <a:off x="4322" y="271"/>
                <a:ext cx="1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latin typeface="Sand" charset="0"/>
                  </a:rPr>
                  <a:t>1/22</a:t>
                </a:r>
                <a:endParaRPr lang="en-US" dirty="0">
                  <a:latin typeface="Sand" charset="0"/>
                </a:endParaRPr>
              </a:p>
            </p:txBody>
          </p:sp>
          <p:sp>
            <p:nvSpPr>
              <p:cNvPr id="45203" name="Rectangle 501"/>
              <p:cNvSpPr>
                <a:spLocks noChangeArrowheads="1"/>
              </p:cNvSpPr>
              <p:nvPr/>
            </p:nvSpPr>
            <p:spPr bwMode="auto">
              <a:xfrm>
                <a:off x="741" y="3778"/>
                <a:ext cx="23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What examples of sectionalism exist in the world today?</a:t>
                </a:r>
                <a:endParaRPr lang="en-US" dirty="0">
                  <a:latin typeface="Sand" charset="0"/>
                </a:endParaRPr>
              </a:p>
            </p:txBody>
          </p:sp>
        </p:grpSp>
      </p:grpSp>
      <p:sp>
        <p:nvSpPr>
          <p:cNvPr id="45061" name="Rectangle 14"/>
          <p:cNvSpPr>
            <a:spLocks noChangeArrowheads="1"/>
          </p:cNvSpPr>
          <p:nvPr/>
        </p:nvSpPr>
        <p:spPr bwMode="auto">
          <a:xfrm>
            <a:off x="901700" y="123190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latin typeface="Arial" charset="0"/>
            </a:endParaRPr>
          </a:p>
        </p:txBody>
      </p:sp>
      <p:grpSp>
        <p:nvGrpSpPr>
          <p:cNvPr id="45062" name="Group 181"/>
          <p:cNvGrpSpPr>
            <a:grpSpLocks/>
          </p:cNvGrpSpPr>
          <p:nvPr/>
        </p:nvGrpSpPr>
        <p:grpSpPr bwMode="auto">
          <a:xfrm>
            <a:off x="419100" y="584200"/>
            <a:ext cx="8280403" cy="5715000"/>
            <a:chOff x="288" y="360"/>
            <a:chExt cx="5216" cy="3600"/>
          </a:xfrm>
        </p:grpSpPr>
        <p:sp>
          <p:nvSpPr>
            <p:cNvPr id="45064" name="Rectangle 7"/>
            <p:cNvSpPr>
              <a:spLocks noChangeArrowheads="1"/>
            </p:cNvSpPr>
            <p:nvPr/>
          </p:nvSpPr>
          <p:spPr bwMode="auto">
            <a:xfrm>
              <a:off x="3840" y="2616"/>
              <a:ext cx="1632" cy="1344"/>
            </a:xfrm>
            <a:prstGeom prst="rect">
              <a:avLst/>
            </a:prstGeom>
            <a:noFill/>
            <a:ln w="127000">
              <a:solidFill>
                <a:srgbClr val="DC5A2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5065" name="AutoShape 9"/>
            <p:cNvSpPr>
              <a:spLocks noChangeArrowheads="1"/>
            </p:cNvSpPr>
            <p:nvPr/>
          </p:nvSpPr>
          <p:spPr bwMode="auto">
            <a:xfrm>
              <a:off x="288" y="360"/>
              <a:ext cx="4704" cy="2032"/>
            </a:xfrm>
            <a:prstGeom prst="roundRect">
              <a:avLst>
                <a:gd name="adj" fmla="val 7282"/>
              </a:avLst>
            </a:prstGeom>
            <a:solidFill>
              <a:schemeClr val="bg1"/>
            </a:solidFill>
            <a:ln w="127000">
              <a:solidFill>
                <a:srgbClr val="DC5A21"/>
              </a:solidFill>
              <a:round/>
              <a:headEnd/>
              <a:tailEnd/>
            </a:ln>
          </p:spPr>
          <p:txBody>
            <a:bodyPr/>
            <a:lstStyle/>
            <a:p>
              <a:endParaRPr lang="en-US" dirty="0"/>
            </a:p>
          </p:txBody>
        </p:sp>
        <p:grpSp>
          <p:nvGrpSpPr>
            <p:cNvPr id="45066" name="Group 12"/>
            <p:cNvGrpSpPr>
              <a:grpSpLocks/>
            </p:cNvGrpSpPr>
            <p:nvPr/>
          </p:nvGrpSpPr>
          <p:grpSpPr bwMode="auto">
            <a:xfrm>
              <a:off x="3048" y="2424"/>
              <a:ext cx="760" cy="576"/>
              <a:chOff x="3048" y="2424"/>
              <a:chExt cx="760" cy="576"/>
            </a:xfrm>
          </p:grpSpPr>
          <p:sp>
            <p:nvSpPr>
              <p:cNvPr id="45073" name="Freeform 10"/>
              <p:cNvSpPr>
                <a:spLocks/>
              </p:cNvSpPr>
              <p:nvPr/>
            </p:nvSpPr>
            <p:spPr bwMode="auto">
              <a:xfrm rot="10800000">
                <a:off x="3520" y="2728"/>
                <a:ext cx="288" cy="272"/>
              </a:xfrm>
              <a:custGeom>
                <a:avLst/>
                <a:gdLst>
                  <a:gd name="T0" fmla="*/ 0 w 288"/>
                  <a:gd name="T1" fmla="*/ 0 h 272"/>
                  <a:gd name="T2" fmla="*/ 288 w 288"/>
                  <a:gd name="T3" fmla="*/ 64 h 272"/>
                  <a:gd name="T4" fmla="*/ 136 w 288"/>
                  <a:gd name="T5" fmla="*/ 112 h 272"/>
                  <a:gd name="T6" fmla="*/ 120 w 288"/>
                  <a:gd name="T7" fmla="*/ 272 h 272"/>
                  <a:gd name="T8" fmla="*/ 0 w 288"/>
                  <a:gd name="T9" fmla="*/ 0 h 272"/>
                  <a:gd name="T10" fmla="*/ 0 60000 65536"/>
                  <a:gd name="T11" fmla="*/ 0 60000 65536"/>
                  <a:gd name="T12" fmla="*/ 0 60000 65536"/>
                  <a:gd name="T13" fmla="*/ 0 60000 65536"/>
                  <a:gd name="T14" fmla="*/ 0 60000 65536"/>
                  <a:gd name="T15" fmla="*/ 0 w 288"/>
                  <a:gd name="T16" fmla="*/ 0 h 272"/>
                  <a:gd name="T17" fmla="*/ 288 w 288"/>
                  <a:gd name="T18" fmla="*/ 272 h 272"/>
                </a:gdLst>
                <a:ahLst/>
                <a:cxnLst>
                  <a:cxn ang="T10">
                    <a:pos x="T0" y="T1"/>
                  </a:cxn>
                  <a:cxn ang="T11">
                    <a:pos x="T2" y="T3"/>
                  </a:cxn>
                  <a:cxn ang="T12">
                    <a:pos x="T4" y="T5"/>
                  </a:cxn>
                  <a:cxn ang="T13">
                    <a:pos x="T6" y="T7"/>
                  </a:cxn>
                  <a:cxn ang="T14">
                    <a:pos x="T8" y="T9"/>
                  </a:cxn>
                </a:cxnLst>
                <a:rect l="T15" t="T16" r="T17" b="T18"/>
                <a:pathLst>
                  <a:path w="288" h="272">
                    <a:moveTo>
                      <a:pt x="0" y="0"/>
                    </a:moveTo>
                    <a:lnTo>
                      <a:pt x="288" y="64"/>
                    </a:lnTo>
                    <a:lnTo>
                      <a:pt x="136" y="112"/>
                    </a:lnTo>
                    <a:lnTo>
                      <a:pt x="120" y="2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074" name="Line 11"/>
              <p:cNvSpPr>
                <a:spLocks noChangeShapeType="1"/>
              </p:cNvSpPr>
              <p:nvPr/>
            </p:nvSpPr>
            <p:spPr bwMode="auto">
              <a:xfrm>
                <a:off x="3048" y="2424"/>
                <a:ext cx="600" cy="480"/>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5067" name="Rectangle 13"/>
            <p:cNvSpPr>
              <a:spLocks noChangeArrowheads="1"/>
            </p:cNvSpPr>
            <p:nvPr/>
          </p:nvSpPr>
          <p:spPr bwMode="auto">
            <a:xfrm>
              <a:off x="568" y="760"/>
              <a:ext cx="227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6. UNIT RELATIONSHIPS</a:t>
              </a:r>
              <a:endParaRPr lang="en-US" dirty="0">
                <a:latin typeface="Arial" charset="0"/>
              </a:endParaRPr>
            </a:p>
          </p:txBody>
        </p:sp>
        <p:sp>
          <p:nvSpPr>
            <p:cNvPr id="45068" name="Rectangle 15"/>
            <p:cNvSpPr>
              <a:spLocks noChangeArrowheads="1"/>
            </p:cNvSpPr>
            <p:nvPr/>
          </p:nvSpPr>
          <p:spPr bwMode="auto">
            <a:xfrm>
              <a:off x="568" y="1008"/>
              <a:ext cx="304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A list of relationships that reflect </a:t>
              </a:r>
              <a:endParaRPr lang="en-US" dirty="0">
                <a:latin typeface="Arial" charset="0"/>
              </a:endParaRPr>
            </a:p>
          </p:txBody>
        </p:sp>
        <p:sp>
          <p:nvSpPr>
            <p:cNvPr id="45069" name="Rectangle 16"/>
            <p:cNvSpPr>
              <a:spLocks noChangeArrowheads="1"/>
            </p:cNvSpPr>
            <p:nvPr/>
          </p:nvSpPr>
          <p:spPr bwMode="auto">
            <a:xfrm>
              <a:off x="568" y="1240"/>
              <a:ext cx="289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the central ideas of the unit are </a:t>
              </a:r>
              <a:endParaRPr lang="en-US" dirty="0">
                <a:latin typeface="Arial" charset="0"/>
              </a:endParaRPr>
            </a:p>
          </p:txBody>
        </p:sp>
        <p:sp>
          <p:nvSpPr>
            <p:cNvPr id="45070" name="Rectangle 17"/>
            <p:cNvSpPr>
              <a:spLocks noChangeArrowheads="1"/>
            </p:cNvSpPr>
            <p:nvPr/>
          </p:nvSpPr>
          <p:spPr bwMode="auto">
            <a:xfrm>
              <a:off x="568" y="1472"/>
              <a:ext cx="354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provided so that students can look for </a:t>
              </a:r>
              <a:endParaRPr lang="en-US" dirty="0">
                <a:latin typeface="Arial" charset="0"/>
              </a:endParaRPr>
            </a:p>
          </p:txBody>
        </p:sp>
        <p:sp>
          <p:nvSpPr>
            <p:cNvPr id="45071" name="Rectangle 18"/>
            <p:cNvSpPr>
              <a:spLocks noChangeArrowheads="1"/>
            </p:cNvSpPr>
            <p:nvPr/>
          </p:nvSpPr>
          <p:spPr bwMode="auto">
            <a:xfrm>
              <a:off x="568" y="1704"/>
              <a:ext cx="33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these relationships as the content of </a:t>
              </a:r>
              <a:endParaRPr lang="en-US" dirty="0">
                <a:latin typeface="Arial" charset="0"/>
              </a:endParaRPr>
            </a:p>
          </p:txBody>
        </p:sp>
        <p:sp>
          <p:nvSpPr>
            <p:cNvPr id="45072" name="Rectangle 19"/>
            <p:cNvSpPr>
              <a:spLocks noChangeArrowheads="1"/>
            </p:cNvSpPr>
            <p:nvPr/>
          </p:nvSpPr>
          <p:spPr bwMode="auto">
            <a:xfrm>
              <a:off x="568" y="1936"/>
              <a:ext cx="16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the unit is learned.</a:t>
              </a:r>
              <a:endParaRPr lang="en-US" dirty="0">
                <a:latin typeface="Arial" charset="0"/>
              </a:endParaRPr>
            </a:p>
          </p:txBody>
        </p:sp>
        <p:sp>
          <p:nvSpPr>
            <p:cNvPr id="179" name="Rectangle 13"/>
            <p:cNvSpPr>
              <a:spLocks noChangeArrowheads="1"/>
            </p:cNvSpPr>
            <p:nvPr/>
          </p:nvSpPr>
          <p:spPr bwMode="auto">
            <a:xfrm>
              <a:off x="1408" y="448"/>
              <a:ext cx="30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smtClean="0">
                  <a:solidFill>
                    <a:srgbClr val="DC5A21"/>
                  </a:solidFill>
                  <a:latin typeface="Arial" charset="0"/>
                </a:rPr>
                <a:t>Acknowledge Unit Relationships</a:t>
              </a:r>
              <a:endParaRPr lang="en-US" dirty="0">
                <a:solidFill>
                  <a:srgbClr val="DC5A21"/>
                </a:solidFill>
                <a:latin typeface="Arial" charset="0"/>
              </a:endParaRPr>
            </a:p>
          </p:txBody>
        </p:sp>
        <p:sp>
          <p:nvSpPr>
            <p:cNvPr id="180" name="Rectangle 19"/>
            <p:cNvSpPr>
              <a:spLocks noChangeArrowheads="1"/>
            </p:cNvSpPr>
            <p:nvPr/>
          </p:nvSpPr>
          <p:spPr bwMode="auto">
            <a:xfrm>
              <a:off x="2312" y="1896"/>
              <a:ext cx="319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b="1" dirty="0" smtClean="0">
                  <a:solidFill>
                    <a:schemeClr val="tx2">
                      <a:lumMod val="60000"/>
                      <a:lumOff val="40000"/>
                    </a:schemeClr>
                  </a:solidFill>
                  <a:latin typeface="Arial" charset="0"/>
                </a:rPr>
                <a:t>“So what do you think I want you to do with this information?”</a:t>
              </a:r>
              <a:endParaRPr lang="en-US" dirty="0">
                <a:solidFill>
                  <a:schemeClr val="tx2">
                    <a:lumMod val="60000"/>
                    <a:lumOff val="40000"/>
                  </a:schemeClr>
                </a:solidFill>
                <a:latin typeface="Arial" charset="0"/>
              </a:endParaRPr>
            </a:p>
          </p:txBody>
        </p:sp>
      </p:grpSp>
      <p:pic>
        <p:nvPicPr>
          <p:cNvPr id="45063" name="Picture 177"/>
          <p:cNvPicPr>
            <a:picLocks noChangeAspect="1"/>
          </p:cNvPicPr>
          <p:nvPr/>
        </p:nvPicPr>
        <p:blipFill>
          <a:blip r:embed="rId3">
            <a:extLst>
              <a:ext uri="{28A0092B-C50C-407E-A947-70E740481C1C}">
                <a14:useLocalDpi xmlns:a14="http://schemas.microsoft.com/office/drawing/2010/main" val="0"/>
              </a:ext>
            </a:extLst>
          </a:blip>
          <a:srcRect l="308" t="25880"/>
          <a:stretch>
            <a:fillRect/>
          </a:stretch>
        </p:blipFill>
        <p:spPr bwMode="auto">
          <a:xfrm>
            <a:off x="7983538" y="6396038"/>
            <a:ext cx="1143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337" name="Group 2"/>
          <p:cNvGrpSpPr>
            <a:grpSpLocks/>
          </p:cNvGrpSpPr>
          <p:nvPr/>
        </p:nvGrpSpPr>
        <p:grpSpPr bwMode="auto">
          <a:xfrm>
            <a:off x="700088" y="104775"/>
            <a:ext cx="7735887" cy="6138863"/>
            <a:chOff x="447" y="79"/>
            <a:chExt cx="4873" cy="3867"/>
          </a:xfrm>
        </p:grpSpPr>
        <p:sp>
          <p:nvSpPr>
            <p:cNvPr id="14379" name="Oval 3"/>
            <p:cNvSpPr>
              <a:spLocks noChangeArrowheads="1"/>
            </p:cNvSpPr>
            <p:nvPr/>
          </p:nvSpPr>
          <p:spPr bwMode="auto">
            <a:xfrm>
              <a:off x="2825" y="904"/>
              <a:ext cx="1265" cy="618"/>
            </a:xfrm>
            <a:prstGeom prst="ellipse">
              <a:avLst/>
            </a:prstGeom>
            <a:solidFill>
              <a:schemeClr val="bg1"/>
            </a:solidFill>
            <a:ln w="22225">
              <a:solidFill>
                <a:srgbClr val="000000"/>
              </a:solidFill>
              <a:round/>
              <a:headEnd/>
              <a:tailEnd/>
            </a:ln>
          </p:spPr>
          <p:txBody>
            <a:bodyPr/>
            <a:lstStyle/>
            <a:p>
              <a:endParaRPr lang="en-US"/>
            </a:p>
          </p:txBody>
        </p:sp>
        <p:grpSp>
          <p:nvGrpSpPr>
            <p:cNvPr id="14380" name="Group 4"/>
            <p:cNvGrpSpPr>
              <a:grpSpLocks/>
            </p:cNvGrpSpPr>
            <p:nvPr/>
          </p:nvGrpSpPr>
          <p:grpSpPr bwMode="auto">
            <a:xfrm>
              <a:off x="2894" y="1330"/>
              <a:ext cx="1120" cy="1"/>
              <a:chOff x="2894" y="1330"/>
              <a:chExt cx="1120" cy="1"/>
            </a:xfrm>
          </p:grpSpPr>
          <p:sp>
            <p:nvSpPr>
              <p:cNvPr id="14467" name="Line 5"/>
              <p:cNvSpPr>
                <a:spLocks noChangeShapeType="1"/>
              </p:cNvSpPr>
              <p:nvPr/>
            </p:nvSpPr>
            <p:spPr bwMode="auto">
              <a:xfrm>
                <a:off x="2894"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8" name="Line 6"/>
              <p:cNvSpPr>
                <a:spLocks noChangeShapeType="1"/>
              </p:cNvSpPr>
              <p:nvPr/>
            </p:nvSpPr>
            <p:spPr bwMode="auto">
              <a:xfrm>
                <a:off x="2956"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9" name="Line 7"/>
              <p:cNvSpPr>
                <a:spLocks noChangeShapeType="1"/>
              </p:cNvSpPr>
              <p:nvPr/>
            </p:nvSpPr>
            <p:spPr bwMode="auto">
              <a:xfrm>
                <a:off x="3017"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0" name="Line 8"/>
              <p:cNvSpPr>
                <a:spLocks noChangeShapeType="1"/>
              </p:cNvSpPr>
              <p:nvPr/>
            </p:nvSpPr>
            <p:spPr bwMode="auto">
              <a:xfrm>
                <a:off x="3079"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1" name="Line 9"/>
              <p:cNvSpPr>
                <a:spLocks noChangeShapeType="1"/>
              </p:cNvSpPr>
              <p:nvPr/>
            </p:nvSpPr>
            <p:spPr bwMode="auto">
              <a:xfrm>
                <a:off x="3141"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2" name="Line 10"/>
              <p:cNvSpPr>
                <a:spLocks noChangeShapeType="1"/>
              </p:cNvSpPr>
              <p:nvPr/>
            </p:nvSpPr>
            <p:spPr bwMode="auto">
              <a:xfrm>
                <a:off x="3203"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3" name="Line 11"/>
              <p:cNvSpPr>
                <a:spLocks noChangeShapeType="1"/>
              </p:cNvSpPr>
              <p:nvPr/>
            </p:nvSpPr>
            <p:spPr bwMode="auto">
              <a:xfrm>
                <a:off x="3265"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4" name="Line 12"/>
              <p:cNvSpPr>
                <a:spLocks noChangeShapeType="1"/>
              </p:cNvSpPr>
              <p:nvPr/>
            </p:nvSpPr>
            <p:spPr bwMode="auto">
              <a:xfrm>
                <a:off x="3327"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5" name="Line 13"/>
              <p:cNvSpPr>
                <a:spLocks noChangeShapeType="1"/>
              </p:cNvSpPr>
              <p:nvPr/>
            </p:nvSpPr>
            <p:spPr bwMode="auto">
              <a:xfrm>
                <a:off x="3389"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6" name="Line 14"/>
              <p:cNvSpPr>
                <a:spLocks noChangeShapeType="1"/>
              </p:cNvSpPr>
              <p:nvPr/>
            </p:nvSpPr>
            <p:spPr bwMode="auto">
              <a:xfrm>
                <a:off x="3451"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7" name="Line 15"/>
              <p:cNvSpPr>
                <a:spLocks noChangeShapeType="1"/>
              </p:cNvSpPr>
              <p:nvPr/>
            </p:nvSpPr>
            <p:spPr bwMode="auto">
              <a:xfrm>
                <a:off x="3512"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8" name="Line 16"/>
              <p:cNvSpPr>
                <a:spLocks noChangeShapeType="1"/>
              </p:cNvSpPr>
              <p:nvPr/>
            </p:nvSpPr>
            <p:spPr bwMode="auto">
              <a:xfrm>
                <a:off x="3574"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9" name="Line 17"/>
              <p:cNvSpPr>
                <a:spLocks noChangeShapeType="1"/>
              </p:cNvSpPr>
              <p:nvPr/>
            </p:nvSpPr>
            <p:spPr bwMode="auto">
              <a:xfrm>
                <a:off x="3636"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0" name="Line 18"/>
              <p:cNvSpPr>
                <a:spLocks noChangeShapeType="1"/>
              </p:cNvSpPr>
              <p:nvPr/>
            </p:nvSpPr>
            <p:spPr bwMode="auto">
              <a:xfrm>
                <a:off x="3698"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1" name="Line 19"/>
              <p:cNvSpPr>
                <a:spLocks noChangeShapeType="1"/>
              </p:cNvSpPr>
              <p:nvPr/>
            </p:nvSpPr>
            <p:spPr bwMode="auto">
              <a:xfrm>
                <a:off x="3760"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2" name="Line 20"/>
              <p:cNvSpPr>
                <a:spLocks noChangeShapeType="1"/>
              </p:cNvSpPr>
              <p:nvPr/>
            </p:nvSpPr>
            <p:spPr bwMode="auto">
              <a:xfrm>
                <a:off x="3822"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3" name="Line 21"/>
              <p:cNvSpPr>
                <a:spLocks noChangeShapeType="1"/>
              </p:cNvSpPr>
              <p:nvPr/>
            </p:nvSpPr>
            <p:spPr bwMode="auto">
              <a:xfrm>
                <a:off x="3884"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4" name="Line 22"/>
              <p:cNvSpPr>
                <a:spLocks noChangeShapeType="1"/>
              </p:cNvSpPr>
              <p:nvPr/>
            </p:nvSpPr>
            <p:spPr bwMode="auto">
              <a:xfrm>
                <a:off x="3945"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5" name="Line 23"/>
              <p:cNvSpPr>
                <a:spLocks noChangeShapeType="1"/>
              </p:cNvSpPr>
              <p:nvPr/>
            </p:nvSpPr>
            <p:spPr bwMode="auto">
              <a:xfrm>
                <a:off x="4007" y="1330"/>
                <a:ext cx="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81" name="Rectangle 24"/>
            <p:cNvSpPr>
              <a:spLocks noChangeArrowheads="1"/>
            </p:cNvSpPr>
            <p:nvPr/>
          </p:nvSpPr>
          <p:spPr bwMode="auto">
            <a:xfrm>
              <a:off x="3952" y="134"/>
              <a:ext cx="1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NAME</a:t>
              </a:r>
              <a:endParaRPr lang="en-US">
                <a:latin typeface="Arial" charset="0"/>
              </a:endParaRPr>
            </a:p>
          </p:txBody>
        </p:sp>
        <p:sp>
          <p:nvSpPr>
            <p:cNvPr id="14382" name="Rectangle 25"/>
            <p:cNvSpPr>
              <a:spLocks noChangeArrowheads="1"/>
            </p:cNvSpPr>
            <p:nvPr/>
          </p:nvSpPr>
          <p:spPr bwMode="auto">
            <a:xfrm>
              <a:off x="3952" y="223"/>
              <a:ext cx="17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DATE</a:t>
              </a:r>
              <a:endParaRPr lang="en-US">
                <a:latin typeface="Arial" charset="0"/>
              </a:endParaRPr>
            </a:p>
          </p:txBody>
        </p:sp>
        <p:sp>
          <p:nvSpPr>
            <p:cNvPr id="14383" name="Line 26"/>
            <p:cNvSpPr>
              <a:spLocks noChangeShapeType="1"/>
            </p:cNvSpPr>
            <p:nvPr/>
          </p:nvSpPr>
          <p:spPr bwMode="auto">
            <a:xfrm>
              <a:off x="4165" y="182"/>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4" name="Rectangle 27"/>
            <p:cNvSpPr>
              <a:spLocks noChangeArrowheads="1"/>
            </p:cNvSpPr>
            <p:nvPr/>
          </p:nvSpPr>
          <p:spPr bwMode="auto">
            <a:xfrm>
              <a:off x="447" y="141"/>
              <a:ext cx="118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rPr>
                <a:t>The Unit Organizer </a:t>
              </a:r>
              <a:endParaRPr lang="en-US">
                <a:latin typeface="Arial" charset="0"/>
              </a:endParaRPr>
            </a:p>
          </p:txBody>
        </p:sp>
        <p:sp>
          <p:nvSpPr>
            <p:cNvPr id="14385" name="Rectangle 28"/>
            <p:cNvSpPr>
              <a:spLocks noChangeArrowheads="1"/>
            </p:cNvSpPr>
            <p:nvPr/>
          </p:nvSpPr>
          <p:spPr bwMode="auto">
            <a:xfrm>
              <a:off x="2571" y="203"/>
              <a:ext cx="5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BIGGER PICTURE</a:t>
              </a:r>
              <a:endParaRPr lang="en-US">
                <a:latin typeface="Arial" charset="0"/>
              </a:endParaRPr>
            </a:p>
          </p:txBody>
        </p:sp>
        <p:sp>
          <p:nvSpPr>
            <p:cNvPr id="14386" name="Rectangle 29"/>
            <p:cNvSpPr>
              <a:spLocks noChangeArrowheads="1"/>
            </p:cNvSpPr>
            <p:nvPr/>
          </p:nvSpPr>
          <p:spPr bwMode="auto">
            <a:xfrm>
              <a:off x="797" y="512"/>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LAST UNIT</a:t>
              </a:r>
              <a:endParaRPr lang="en-US">
                <a:latin typeface="Arial" charset="0"/>
              </a:endParaRPr>
            </a:p>
          </p:txBody>
        </p:sp>
        <p:sp>
          <p:nvSpPr>
            <p:cNvPr id="14387" name="Rectangle 30"/>
            <p:cNvSpPr>
              <a:spLocks noChangeArrowheads="1"/>
            </p:cNvSpPr>
            <p:nvPr/>
          </p:nvSpPr>
          <p:spPr bwMode="auto">
            <a:xfrm>
              <a:off x="1120" y="512"/>
              <a:ext cx="3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4388" name="Rectangle 31"/>
            <p:cNvSpPr>
              <a:spLocks noChangeArrowheads="1"/>
            </p:cNvSpPr>
            <p:nvPr/>
          </p:nvSpPr>
          <p:spPr bwMode="auto">
            <a:xfrm>
              <a:off x="2770" y="525"/>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14389" name="Rectangle 32"/>
            <p:cNvSpPr>
              <a:spLocks noChangeArrowheads="1"/>
            </p:cNvSpPr>
            <p:nvPr/>
          </p:nvSpPr>
          <p:spPr bwMode="auto">
            <a:xfrm>
              <a:off x="4461" y="505"/>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NEXT UNIT</a:t>
              </a:r>
              <a:endParaRPr lang="en-US">
                <a:latin typeface="Arial" charset="0"/>
              </a:endParaRPr>
            </a:p>
          </p:txBody>
        </p:sp>
        <p:sp>
          <p:nvSpPr>
            <p:cNvPr id="14390" name="Rectangle 33"/>
            <p:cNvSpPr>
              <a:spLocks noChangeArrowheads="1"/>
            </p:cNvSpPr>
            <p:nvPr/>
          </p:nvSpPr>
          <p:spPr bwMode="auto">
            <a:xfrm>
              <a:off x="4791" y="505"/>
              <a:ext cx="3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4391" name="Line 34"/>
            <p:cNvSpPr>
              <a:spLocks noChangeShapeType="1"/>
            </p:cNvSpPr>
            <p:nvPr/>
          </p:nvSpPr>
          <p:spPr bwMode="auto">
            <a:xfrm>
              <a:off x="474" y="766"/>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2" name="Line 35"/>
            <p:cNvSpPr>
              <a:spLocks noChangeShapeType="1"/>
            </p:cNvSpPr>
            <p:nvPr/>
          </p:nvSpPr>
          <p:spPr bwMode="auto">
            <a:xfrm>
              <a:off x="467" y="301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3" name="Line 36"/>
            <p:cNvSpPr>
              <a:spLocks noChangeShapeType="1"/>
            </p:cNvSpPr>
            <p:nvPr/>
          </p:nvSpPr>
          <p:spPr bwMode="auto">
            <a:xfrm>
              <a:off x="1766" y="498"/>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4" name="Line 37"/>
            <p:cNvSpPr>
              <a:spLocks noChangeShapeType="1"/>
            </p:cNvSpPr>
            <p:nvPr/>
          </p:nvSpPr>
          <p:spPr bwMode="auto">
            <a:xfrm>
              <a:off x="4055" y="505"/>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5" name="Arc 38"/>
            <p:cNvSpPr>
              <a:spLocks/>
            </p:cNvSpPr>
            <p:nvPr/>
          </p:nvSpPr>
          <p:spPr bwMode="auto">
            <a:xfrm>
              <a:off x="474" y="306"/>
              <a:ext cx="1289" cy="19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lnTo>
                    <a:pt x="-1"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6" name="Arc 39"/>
            <p:cNvSpPr>
              <a:spLocks/>
            </p:cNvSpPr>
            <p:nvPr/>
          </p:nvSpPr>
          <p:spPr bwMode="auto">
            <a:xfrm>
              <a:off x="467" y="299"/>
              <a:ext cx="12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lnTo>
                    <a:pt x="-1"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7" name="Arc 40"/>
            <p:cNvSpPr>
              <a:spLocks/>
            </p:cNvSpPr>
            <p:nvPr/>
          </p:nvSpPr>
          <p:spPr bwMode="auto">
            <a:xfrm>
              <a:off x="4055" y="299"/>
              <a:ext cx="1265" cy="203"/>
            </a:xfrm>
            <a:custGeom>
              <a:avLst/>
              <a:gdLst>
                <a:gd name="T0" fmla="*/ 0 w 21616"/>
                <a:gd name="T1" fmla="*/ 0 h 21600"/>
                <a:gd name="T2" fmla="*/ 0 w 21616"/>
                <a:gd name="T3" fmla="*/ 0 h 21600"/>
                <a:gd name="T4" fmla="*/ 0 w 21616"/>
                <a:gd name="T5" fmla="*/ 0 h 21600"/>
                <a:gd name="T6" fmla="*/ 0 60000 65536"/>
                <a:gd name="T7" fmla="*/ 0 60000 65536"/>
                <a:gd name="T8" fmla="*/ 0 60000 65536"/>
              </a:gdLst>
              <a:ahLst/>
              <a:cxnLst>
                <a:cxn ang="T6">
                  <a:pos x="T0" y="T1"/>
                </a:cxn>
                <a:cxn ang="T7">
                  <a:pos x="T2" y="T3"/>
                </a:cxn>
                <a:cxn ang="T8">
                  <a:pos x="T4" y="T5"/>
                </a:cxn>
              </a:cxnLst>
              <a:rect l="0" t="0" r="r" b="b"/>
              <a:pathLst>
                <a:path w="21616" h="21600" fill="none" extrusionOk="0">
                  <a:moveTo>
                    <a:pt x="-1" y="0"/>
                  </a:moveTo>
                  <a:cubicBezTo>
                    <a:pt x="5" y="0"/>
                    <a:pt x="11" y="-1"/>
                    <a:pt x="17" y="-1"/>
                  </a:cubicBezTo>
                  <a:cubicBezTo>
                    <a:pt x="11904" y="-1"/>
                    <a:pt x="21558" y="9606"/>
                    <a:pt x="21616" y="21493"/>
                  </a:cubicBezTo>
                </a:path>
                <a:path w="21616" h="21600" stroke="0" extrusionOk="0">
                  <a:moveTo>
                    <a:pt x="-1" y="0"/>
                  </a:moveTo>
                  <a:cubicBezTo>
                    <a:pt x="5" y="0"/>
                    <a:pt x="11" y="-1"/>
                    <a:pt x="17" y="-1"/>
                  </a:cubicBezTo>
                  <a:cubicBezTo>
                    <a:pt x="11904" y="-1"/>
                    <a:pt x="21558" y="9606"/>
                    <a:pt x="21616" y="21493"/>
                  </a:cubicBezTo>
                  <a:lnTo>
                    <a:pt x="17" y="21600"/>
                  </a:lnTo>
                  <a:lnTo>
                    <a:pt x="-1" y="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8" name="Line 41"/>
            <p:cNvSpPr>
              <a:spLocks noChangeShapeType="1"/>
            </p:cNvSpPr>
            <p:nvPr/>
          </p:nvSpPr>
          <p:spPr bwMode="auto">
            <a:xfrm>
              <a:off x="1760" y="299"/>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399" name="Group 42"/>
            <p:cNvGrpSpPr>
              <a:grpSpLocks/>
            </p:cNvGrpSpPr>
            <p:nvPr/>
          </p:nvGrpSpPr>
          <p:grpSpPr bwMode="auto">
            <a:xfrm>
              <a:off x="1760" y="326"/>
              <a:ext cx="1" cy="145"/>
              <a:chOff x="1760" y="326"/>
              <a:chExt cx="1" cy="145"/>
            </a:xfrm>
          </p:grpSpPr>
          <p:sp>
            <p:nvSpPr>
              <p:cNvPr id="14464" name="Line 43"/>
              <p:cNvSpPr>
                <a:spLocks noChangeShapeType="1"/>
              </p:cNvSpPr>
              <p:nvPr/>
            </p:nvSpPr>
            <p:spPr bwMode="auto">
              <a:xfrm>
                <a:off x="1760" y="326"/>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5" name="Line 44"/>
              <p:cNvSpPr>
                <a:spLocks noChangeShapeType="1"/>
              </p:cNvSpPr>
              <p:nvPr/>
            </p:nvSpPr>
            <p:spPr bwMode="auto">
              <a:xfrm>
                <a:off x="1760" y="388"/>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6" name="Line 45"/>
              <p:cNvSpPr>
                <a:spLocks noChangeShapeType="1"/>
              </p:cNvSpPr>
              <p:nvPr/>
            </p:nvSpPr>
            <p:spPr bwMode="auto">
              <a:xfrm>
                <a:off x="1760" y="45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400" name="Group 46"/>
            <p:cNvGrpSpPr>
              <a:grpSpLocks/>
            </p:cNvGrpSpPr>
            <p:nvPr/>
          </p:nvGrpSpPr>
          <p:grpSpPr bwMode="auto">
            <a:xfrm>
              <a:off x="4062" y="333"/>
              <a:ext cx="1" cy="145"/>
              <a:chOff x="4062" y="333"/>
              <a:chExt cx="1" cy="145"/>
            </a:xfrm>
          </p:grpSpPr>
          <p:sp>
            <p:nvSpPr>
              <p:cNvPr id="14461" name="Line 47"/>
              <p:cNvSpPr>
                <a:spLocks noChangeShapeType="1"/>
              </p:cNvSpPr>
              <p:nvPr/>
            </p:nvSpPr>
            <p:spPr bwMode="auto">
              <a:xfrm>
                <a:off x="4062" y="3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2" name="Line 48"/>
              <p:cNvSpPr>
                <a:spLocks noChangeShapeType="1"/>
              </p:cNvSpPr>
              <p:nvPr/>
            </p:nvSpPr>
            <p:spPr bwMode="auto">
              <a:xfrm>
                <a:off x="4062"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3" name="Line 49"/>
              <p:cNvSpPr>
                <a:spLocks noChangeShapeType="1"/>
              </p:cNvSpPr>
              <p:nvPr/>
            </p:nvSpPr>
            <p:spPr bwMode="auto">
              <a:xfrm>
                <a:off x="4062"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401" name="Line 50"/>
            <p:cNvSpPr>
              <a:spLocks noChangeShapeType="1"/>
            </p:cNvSpPr>
            <p:nvPr/>
          </p:nvSpPr>
          <p:spPr bwMode="auto">
            <a:xfrm>
              <a:off x="467" y="505"/>
              <a:ext cx="1" cy="336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2" name="Line 51"/>
            <p:cNvSpPr>
              <a:spLocks noChangeShapeType="1"/>
            </p:cNvSpPr>
            <p:nvPr/>
          </p:nvSpPr>
          <p:spPr bwMode="auto">
            <a:xfrm>
              <a:off x="474" y="387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3" name="Line 52"/>
            <p:cNvSpPr>
              <a:spLocks noChangeShapeType="1"/>
            </p:cNvSpPr>
            <p:nvPr/>
          </p:nvSpPr>
          <p:spPr bwMode="auto">
            <a:xfrm>
              <a:off x="5306" y="505"/>
              <a:ext cx="1" cy="336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4" name="Rectangle 53"/>
            <p:cNvSpPr>
              <a:spLocks noChangeArrowheads="1"/>
            </p:cNvSpPr>
            <p:nvPr/>
          </p:nvSpPr>
          <p:spPr bwMode="auto">
            <a:xfrm rot="-5400000">
              <a:off x="245" y="3284"/>
              <a:ext cx="6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800" b="1">
                  <a:solidFill>
                    <a:srgbClr val="000000"/>
                  </a:solidFill>
                  <a:latin typeface="Arial" charset="0"/>
                </a:rPr>
                <a:t> UNIT SELF-TEST QUESTIONS</a:t>
              </a:r>
            </a:p>
          </p:txBody>
        </p:sp>
        <p:sp>
          <p:nvSpPr>
            <p:cNvPr id="14405" name="Rectangle 54"/>
            <p:cNvSpPr>
              <a:spLocks noChangeArrowheads="1"/>
            </p:cNvSpPr>
            <p:nvPr/>
          </p:nvSpPr>
          <p:spPr bwMode="auto">
            <a:xfrm rot="-5400000">
              <a:off x="617" y="3831"/>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endParaRPr lang="en-US">
                <a:latin typeface="Arial" charset="0"/>
              </a:endParaRPr>
            </a:p>
          </p:txBody>
        </p:sp>
        <p:sp>
          <p:nvSpPr>
            <p:cNvPr id="14406" name="Rectangle 55"/>
            <p:cNvSpPr>
              <a:spLocks noChangeArrowheads="1"/>
            </p:cNvSpPr>
            <p:nvPr/>
          </p:nvSpPr>
          <p:spPr bwMode="auto">
            <a:xfrm rot="960000">
              <a:off x="3278" y="808"/>
              <a:ext cx="3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is about...</a:t>
              </a:r>
              <a:endParaRPr lang="en-US">
                <a:latin typeface="Arial" charset="0"/>
              </a:endParaRPr>
            </a:p>
          </p:txBody>
        </p:sp>
        <p:sp>
          <p:nvSpPr>
            <p:cNvPr id="14407" name="Line 56"/>
            <p:cNvSpPr>
              <a:spLocks noChangeShapeType="1"/>
            </p:cNvSpPr>
            <p:nvPr/>
          </p:nvSpPr>
          <p:spPr bwMode="auto">
            <a:xfrm>
              <a:off x="1498" y="773"/>
              <a:ext cx="1" cy="224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8" name="Line 57"/>
            <p:cNvSpPr>
              <a:spLocks noChangeShapeType="1"/>
            </p:cNvSpPr>
            <p:nvPr/>
          </p:nvSpPr>
          <p:spPr bwMode="auto">
            <a:xfrm>
              <a:off x="474" y="1254"/>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9" name="Line 58"/>
            <p:cNvSpPr>
              <a:spLocks noChangeShapeType="1"/>
            </p:cNvSpPr>
            <p:nvPr/>
          </p:nvSpPr>
          <p:spPr bwMode="auto">
            <a:xfrm>
              <a:off x="474" y="1096"/>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0" name="Line 59"/>
            <p:cNvSpPr>
              <a:spLocks noChangeShapeType="1"/>
            </p:cNvSpPr>
            <p:nvPr/>
          </p:nvSpPr>
          <p:spPr bwMode="auto">
            <a:xfrm>
              <a:off x="474" y="141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1" name="Line 60"/>
            <p:cNvSpPr>
              <a:spLocks noChangeShapeType="1"/>
            </p:cNvSpPr>
            <p:nvPr/>
          </p:nvSpPr>
          <p:spPr bwMode="auto">
            <a:xfrm>
              <a:off x="481" y="1564"/>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2" name="Line 61"/>
            <p:cNvSpPr>
              <a:spLocks noChangeShapeType="1"/>
            </p:cNvSpPr>
            <p:nvPr/>
          </p:nvSpPr>
          <p:spPr bwMode="auto">
            <a:xfrm flipH="1">
              <a:off x="481" y="1729"/>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3" name="Line 62"/>
            <p:cNvSpPr>
              <a:spLocks noChangeShapeType="1"/>
            </p:cNvSpPr>
            <p:nvPr/>
          </p:nvSpPr>
          <p:spPr bwMode="auto">
            <a:xfrm>
              <a:off x="481" y="2052"/>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4" name="Line 63"/>
            <p:cNvSpPr>
              <a:spLocks noChangeShapeType="1"/>
            </p:cNvSpPr>
            <p:nvPr/>
          </p:nvSpPr>
          <p:spPr bwMode="auto">
            <a:xfrm>
              <a:off x="481" y="188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5" name="Line 64"/>
            <p:cNvSpPr>
              <a:spLocks noChangeShapeType="1"/>
            </p:cNvSpPr>
            <p:nvPr/>
          </p:nvSpPr>
          <p:spPr bwMode="auto">
            <a:xfrm>
              <a:off x="481" y="221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6" name="Line 65"/>
            <p:cNvSpPr>
              <a:spLocks noChangeShapeType="1"/>
            </p:cNvSpPr>
            <p:nvPr/>
          </p:nvSpPr>
          <p:spPr bwMode="auto">
            <a:xfrm>
              <a:off x="467" y="2368"/>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7" name="Line 66"/>
            <p:cNvSpPr>
              <a:spLocks noChangeShapeType="1"/>
            </p:cNvSpPr>
            <p:nvPr/>
          </p:nvSpPr>
          <p:spPr bwMode="auto">
            <a:xfrm flipH="1">
              <a:off x="474" y="252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8" name="Line 67"/>
            <p:cNvSpPr>
              <a:spLocks noChangeShapeType="1"/>
            </p:cNvSpPr>
            <p:nvPr/>
          </p:nvSpPr>
          <p:spPr bwMode="auto">
            <a:xfrm>
              <a:off x="474" y="2684"/>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9" name="Line 68"/>
            <p:cNvSpPr>
              <a:spLocks noChangeShapeType="1"/>
            </p:cNvSpPr>
            <p:nvPr/>
          </p:nvSpPr>
          <p:spPr bwMode="auto">
            <a:xfrm>
              <a:off x="653" y="945"/>
              <a:ext cx="1" cy="29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0" name="Line 69"/>
            <p:cNvSpPr>
              <a:spLocks noChangeShapeType="1"/>
            </p:cNvSpPr>
            <p:nvPr/>
          </p:nvSpPr>
          <p:spPr bwMode="auto">
            <a:xfrm>
              <a:off x="481" y="945"/>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1" name="Rectangle 70"/>
            <p:cNvSpPr>
              <a:spLocks noChangeArrowheads="1"/>
            </p:cNvSpPr>
            <p:nvPr/>
          </p:nvSpPr>
          <p:spPr bwMode="auto">
            <a:xfrm rot="5400000">
              <a:off x="5171" y="3471"/>
              <a:ext cx="18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 </a:t>
              </a:r>
              <a:endParaRPr lang="en-US">
                <a:latin typeface="Arial" charset="0"/>
              </a:endParaRPr>
            </a:p>
          </p:txBody>
        </p:sp>
        <p:sp>
          <p:nvSpPr>
            <p:cNvPr id="14422" name="Rectangle 71"/>
            <p:cNvSpPr>
              <a:spLocks noChangeArrowheads="1"/>
            </p:cNvSpPr>
            <p:nvPr/>
          </p:nvSpPr>
          <p:spPr bwMode="auto">
            <a:xfrm rot="5400000">
              <a:off x="4892" y="3470"/>
              <a:ext cx="52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RELATIONSHIPS</a:t>
              </a:r>
              <a:endParaRPr lang="en-US">
                <a:latin typeface="Arial" charset="0"/>
              </a:endParaRPr>
            </a:p>
          </p:txBody>
        </p:sp>
        <p:sp>
          <p:nvSpPr>
            <p:cNvPr id="14423" name="Rectangle 72"/>
            <p:cNvSpPr>
              <a:spLocks noChangeArrowheads="1"/>
            </p:cNvSpPr>
            <p:nvPr/>
          </p:nvSpPr>
          <p:spPr bwMode="auto">
            <a:xfrm>
              <a:off x="701" y="807"/>
              <a:ext cx="5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SCHEDULE</a:t>
              </a:r>
              <a:endParaRPr lang="en-US">
                <a:latin typeface="Arial" charset="0"/>
              </a:endParaRPr>
            </a:p>
          </p:txBody>
        </p:sp>
        <p:sp>
          <p:nvSpPr>
            <p:cNvPr id="14424" name="Line 73"/>
            <p:cNvSpPr>
              <a:spLocks noChangeShapeType="1"/>
            </p:cNvSpPr>
            <p:nvPr/>
          </p:nvSpPr>
          <p:spPr bwMode="auto">
            <a:xfrm>
              <a:off x="474" y="284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5" name="Line 74"/>
            <p:cNvSpPr>
              <a:spLocks noChangeShapeType="1"/>
            </p:cNvSpPr>
            <p:nvPr/>
          </p:nvSpPr>
          <p:spPr bwMode="auto">
            <a:xfrm>
              <a:off x="4317" y="3028"/>
              <a:ext cx="1" cy="8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6" name="Line 75"/>
            <p:cNvSpPr>
              <a:spLocks noChangeShapeType="1"/>
            </p:cNvSpPr>
            <p:nvPr/>
          </p:nvSpPr>
          <p:spPr bwMode="auto">
            <a:xfrm>
              <a:off x="4323" y="3248"/>
              <a:ext cx="77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7" name="Line 76"/>
            <p:cNvSpPr>
              <a:spLocks noChangeShapeType="1"/>
            </p:cNvSpPr>
            <p:nvPr/>
          </p:nvSpPr>
          <p:spPr bwMode="auto">
            <a:xfrm>
              <a:off x="4323" y="344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8" name="Line 77"/>
            <p:cNvSpPr>
              <a:spLocks noChangeShapeType="1"/>
            </p:cNvSpPr>
            <p:nvPr/>
          </p:nvSpPr>
          <p:spPr bwMode="auto">
            <a:xfrm>
              <a:off x="4323" y="3646"/>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9" name="Line 78"/>
            <p:cNvSpPr>
              <a:spLocks noChangeShapeType="1"/>
            </p:cNvSpPr>
            <p:nvPr/>
          </p:nvSpPr>
          <p:spPr bwMode="auto">
            <a:xfrm>
              <a:off x="5100" y="3028"/>
              <a:ext cx="1" cy="8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0" name="Line 79"/>
            <p:cNvSpPr>
              <a:spLocks noChangeShapeType="1"/>
            </p:cNvSpPr>
            <p:nvPr/>
          </p:nvSpPr>
          <p:spPr bwMode="auto">
            <a:xfrm>
              <a:off x="467" y="498"/>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1" name="Rectangle 80"/>
            <p:cNvSpPr>
              <a:spLocks noChangeArrowheads="1"/>
            </p:cNvSpPr>
            <p:nvPr/>
          </p:nvSpPr>
          <p:spPr bwMode="auto">
            <a:xfrm>
              <a:off x="1773" y="505"/>
              <a:ext cx="2289" cy="2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432" name="Rectangle 81"/>
            <p:cNvSpPr>
              <a:spLocks noChangeArrowheads="1"/>
            </p:cNvSpPr>
            <p:nvPr/>
          </p:nvSpPr>
          <p:spPr bwMode="auto">
            <a:xfrm>
              <a:off x="1760" y="491"/>
              <a:ext cx="2316" cy="282"/>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33" name="Rectangle 82"/>
            <p:cNvSpPr>
              <a:spLocks noChangeArrowheads="1"/>
            </p:cNvSpPr>
            <p:nvPr/>
          </p:nvSpPr>
          <p:spPr bwMode="auto">
            <a:xfrm>
              <a:off x="1705" y="807"/>
              <a:ext cx="3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MAP</a:t>
              </a:r>
              <a:endParaRPr lang="en-US">
                <a:latin typeface="Arial" charset="0"/>
              </a:endParaRPr>
            </a:p>
          </p:txBody>
        </p:sp>
        <p:sp>
          <p:nvSpPr>
            <p:cNvPr id="14434" name="Rectangle 83"/>
            <p:cNvSpPr>
              <a:spLocks noChangeArrowheads="1"/>
            </p:cNvSpPr>
            <p:nvPr/>
          </p:nvSpPr>
          <p:spPr bwMode="auto">
            <a:xfrm>
              <a:off x="2557" y="526"/>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14435" name="Oval 84"/>
            <p:cNvSpPr>
              <a:spLocks noChangeArrowheads="1"/>
            </p:cNvSpPr>
            <p:nvPr/>
          </p:nvSpPr>
          <p:spPr bwMode="auto">
            <a:xfrm>
              <a:off x="1794" y="533"/>
              <a:ext cx="96" cy="89"/>
            </a:xfrm>
            <a:prstGeom prst="ellipse">
              <a:avLst/>
            </a:prstGeom>
            <a:solidFill>
              <a:srgbClr val="FFFFFF"/>
            </a:solidFill>
            <a:ln w="11113">
              <a:solidFill>
                <a:srgbClr val="000000"/>
              </a:solidFill>
              <a:round/>
              <a:headEnd/>
              <a:tailEnd/>
            </a:ln>
          </p:spPr>
          <p:txBody>
            <a:bodyPr/>
            <a:lstStyle/>
            <a:p>
              <a:endParaRPr lang="en-US"/>
            </a:p>
          </p:txBody>
        </p:sp>
        <p:sp>
          <p:nvSpPr>
            <p:cNvPr id="14436" name="Oval 85"/>
            <p:cNvSpPr>
              <a:spLocks noChangeArrowheads="1"/>
            </p:cNvSpPr>
            <p:nvPr/>
          </p:nvSpPr>
          <p:spPr bwMode="auto">
            <a:xfrm>
              <a:off x="502" y="512"/>
              <a:ext cx="96" cy="96"/>
            </a:xfrm>
            <a:prstGeom prst="ellipse">
              <a:avLst/>
            </a:prstGeom>
            <a:solidFill>
              <a:srgbClr val="FFFFFF"/>
            </a:solidFill>
            <a:ln w="11113">
              <a:solidFill>
                <a:srgbClr val="000000"/>
              </a:solidFill>
              <a:round/>
              <a:headEnd/>
              <a:tailEnd/>
            </a:ln>
          </p:spPr>
          <p:txBody>
            <a:bodyPr/>
            <a:lstStyle/>
            <a:p>
              <a:endParaRPr lang="en-US"/>
            </a:p>
          </p:txBody>
        </p:sp>
        <p:sp>
          <p:nvSpPr>
            <p:cNvPr id="14437" name="Oval 86"/>
            <p:cNvSpPr>
              <a:spLocks noChangeArrowheads="1"/>
            </p:cNvSpPr>
            <p:nvPr/>
          </p:nvSpPr>
          <p:spPr bwMode="auto">
            <a:xfrm>
              <a:off x="4097" y="512"/>
              <a:ext cx="96" cy="89"/>
            </a:xfrm>
            <a:prstGeom prst="ellipse">
              <a:avLst/>
            </a:prstGeom>
            <a:solidFill>
              <a:srgbClr val="FFFFFF"/>
            </a:solidFill>
            <a:ln w="11113">
              <a:solidFill>
                <a:srgbClr val="000000"/>
              </a:solidFill>
              <a:round/>
              <a:headEnd/>
              <a:tailEnd/>
            </a:ln>
          </p:spPr>
          <p:txBody>
            <a:bodyPr/>
            <a:lstStyle/>
            <a:p>
              <a:endParaRPr lang="en-US"/>
            </a:p>
          </p:txBody>
        </p:sp>
        <p:sp>
          <p:nvSpPr>
            <p:cNvPr id="14438" name="Oval 87"/>
            <p:cNvSpPr>
              <a:spLocks noChangeArrowheads="1"/>
            </p:cNvSpPr>
            <p:nvPr/>
          </p:nvSpPr>
          <p:spPr bwMode="auto">
            <a:xfrm>
              <a:off x="1533" y="801"/>
              <a:ext cx="96" cy="96"/>
            </a:xfrm>
            <a:prstGeom prst="ellipse">
              <a:avLst/>
            </a:prstGeom>
            <a:solidFill>
              <a:srgbClr val="FFFFFF"/>
            </a:solidFill>
            <a:ln w="11113">
              <a:solidFill>
                <a:srgbClr val="000000"/>
              </a:solidFill>
              <a:round/>
              <a:headEnd/>
              <a:tailEnd/>
            </a:ln>
          </p:spPr>
          <p:txBody>
            <a:bodyPr/>
            <a:lstStyle/>
            <a:p>
              <a:endParaRPr lang="en-US"/>
            </a:p>
          </p:txBody>
        </p:sp>
        <p:sp>
          <p:nvSpPr>
            <p:cNvPr id="14439" name="Oval 88"/>
            <p:cNvSpPr>
              <a:spLocks noChangeArrowheads="1"/>
            </p:cNvSpPr>
            <p:nvPr/>
          </p:nvSpPr>
          <p:spPr bwMode="auto">
            <a:xfrm>
              <a:off x="5183" y="3048"/>
              <a:ext cx="96" cy="97"/>
            </a:xfrm>
            <a:prstGeom prst="ellipse">
              <a:avLst/>
            </a:prstGeom>
            <a:solidFill>
              <a:srgbClr val="FFFFFF"/>
            </a:solidFill>
            <a:ln w="11113">
              <a:solidFill>
                <a:srgbClr val="000000"/>
              </a:solidFill>
              <a:round/>
              <a:headEnd/>
              <a:tailEnd/>
            </a:ln>
          </p:spPr>
          <p:txBody>
            <a:bodyPr/>
            <a:lstStyle/>
            <a:p>
              <a:endParaRPr lang="en-US"/>
            </a:p>
          </p:txBody>
        </p:sp>
        <p:sp>
          <p:nvSpPr>
            <p:cNvPr id="14440" name="Oval 89"/>
            <p:cNvSpPr>
              <a:spLocks noChangeArrowheads="1"/>
            </p:cNvSpPr>
            <p:nvPr/>
          </p:nvSpPr>
          <p:spPr bwMode="auto">
            <a:xfrm>
              <a:off x="509" y="3722"/>
              <a:ext cx="96" cy="96"/>
            </a:xfrm>
            <a:prstGeom prst="ellipse">
              <a:avLst/>
            </a:prstGeom>
            <a:solidFill>
              <a:srgbClr val="FFFFFF"/>
            </a:solidFill>
            <a:ln w="11113">
              <a:solidFill>
                <a:srgbClr val="000000"/>
              </a:solidFill>
              <a:round/>
              <a:headEnd/>
              <a:tailEnd/>
            </a:ln>
          </p:spPr>
          <p:txBody>
            <a:bodyPr/>
            <a:lstStyle/>
            <a:p>
              <a:endParaRPr lang="en-US"/>
            </a:p>
          </p:txBody>
        </p:sp>
        <p:sp>
          <p:nvSpPr>
            <p:cNvPr id="14441" name="Oval 90"/>
            <p:cNvSpPr>
              <a:spLocks noChangeArrowheads="1"/>
            </p:cNvSpPr>
            <p:nvPr/>
          </p:nvSpPr>
          <p:spPr bwMode="auto">
            <a:xfrm>
              <a:off x="509" y="794"/>
              <a:ext cx="96" cy="96"/>
            </a:xfrm>
            <a:prstGeom prst="ellipse">
              <a:avLst/>
            </a:prstGeom>
            <a:solidFill>
              <a:srgbClr val="FFFFFF"/>
            </a:solidFill>
            <a:ln w="11113">
              <a:solidFill>
                <a:srgbClr val="000000"/>
              </a:solidFill>
              <a:round/>
              <a:headEnd/>
              <a:tailEnd/>
            </a:ln>
          </p:spPr>
          <p:txBody>
            <a:bodyPr/>
            <a:lstStyle/>
            <a:p>
              <a:endParaRPr lang="en-US"/>
            </a:p>
          </p:txBody>
        </p:sp>
        <p:sp>
          <p:nvSpPr>
            <p:cNvPr id="14442" name="Rectangle 91"/>
            <p:cNvSpPr>
              <a:spLocks noChangeArrowheads="1"/>
            </p:cNvSpPr>
            <p:nvPr/>
          </p:nvSpPr>
          <p:spPr bwMode="auto">
            <a:xfrm>
              <a:off x="1821" y="53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1</a:t>
              </a:r>
              <a:endParaRPr lang="en-US">
                <a:latin typeface="Arial" charset="0"/>
              </a:endParaRPr>
            </a:p>
          </p:txBody>
        </p:sp>
        <p:sp>
          <p:nvSpPr>
            <p:cNvPr id="14443" name="Rectangle 92"/>
            <p:cNvSpPr>
              <a:spLocks noChangeArrowheads="1"/>
            </p:cNvSpPr>
            <p:nvPr/>
          </p:nvSpPr>
          <p:spPr bwMode="auto">
            <a:xfrm>
              <a:off x="4124" y="5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3</a:t>
              </a:r>
              <a:endParaRPr lang="en-US">
                <a:latin typeface="Arial" charset="0"/>
              </a:endParaRPr>
            </a:p>
          </p:txBody>
        </p:sp>
        <p:sp>
          <p:nvSpPr>
            <p:cNvPr id="14444" name="Rectangle 93"/>
            <p:cNvSpPr>
              <a:spLocks noChangeArrowheads="1"/>
            </p:cNvSpPr>
            <p:nvPr/>
          </p:nvSpPr>
          <p:spPr bwMode="auto">
            <a:xfrm>
              <a:off x="529" y="5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2</a:t>
              </a:r>
              <a:endParaRPr lang="en-US">
                <a:latin typeface="Arial" charset="0"/>
              </a:endParaRPr>
            </a:p>
          </p:txBody>
        </p:sp>
        <p:sp>
          <p:nvSpPr>
            <p:cNvPr id="14445" name="Oval 94"/>
            <p:cNvSpPr>
              <a:spLocks noChangeArrowheads="1"/>
            </p:cNvSpPr>
            <p:nvPr/>
          </p:nvSpPr>
          <p:spPr bwMode="auto">
            <a:xfrm>
              <a:off x="2447" y="189"/>
              <a:ext cx="96" cy="96"/>
            </a:xfrm>
            <a:prstGeom prst="ellipse">
              <a:avLst/>
            </a:prstGeom>
            <a:solidFill>
              <a:srgbClr val="FFFFFF"/>
            </a:solidFill>
            <a:ln w="11113">
              <a:solidFill>
                <a:srgbClr val="000000"/>
              </a:solidFill>
              <a:round/>
              <a:headEnd/>
              <a:tailEnd/>
            </a:ln>
          </p:spPr>
          <p:txBody>
            <a:bodyPr/>
            <a:lstStyle/>
            <a:p>
              <a:endParaRPr lang="en-US"/>
            </a:p>
          </p:txBody>
        </p:sp>
        <p:sp>
          <p:nvSpPr>
            <p:cNvPr id="14446" name="Rectangle 95"/>
            <p:cNvSpPr>
              <a:spLocks noChangeArrowheads="1"/>
            </p:cNvSpPr>
            <p:nvPr/>
          </p:nvSpPr>
          <p:spPr bwMode="auto">
            <a:xfrm>
              <a:off x="2468" y="20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4</a:t>
              </a:r>
              <a:endParaRPr lang="en-US">
                <a:latin typeface="Arial" charset="0"/>
              </a:endParaRPr>
            </a:p>
          </p:txBody>
        </p:sp>
        <p:sp>
          <p:nvSpPr>
            <p:cNvPr id="14447" name="Rectangle 96"/>
            <p:cNvSpPr>
              <a:spLocks noChangeArrowheads="1"/>
            </p:cNvSpPr>
            <p:nvPr/>
          </p:nvSpPr>
          <p:spPr bwMode="auto">
            <a:xfrm>
              <a:off x="1567" y="821"/>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5</a:t>
              </a:r>
              <a:endParaRPr lang="en-US">
                <a:latin typeface="Arial" charset="0"/>
              </a:endParaRPr>
            </a:p>
          </p:txBody>
        </p:sp>
        <p:sp>
          <p:nvSpPr>
            <p:cNvPr id="14448" name="Rectangle 97"/>
            <p:cNvSpPr>
              <a:spLocks noChangeArrowheads="1"/>
            </p:cNvSpPr>
            <p:nvPr/>
          </p:nvSpPr>
          <p:spPr bwMode="auto">
            <a:xfrm>
              <a:off x="5217" y="306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6</a:t>
              </a:r>
              <a:endParaRPr lang="en-US">
                <a:latin typeface="Arial" charset="0"/>
              </a:endParaRPr>
            </a:p>
          </p:txBody>
        </p:sp>
        <p:sp>
          <p:nvSpPr>
            <p:cNvPr id="14449" name="Rectangle 98"/>
            <p:cNvSpPr>
              <a:spLocks noChangeArrowheads="1"/>
            </p:cNvSpPr>
            <p:nvPr/>
          </p:nvSpPr>
          <p:spPr bwMode="auto">
            <a:xfrm>
              <a:off x="536" y="373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7</a:t>
              </a:r>
              <a:endParaRPr lang="en-US">
                <a:latin typeface="Arial" charset="0"/>
              </a:endParaRPr>
            </a:p>
          </p:txBody>
        </p:sp>
        <p:sp>
          <p:nvSpPr>
            <p:cNvPr id="14450" name="Rectangle 99"/>
            <p:cNvSpPr>
              <a:spLocks noChangeArrowheads="1"/>
            </p:cNvSpPr>
            <p:nvPr/>
          </p:nvSpPr>
          <p:spPr bwMode="auto">
            <a:xfrm>
              <a:off x="536" y="807"/>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8</a:t>
              </a:r>
              <a:endParaRPr lang="en-US">
                <a:latin typeface="Arial" charset="0"/>
              </a:endParaRPr>
            </a:p>
          </p:txBody>
        </p:sp>
        <p:sp>
          <p:nvSpPr>
            <p:cNvPr id="14451" name="Line 100"/>
            <p:cNvSpPr>
              <a:spLocks noChangeShapeType="1"/>
            </p:cNvSpPr>
            <p:nvPr/>
          </p:nvSpPr>
          <p:spPr bwMode="auto">
            <a:xfrm>
              <a:off x="4165" y="278"/>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2" name="Rectangle 101"/>
            <p:cNvSpPr>
              <a:spLocks noChangeArrowheads="1"/>
            </p:cNvSpPr>
            <p:nvPr/>
          </p:nvSpPr>
          <p:spPr bwMode="auto">
            <a:xfrm>
              <a:off x="4330" y="79"/>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14453" name="Rectangle 102"/>
            <p:cNvSpPr>
              <a:spLocks noChangeArrowheads="1"/>
            </p:cNvSpPr>
            <p:nvPr/>
          </p:nvSpPr>
          <p:spPr bwMode="auto">
            <a:xfrm>
              <a:off x="4360" y="176"/>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14454" name="Rectangle 103"/>
            <p:cNvSpPr>
              <a:spLocks noChangeArrowheads="1"/>
            </p:cNvSpPr>
            <p:nvPr/>
          </p:nvSpPr>
          <p:spPr bwMode="auto">
            <a:xfrm>
              <a:off x="502" y="1295"/>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grpSp>
          <p:nvGrpSpPr>
            <p:cNvPr id="14455" name="Group 104"/>
            <p:cNvGrpSpPr>
              <a:grpSpLocks/>
            </p:cNvGrpSpPr>
            <p:nvPr/>
          </p:nvGrpSpPr>
          <p:grpSpPr bwMode="auto">
            <a:xfrm>
              <a:off x="1388" y="374"/>
              <a:ext cx="778" cy="55"/>
              <a:chOff x="1388" y="374"/>
              <a:chExt cx="778" cy="55"/>
            </a:xfrm>
          </p:grpSpPr>
          <p:sp>
            <p:nvSpPr>
              <p:cNvPr id="14459" name="Freeform 105"/>
              <p:cNvSpPr>
                <a:spLocks/>
              </p:cNvSpPr>
              <p:nvPr/>
            </p:nvSpPr>
            <p:spPr bwMode="auto">
              <a:xfrm>
                <a:off x="1388" y="374"/>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60" name="Line 106"/>
              <p:cNvSpPr>
                <a:spLocks noChangeShapeType="1"/>
              </p:cNvSpPr>
              <p:nvPr/>
            </p:nvSpPr>
            <p:spPr bwMode="auto">
              <a:xfrm flipH="1">
                <a:off x="1498" y="395"/>
                <a:ext cx="66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456" name="Group 107"/>
            <p:cNvGrpSpPr>
              <a:grpSpLocks/>
            </p:cNvGrpSpPr>
            <p:nvPr/>
          </p:nvGrpSpPr>
          <p:grpSpPr bwMode="auto">
            <a:xfrm>
              <a:off x="3482" y="359"/>
              <a:ext cx="898" cy="55"/>
              <a:chOff x="3482" y="359"/>
              <a:chExt cx="898" cy="55"/>
            </a:xfrm>
          </p:grpSpPr>
          <p:sp>
            <p:nvSpPr>
              <p:cNvPr id="14457" name="Freeform 108"/>
              <p:cNvSpPr>
                <a:spLocks/>
              </p:cNvSpPr>
              <p:nvPr/>
            </p:nvSpPr>
            <p:spPr bwMode="auto">
              <a:xfrm flipH="1">
                <a:off x="4263" y="359"/>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58" name="Line 109"/>
              <p:cNvSpPr>
                <a:spLocks noChangeShapeType="1"/>
              </p:cNvSpPr>
              <p:nvPr/>
            </p:nvSpPr>
            <p:spPr bwMode="auto">
              <a:xfrm>
                <a:off x="3482" y="380"/>
                <a:ext cx="78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4338" name="TextBox 1"/>
          <p:cNvSpPr txBox="1">
            <a:spLocks noChangeArrowheads="1"/>
          </p:cNvSpPr>
          <p:nvPr/>
        </p:nvSpPr>
        <p:spPr bwMode="auto">
          <a:xfrm>
            <a:off x="3429000" y="91440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200"/>
              <a:t>Narrative </a:t>
            </a:r>
          </a:p>
        </p:txBody>
      </p:sp>
      <p:sp>
        <p:nvSpPr>
          <p:cNvPr id="14339" name="TextBox 2"/>
          <p:cNvSpPr txBox="1">
            <a:spLocks noChangeArrowheads="1"/>
          </p:cNvSpPr>
          <p:nvPr/>
        </p:nvSpPr>
        <p:spPr bwMode="auto">
          <a:xfrm>
            <a:off x="1066800" y="914400"/>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Literary elements</a:t>
            </a:r>
          </a:p>
        </p:txBody>
      </p:sp>
      <p:sp>
        <p:nvSpPr>
          <p:cNvPr id="14340" name="TextBox 3"/>
          <p:cNvSpPr txBox="1">
            <a:spLocks noChangeArrowheads="1"/>
          </p:cNvSpPr>
          <p:nvPr/>
        </p:nvSpPr>
        <p:spPr bwMode="auto">
          <a:xfrm>
            <a:off x="6781800" y="9144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Expository Reading</a:t>
            </a:r>
          </a:p>
        </p:txBody>
      </p:sp>
      <p:sp>
        <p:nvSpPr>
          <p:cNvPr id="14341" name="TextBox 4"/>
          <p:cNvSpPr txBox="1">
            <a:spLocks noChangeArrowheads="1"/>
          </p:cNvSpPr>
          <p:nvPr/>
        </p:nvSpPr>
        <p:spPr bwMode="auto">
          <a:xfrm>
            <a:off x="4495800" y="1524000"/>
            <a:ext cx="2057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Using literary elements </a:t>
            </a:r>
          </a:p>
          <a:p>
            <a:pPr algn="ctr"/>
            <a:r>
              <a:rPr lang="en-US" sz="1400"/>
              <a:t>To tell a story </a:t>
            </a:r>
          </a:p>
          <a:p>
            <a:pPr algn="ctr"/>
            <a:r>
              <a:rPr lang="en-US" sz="1400"/>
              <a:t>that delivers a message</a:t>
            </a:r>
          </a:p>
        </p:txBody>
      </p:sp>
      <p:sp>
        <p:nvSpPr>
          <p:cNvPr id="6" name="Oval 5"/>
          <p:cNvSpPr/>
          <p:nvPr/>
        </p:nvSpPr>
        <p:spPr bwMode="auto">
          <a:xfrm>
            <a:off x="2438400" y="2057400"/>
            <a:ext cx="1371600" cy="6858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7" name="Oval 116"/>
          <p:cNvSpPr/>
          <p:nvPr/>
        </p:nvSpPr>
        <p:spPr bwMode="auto">
          <a:xfrm>
            <a:off x="2895600" y="32004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8" name="Oval 117"/>
          <p:cNvSpPr/>
          <p:nvPr/>
        </p:nvSpPr>
        <p:spPr bwMode="auto">
          <a:xfrm>
            <a:off x="4419600" y="33528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9" name="Oval 118"/>
          <p:cNvSpPr/>
          <p:nvPr/>
        </p:nvSpPr>
        <p:spPr bwMode="auto">
          <a:xfrm>
            <a:off x="6477000" y="3276600"/>
            <a:ext cx="914400" cy="7620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20" name="Oval 119"/>
          <p:cNvSpPr/>
          <p:nvPr/>
        </p:nvSpPr>
        <p:spPr bwMode="auto">
          <a:xfrm>
            <a:off x="7239000" y="22860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cxnSp>
        <p:nvCxnSpPr>
          <p:cNvPr id="8" name="Straight Arrow Connector 7"/>
          <p:cNvCxnSpPr>
            <a:stCxn id="14379" idx="2"/>
          </p:cNvCxnSpPr>
          <p:nvPr/>
        </p:nvCxnSpPr>
        <p:spPr bwMode="auto">
          <a:xfrm flipH="1">
            <a:off x="3657600" y="1905000"/>
            <a:ext cx="817563"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3" name="Straight Arrow Connector 122"/>
          <p:cNvCxnSpPr/>
          <p:nvPr/>
        </p:nvCxnSpPr>
        <p:spPr bwMode="auto">
          <a:xfrm flipH="1">
            <a:off x="3657600" y="2133600"/>
            <a:ext cx="990600" cy="1066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4" name="Straight Arrow Connector 123"/>
          <p:cNvCxnSpPr/>
          <p:nvPr/>
        </p:nvCxnSpPr>
        <p:spPr bwMode="auto">
          <a:xfrm>
            <a:off x="6019800" y="2362200"/>
            <a:ext cx="6096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5" name="Straight Arrow Connector 124"/>
          <p:cNvCxnSpPr/>
          <p:nvPr/>
        </p:nvCxnSpPr>
        <p:spPr bwMode="auto">
          <a:xfrm flipH="1">
            <a:off x="4876800" y="2362200"/>
            <a:ext cx="228600" cy="1066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9" name="Straight Arrow Connector 128"/>
          <p:cNvCxnSpPr/>
          <p:nvPr/>
        </p:nvCxnSpPr>
        <p:spPr bwMode="auto">
          <a:xfrm>
            <a:off x="6477000" y="2133600"/>
            <a:ext cx="8382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352" name="TextBox 15"/>
          <p:cNvSpPr txBox="1">
            <a:spLocks noChangeArrowheads="1"/>
          </p:cNvSpPr>
          <p:nvPr/>
        </p:nvSpPr>
        <p:spPr bwMode="auto">
          <a:xfrm>
            <a:off x="2438400" y="4267200"/>
            <a:ext cx="533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CCStandard (RL.8. 2)- Determine a theme or central idea of a text and analyze its development over the course of the text, including its relationship to the characters, setting, and plot; provide an objective summary of the text.</a:t>
            </a:r>
          </a:p>
        </p:txBody>
      </p:sp>
      <p:sp>
        <p:nvSpPr>
          <p:cNvPr id="14353" name="TextBox 16"/>
          <p:cNvSpPr txBox="1">
            <a:spLocks noChangeArrowheads="1"/>
          </p:cNvSpPr>
          <p:nvPr/>
        </p:nvSpPr>
        <p:spPr bwMode="auto">
          <a:xfrm rot="-1227810">
            <a:off x="3727450" y="1795463"/>
            <a:ext cx="8001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900"/>
              <a:t>utilizing</a:t>
            </a:r>
          </a:p>
        </p:txBody>
      </p:sp>
      <p:sp>
        <p:nvSpPr>
          <p:cNvPr id="14354" name="TextBox 17"/>
          <p:cNvSpPr txBox="1">
            <a:spLocks noChangeArrowheads="1"/>
          </p:cNvSpPr>
          <p:nvPr/>
        </p:nvSpPr>
        <p:spPr bwMode="auto">
          <a:xfrm>
            <a:off x="2819400" y="22098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Plot</a:t>
            </a:r>
          </a:p>
        </p:txBody>
      </p:sp>
      <p:sp>
        <p:nvSpPr>
          <p:cNvPr id="14365" name="TextBox 147"/>
          <p:cNvSpPr txBox="1">
            <a:spLocks noChangeArrowheads="1"/>
          </p:cNvSpPr>
          <p:nvPr/>
        </p:nvSpPr>
        <p:spPr bwMode="auto">
          <a:xfrm>
            <a:off x="4572000" y="2895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has a meaningful</a:t>
            </a:r>
          </a:p>
        </p:txBody>
      </p:sp>
      <p:sp>
        <p:nvSpPr>
          <p:cNvPr id="14366" name="TextBox 148"/>
          <p:cNvSpPr txBox="1">
            <a:spLocks noChangeArrowheads="1"/>
          </p:cNvSpPr>
          <p:nvPr/>
        </p:nvSpPr>
        <p:spPr bwMode="auto">
          <a:xfrm>
            <a:off x="2819400" y="3505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Character</a:t>
            </a:r>
          </a:p>
        </p:txBody>
      </p:sp>
      <p:sp>
        <p:nvSpPr>
          <p:cNvPr id="14367" name="TextBox 150"/>
          <p:cNvSpPr txBox="1">
            <a:spLocks noChangeArrowheads="1"/>
          </p:cNvSpPr>
          <p:nvPr/>
        </p:nvSpPr>
        <p:spPr bwMode="auto">
          <a:xfrm>
            <a:off x="6629400" y="33528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Point of View</a:t>
            </a:r>
          </a:p>
        </p:txBody>
      </p:sp>
      <p:sp>
        <p:nvSpPr>
          <p:cNvPr id="14368" name="TextBox 152"/>
          <p:cNvSpPr txBox="1">
            <a:spLocks noChangeArrowheads="1"/>
          </p:cNvSpPr>
          <p:nvPr/>
        </p:nvSpPr>
        <p:spPr bwMode="auto">
          <a:xfrm>
            <a:off x="7239000" y="25908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Theme </a:t>
            </a:r>
          </a:p>
        </p:txBody>
      </p:sp>
      <p:sp>
        <p:nvSpPr>
          <p:cNvPr id="14369" name="TextBox 1"/>
          <p:cNvSpPr txBox="1">
            <a:spLocks noChangeArrowheads="1"/>
          </p:cNvSpPr>
          <p:nvPr/>
        </p:nvSpPr>
        <p:spPr bwMode="auto">
          <a:xfrm>
            <a:off x="4648200" y="3657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Setting</a:t>
            </a:r>
          </a:p>
        </p:txBody>
      </p:sp>
      <p:sp>
        <p:nvSpPr>
          <p:cNvPr id="14370" name="TextBox 147"/>
          <p:cNvSpPr txBox="1">
            <a:spLocks noChangeArrowheads="1"/>
          </p:cNvSpPr>
          <p:nvPr/>
        </p:nvSpPr>
        <p:spPr bwMode="auto">
          <a:xfrm rot="-2588167">
            <a:off x="3403600" y="2547938"/>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as  revealed by</a:t>
            </a:r>
          </a:p>
        </p:txBody>
      </p:sp>
      <p:sp>
        <p:nvSpPr>
          <p:cNvPr id="14371" name="TextBox 147"/>
          <p:cNvSpPr txBox="1">
            <a:spLocks noChangeArrowheads="1"/>
          </p:cNvSpPr>
          <p:nvPr/>
        </p:nvSpPr>
        <p:spPr bwMode="auto">
          <a:xfrm rot="1545379">
            <a:off x="6489700" y="2093913"/>
            <a:ext cx="9159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ends with a</a:t>
            </a:r>
          </a:p>
        </p:txBody>
      </p:sp>
      <p:sp>
        <p:nvSpPr>
          <p:cNvPr id="14372" name="TextBox 149"/>
          <p:cNvSpPr txBox="1">
            <a:spLocks noChangeArrowheads="1"/>
          </p:cNvSpPr>
          <p:nvPr/>
        </p:nvSpPr>
        <p:spPr bwMode="auto">
          <a:xfrm rot="-1382540">
            <a:off x="6027738" y="2690813"/>
            <a:ext cx="8683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is enhanced by a</a:t>
            </a:r>
          </a:p>
        </p:txBody>
      </p:sp>
      <p:sp>
        <p:nvSpPr>
          <p:cNvPr id="14374" name="TextBox 3"/>
          <p:cNvSpPr txBox="1">
            <a:spLocks noChangeArrowheads="1"/>
          </p:cNvSpPr>
          <p:nvPr/>
        </p:nvSpPr>
        <p:spPr bwMode="auto">
          <a:xfrm>
            <a:off x="6858000" y="51816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cause and effect</a:t>
            </a:r>
          </a:p>
        </p:txBody>
      </p:sp>
      <p:sp>
        <p:nvSpPr>
          <p:cNvPr id="14375" name="TextBox 148"/>
          <p:cNvSpPr txBox="1">
            <a:spLocks noChangeArrowheads="1"/>
          </p:cNvSpPr>
          <p:nvPr/>
        </p:nvSpPr>
        <p:spPr bwMode="auto">
          <a:xfrm>
            <a:off x="6858000" y="48006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analysis</a:t>
            </a:r>
          </a:p>
        </p:txBody>
      </p:sp>
      <p:sp>
        <p:nvSpPr>
          <p:cNvPr id="14376" name="TextBox 149"/>
          <p:cNvSpPr txBox="1">
            <a:spLocks noChangeArrowheads="1"/>
          </p:cNvSpPr>
          <p:nvPr/>
        </p:nvSpPr>
        <p:spPr bwMode="auto">
          <a:xfrm>
            <a:off x="6934200" y="57912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summarization</a:t>
            </a:r>
          </a:p>
        </p:txBody>
      </p:sp>
      <p:sp>
        <p:nvSpPr>
          <p:cNvPr id="14377" name="TextBox 150"/>
          <p:cNvSpPr txBox="1">
            <a:spLocks noChangeArrowheads="1"/>
          </p:cNvSpPr>
          <p:nvPr/>
        </p:nvSpPr>
        <p:spPr bwMode="auto">
          <a:xfrm>
            <a:off x="6934200" y="54864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process</a:t>
            </a:r>
          </a:p>
        </p:txBody>
      </p:sp>
      <p:sp>
        <p:nvSpPr>
          <p:cNvPr id="14378" name="TextBox 6"/>
          <p:cNvSpPr txBox="1">
            <a:spLocks noChangeArrowheads="1"/>
          </p:cNvSpPr>
          <p:nvPr/>
        </p:nvSpPr>
        <p:spPr bwMode="auto">
          <a:xfrm>
            <a:off x="3657600" y="4572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200"/>
              <a:t>Literature</a:t>
            </a:r>
          </a:p>
        </p:txBody>
      </p:sp>
      <p:sp>
        <p:nvSpPr>
          <p:cNvPr id="2" name="Footer Placeholder 1"/>
          <p:cNvSpPr>
            <a:spLocks noGrp="1"/>
          </p:cNvSpPr>
          <p:nvPr>
            <p:ph type="ftr" sz="quarter" idx="11"/>
          </p:nvPr>
        </p:nvSpPr>
        <p:spPr/>
        <p:txBody>
          <a:bodyPr/>
          <a:lstStyle/>
          <a:p>
            <a:r>
              <a:rPr lang="en-US" smtClean="0"/>
              <a:t>University of Kansas Center for Research on Learning  2013</a:t>
            </a:r>
            <a:endParaRPr lang="en-US" dirty="0"/>
          </a:p>
        </p:txBody>
      </p:sp>
      <p:sp>
        <p:nvSpPr>
          <p:cNvPr id="3" name="Slide Number Placeholder 2"/>
          <p:cNvSpPr>
            <a:spLocks noGrp="1"/>
          </p:cNvSpPr>
          <p:nvPr>
            <p:ph type="sldNum" sz="quarter" idx="10"/>
          </p:nvPr>
        </p:nvSpPr>
        <p:spPr/>
        <p:txBody>
          <a:bodyPr/>
          <a:lstStyle/>
          <a:p>
            <a:fld id="{1FBE1483-AF8C-754F-8AB1-9402122579D8}" type="slidenum">
              <a:rPr lang="en-US" smtClean="0"/>
              <a:pPr/>
              <a:t>28</a:t>
            </a:fld>
            <a:endParaRPr lang="en-US" dirty="0"/>
          </a:p>
        </p:txBody>
      </p:sp>
    </p:spTree>
    <p:extLst>
      <p:ext uri="{BB962C8B-B14F-4D97-AF65-F5344CB8AC3E}">
        <p14:creationId xmlns:p14="http://schemas.microsoft.com/office/powerpoint/2010/main" val="3251607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 name="Slide Number Placeholder 1"/>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0D2D6447-AA77-4940-A511-90DAB21BD35F}" type="slidenum">
              <a:rPr lang="en-US" sz="1000">
                <a:solidFill>
                  <a:schemeClr val="accent2"/>
                </a:solidFill>
                <a:latin typeface="Arial" charset="0"/>
              </a:rPr>
              <a:pPr/>
              <a:t>29</a:t>
            </a:fld>
            <a:endParaRPr lang="en-US" sz="1000" dirty="0">
              <a:solidFill>
                <a:schemeClr val="accent2"/>
              </a:solidFill>
              <a:latin typeface="Arial" charset="0"/>
            </a:endParaRPr>
          </a:p>
        </p:txBody>
      </p:sp>
      <p:sp>
        <p:nvSpPr>
          <p:cNvPr id="4710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grpSp>
        <p:nvGrpSpPr>
          <p:cNvPr id="47108" name="Group 340"/>
          <p:cNvGrpSpPr>
            <a:grpSpLocks/>
          </p:cNvGrpSpPr>
          <p:nvPr/>
        </p:nvGrpSpPr>
        <p:grpSpPr bwMode="auto">
          <a:xfrm>
            <a:off x="708025" y="311150"/>
            <a:ext cx="7735888" cy="6048375"/>
            <a:chOff x="446" y="196"/>
            <a:chExt cx="4873" cy="3810"/>
          </a:xfrm>
        </p:grpSpPr>
        <p:sp>
          <p:nvSpPr>
            <p:cNvPr id="47121" name="Rectangle 341"/>
            <p:cNvSpPr>
              <a:spLocks noChangeArrowheads="1"/>
            </p:cNvSpPr>
            <p:nvPr/>
          </p:nvSpPr>
          <p:spPr bwMode="auto">
            <a:xfrm>
              <a:off x="446" y="196"/>
              <a:ext cx="118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srgbClr val="000000"/>
                  </a:solidFill>
                  <a:latin typeface="Arial" charset="0"/>
                </a:rPr>
                <a:t>The Unit Organizer </a:t>
              </a:r>
              <a:endParaRPr lang="en-US" dirty="0">
                <a:latin typeface="Arial" charset="0"/>
              </a:endParaRPr>
            </a:p>
          </p:txBody>
        </p:sp>
        <p:grpSp>
          <p:nvGrpSpPr>
            <p:cNvPr id="47122" name="Group 342"/>
            <p:cNvGrpSpPr>
              <a:grpSpLocks/>
            </p:cNvGrpSpPr>
            <p:nvPr/>
          </p:nvGrpSpPr>
          <p:grpSpPr bwMode="auto">
            <a:xfrm>
              <a:off x="466" y="197"/>
              <a:ext cx="4853" cy="3809"/>
              <a:chOff x="466" y="197"/>
              <a:chExt cx="4853" cy="3809"/>
            </a:xfrm>
          </p:grpSpPr>
          <p:sp>
            <p:nvSpPr>
              <p:cNvPr id="47123" name="Rectangle 343"/>
              <p:cNvSpPr>
                <a:spLocks noChangeArrowheads="1"/>
              </p:cNvSpPr>
              <p:nvPr/>
            </p:nvSpPr>
            <p:spPr bwMode="auto">
              <a:xfrm>
                <a:off x="4309" y="197"/>
                <a:ext cx="4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Elida Cordora</a:t>
                </a:r>
                <a:endParaRPr lang="en-US" sz="1000" dirty="0">
                  <a:latin typeface="Sand" charset="0"/>
                </a:endParaRPr>
              </a:p>
            </p:txBody>
          </p:sp>
          <p:sp>
            <p:nvSpPr>
              <p:cNvPr id="47124" name="Rectangle 344"/>
              <p:cNvSpPr>
                <a:spLocks noChangeArrowheads="1"/>
              </p:cNvSpPr>
              <p:nvPr/>
            </p:nvSpPr>
            <p:spPr bwMode="auto">
              <a:xfrm>
                <a:off x="3951" y="203"/>
                <a:ext cx="18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NAME</a:t>
                </a:r>
                <a:endParaRPr lang="en-US" dirty="0">
                  <a:latin typeface="Arial" charset="0"/>
                </a:endParaRPr>
              </a:p>
            </p:txBody>
          </p:sp>
          <p:sp>
            <p:nvSpPr>
              <p:cNvPr id="47125" name="Rectangle 345"/>
              <p:cNvSpPr>
                <a:spLocks noChangeArrowheads="1"/>
              </p:cNvSpPr>
              <p:nvPr/>
            </p:nvSpPr>
            <p:spPr bwMode="auto">
              <a:xfrm>
                <a:off x="3951" y="285"/>
                <a:ext cx="17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DATE</a:t>
                </a:r>
                <a:endParaRPr lang="en-US" dirty="0">
                  <a:latin typeface="Arial" charset="0"/>
                </a:endParaRPr>
              </a:p>
            </p:txBody>
          </p:sp>
          <p:sp>
            <p:nvSpPr>
              <p:cNvPr id="47126" name="Line 346"/>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27" name="Line 347"/>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28" name="Rectangle 348"/>
              <p:cNvSpPr>
                <a:spLocks noChangeArrowheads="1"/>
              </p:cNvSpPr>
              <p:nvPr/>
            </p:nvSpPr>
            <p:spPr bwMode="auto">
              <a:xfrm>
                <a:off x="2570" y="265"/>
                <a:ext cx="55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BIGGER PICTURE</a:t>
                </a:r>
                <a:endParaRPr lang="en-US" dirty="0">
                  <a:latin typeface="Arial" charset="0"/>
                </a:endParaRPr>
              </a:p>
            </p:txBody>
          </p:sp>
          <p:sp>
            <p:nvSpPr>
              <p:cNvPr id="47129" name="Rectangle 349"/>
              <p:cNvSpPr>
                <a:spLocks noChangeArrowheads="1"/>
              </p:cNvSpPr>
              <p:nvPr/>
            </p:nvSpPr>
            <p:spPr bwMode="auto">
              <a:xfrm>
                <a:off x="789" y="574"/>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LAST UNIT</a:t>
                </a:r>
                <a:endParaRPr lang="en-US" dirty="0">
                  <a:latin typeface="Arial" charset="0"/>
                </a:endParaRPr>
              </a:p>
            </p:txBody>
          </p:sp>
          <p:sp>
            <p:nvSpPr>
              <p:cNvPr id="47130" name="Rectangle 350"/>
              <p:cNvSpPr>
                <a:spLocks noChangeArrowheads="1"/>
              </p:cNvSpPr>
              <p:nvPr/>
            </p:nvSpPr>
            <p:spPr bwMode="auto">
              <a:xfrm>
                <a:off x="1181" y="574"/>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/Experience</a:t>
                </a:r>
                <a:endParaRPr lang="en-US" dirty="0">
                  <a:latin typeface="Arial" charset="0"/>
                </a:endParaRPr>
              </a:p>
            </p:txBody>
          </p:sp>
          <p:sp>
            <p:nvSpPr>
              <p:cNvPr id="47131" name="Rectangle 351"/>
              <p:cNvSpPr>
                <a:spLocks noChangeArrowheads="1"/>
              </p:cNvSpPr>
              <p:nvPr/>
            </p:nvSpPr>
            <p:spPr bwMode="auto">
              <a:xfrm>
                <a:off x="2769" y="601"/>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rPr>
                  <a:t>CURRENT UNIT</a:t>
                </a:r>
                <a:endParaRPr lang="en-US" dirty="0">
                  <a:latin typeface="Times" charset="0"/>
                </a:endParaRPr>
              </a:p>
            </p:txBody>
          </p:sp>
          <p:sp>
            <p:nvSpPr>
              <p:cNvPr id="47132" name="Rectangle 352"/>
              <p:cNvSpPr>
                <a:spLocks noChangeArrowheads="1"/>
              </p:cNvSpPr>
              <p:nvPr/>
            </p:nvSpPr>
            <p:spPr bwMode="auto">
              <a:xfrm>
                <a:off x="4453" y="574"/>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NEXT UNIT</a:t>
                </a:r>
                <a:endParaRPr lang="en-US" dirty="0">
                  <a:latin typeface="Arial" charset="0"/>
                </a:endParaRPr>
              </a:p>
            </p:txBody>
          </p:sp>
          <p:sp>
            <p:nvSpPr>
              <p:cNvPr id="47133" name="Rectangle 353"/>
              <p:cNvSpPr>
                <a:spLocks noChangeArrowheads="1"/>
              </p:cNvSpPr>
              <p:nvPr/>
            </p:nvSpPr>
            <p:spPr bwMode="auto">
              <a:xfrm>
                <a:off x="4838" y="574"/>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/Experience</a:t>
                </a:r>
                <a:endParaRPr lang="en-US" dirty="0">
                  <a:latin typeface="Arial" charset="0"/>
                </a:endParaRPr>
              </a:p>
            </p:txBody>
          </p:sp>
          <p:sp>
            <p:nvSpPr>
              <p:cNvPr id="47134" name="Line 354"/>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35" name="Line 355"/>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36" name="Line 356"/>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37" name="Line 357"/>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38" name="Arc 358"/>
              <p:cNvSpPr>
                <a:spLocks/>
              </p:cNvSpPr>
              <p:nvPr/>
            </p:nvSpPr>
            <p:spPr bwMode="auto">
              <a:xfrm>
                <a:off x="473" y="382"/>
                <a:ext cx="1293" cy="199"/>
              </a:xfrm>
              <a:custGeom>
                <a:avLst/>
                <a:gdLst>
                  <a:gd name="T0" fmla="*/ 0 w 21600"/>
                  <a:gd name="T1" fmla="*/ 0 h 21599"/>
                  <a:gd name="T2" fmla="*/ 5 w 21600"/>
                  <a:gd name="T3" fmla="*/ 0 h 21599"/>
                  <a:gd name="T4" fmla="*/ 5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139" name="Arc 359"/>
              <p:cNvSpPr>
                <a:spLocks/>
              </p:cNvSpPr>
              <p:nvPr/>
            </p:nvSpPr>
            <p:spPr bwMode="auto">
              <a:xfrm>
                <a:off x="466" y="375"/>
                <a:ext cx="1300" cy="206"/>
              </a:xfrm>
              <a:custGeom>
                <a:avLst/>
                <a:gdLst>
                  <a:gd name="T0" fmla="*/ 0 w 21600"/>
                  <a:gd name="T1" fmla="*/ 0 h 21599"/>
                  <a:gd name="T2" fmla="*/ 5 w 21600"/>
                  <a:gd name="T3" fmla="*/ 0 h 21599"/>
                  <a:gd name="T4" fmla="*/ 5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7140" name="Arc 360"/>
              <p:cNvSpPr>
                <a:spLocks/>
              </p:cNvSpPr>
              <p:nvPr/>
            </p:nvSpPr>
            <p:spPr bwMode="auto">
              <a:xfrm>
                <a:off x="4054" y="375"/>
                <a:ext cx="1265" cy="210"/>
              </a:xfrm>
              <a:custGeom>
                <a:avLst/>
                <a:gdLst>
                  <a:gd name="T0" fmla="*/ 0 w 21616"/>
                  <a:gd name="T1" fmla="*/ 0 h 21600"/>
                  <a:gd name="T2" fmla="*/ 4 w 21616"/>
                  <a:gd name="T3" fmla="*/ 0 h 21600"/>
                  <a:gd name="T4" fmla="*/ 0 w 21616"/>
                  <a:gd name="T5" fmla="*/ 0 h 21600"/>
                  <a:gd name="T6" fmla="*/ 0 60000 65536"/>
                  <a:gd name="T7" fmla="*/ 0 60000 65536"/>
                  <a:gd name="T8" fmla="*/ 0 60000 65536"/>
                  <a:gd name="T9" fmla="*/ 0 w 21616"/>
                  <a:gd name="T10" fmla="*/ 0 h 21600"/>
                  <a:gd name="T11" fmla="*/ 21616 w 21616"/>
                  <a:gd name="T12" fmla="*/ 21600 h 21600"/>
                </a:gdLst>
                <a:ahLst/>
                <a:cxnLst>
                  <a:cxn ang="T6">
                    <a:pos x="T0" y="T1"/>
                  </a:cxn>
                  <a:cxn ang="T7">
                    <a:pos x="T2" y="T3"/>
                  </a:cxn>
                  <a:cxn ang="T8">
                    <a:pos x="T4" y="T5"/>
                  </a:cxn>
                </a:cxnLst>
                <a:rect l="T9" t="T10" r="T11" b="T12"/>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7141" name="Line 361"/>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47142" name="Group 362"/>
              <p:cNvGrpSpPr>
                <a:grpSpLocks/>
              </p:cNvGrpSpPr>
              <p:nvPr/>
            </p:nvGrpSpPr>
            <p:grpSpPr bwMode="auto">
              <a:xfrm>
                <a:off x="1759" y="395"/>
                <a:ext cx="1" cy="186"/>
                <a:chOff x="1759" y="395"/>
                <a:chExt cx="1" cy="186"/>
              </a:xfrm>
            </p:grpSpPr>
            <p:sp>
              <p:nvSpPr>
                <p:cNvPr id="47277" name="Line 363"/>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78" name="Line 364"/>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79" name="Line 365"/>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80" name="Line 366"/>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47143" name="Group 367"/>
              <p:cNvGrpSpPr>
                <a:grpSpLocks/>
              </p:cNvGrpSpPr>
              <p:nvPr/>
            </p:nvGrpSpPr>
            <p:grpSpPr bwMode="auto">
              <a:xfrm>
                <a:off x="4061" y="409"/>
                <a:ext cx="1" cy="186"/>
                <a:chOff x="4061" y="409"/>
                <a:chExt cx="1" cy="186"/>
              </a:xfrm>
            </p:grpSpPr>
            <p:sp>
              <p:nvSpPr>
                <p:cNvPr id="47273" name="Line 368"/>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74" name="Line 369"/>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75" name="Line 370"/>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76" name="Line 371"/>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7144" name="Line 372"/>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45" name="Line 373"/>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46" name="Line 374"/>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47" name="Rectangle 375"/>
              <p:cNvSpPr>
                <a:spLocks noChangeArrowheads="1"/>
              </p:cNvSpPr>
              <p:nvPr/>
            </p:nvSpPr>
            <p:spPr bwMode="auto">
              <a:xfrm rot="-5400000">
                <a:off x="280" y="3451"/>
                <a:ext cx="5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000000"/>
                    </a:solidFill>
                    <a:latin typeface="Arial" charset="0"/>
                  </a:rPr>
                  <a:t> UNIT SELF-TEST</a:t>
                </a:r>
              </a:p>
              <a:p>
                <a:pPr algn="ctr"/>
                <a:r>
                  <a:rPr lang="en-US" sz="800" b="1" dirty="0">
                    <a:solidFill>
                      <a:srgbClr val="000000"/>
                    </a:solidFill>
                    <a:latin typeface="Arial" charset="0"/>
                  </a:rPr>
                  <a:t>QUESTIONS </a:t>
                </a:r>
              </a:p>
            </p:txBody>
          </p:sp>
          <p:sp>
            <p:nvSpPr>
              <p:cNvPr id="47148" name="Rectangle 376"/>
              <p:cNvSpPr>
                <a:spLocks noChangeArrowheads="1"/>
              </p:cNvSpPr>
              <p:nvPr/>
            </p:nvSpPr>
            <p:spPr bwMode="auto">
              <a:xfrm rot="-5400000">
                <a:off x="507" y="3891"/>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endParaRPr lang="en-US" dirty="0">
                  <a:latin typeface="Arial" charset="0"/>
                </a:endParaRPr>
              </a:p>
            </p:txBody>
          </p:sp>
          <p:sp>
            <p:nvSpPr>
              <p:cNvPr id="47149" name="Oval 377"/>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150" name="Oval 378"/>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7151" name="Line 379"/>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52" name="Rectangle 380"/>
              <p:cNvSpPr>
                <a:spLocks noChangeArrowheads="1"/>
              </p:cNvSpPr>
              <p:nvPr/>
            </p:nvSpPr>
            <p:spPr bwMode="auto">
              <a:xfrm rot="960000">
                <a:off x="3281" y="877"/>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Comic Sans MS" charset="0"/>
                  </a:rPr>
                  <a:t>is </a:t>
                </a:r>
                <a:r>
                  <a:rPr lang="en-US" sz="800" b="1" dirty="0">
                    <a:solidFill>
                      <a:srgbClr val="000000"/>
                    </a:solidFill>
                    <a:latin typeface="Arial" charset="0"/>
                  </a:rPr>
                  <a:t>about</a:t>
                </a:r>
                <a:r>
                  <a:rPr lang="en-US" sz="800" b="1" dirty="0">
                    <a:solidFill>
                      <a:srgbClr val="000000"/>
                    </a:solidFill>
                    <a:latin typeface="Comic Sans MS" charset="0"/>
                  </a:rPr>
                  <a:t>...</a:t>
                </a:r>
                <a:endParaRPr lang="en-US" dirty="0">
                  <a:latin typeface="Comic Sans MS" charset="0"/>
                </a:endParaRPr>
              </a:p>
            </p:txBody>
          </p:sp>
          <p:grpSp>
            <p:nvGrpSpPr>
              <p:cNvPr id="47153" name="Group 381"/>
              <p:cNvGrpSpPr>
                <a:grpSpLocks/>
              </p:cNvGrpSpPr>
              <p:nvPr/>
            </p:nvGrpSpPr>
            <p:grpSpPr bwMode="auto">
              <a:xfrm>
                <a:off x="2845" y="1440"/>
                <a:ext cx="1114" cy="1"/>
                <a:chOff x="2845" y="1440"/>
                <a:chExt cx="1114" cy="1"/>
              </a:xfrm>
            </p:grpSpPr>
            <p:sp>
              <p:nvSpPr>
                <p:cNvPr id="47254" name="Line 382"/>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55" name="Line 383"/>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56" name="Line 384"/>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57" name="Line 385"/>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58" name="Line 386"/>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59" name="Line 387"/>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60" name="Line 388"/>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61" name="Line 389"/>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62" name="Line 390"/>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63" name="Line 391"/>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64" name="Line 392"/>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65" name="Line 393"/>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66" name="Line 394"/>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67" name="Line 395"/>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68" name="Line 396"/>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69" name="Line 397"/>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70" name="Line 398"/>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71" name="Line 399"/>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72" name="Line 400"/>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7154" name="Line 401"/>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55" name="Line 402"/>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56" name="Line 403"/>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57" name="Line 404"/>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58" name="Line 405"/>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59" name="Line 406"/>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60" name="Line 407"/>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61" name="Line 408"/>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62" name="Line 409"/>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63" name="Line 410"/>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64" name="Line 411"/>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65" name="Line 412"/>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66" name="Line 413"/>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67" name="Line 414"/>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68" name="Line 415"/>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69" name="Rectangle 416"/>
              <p:cNvSpPr>
                <a:spLocks noChangeArrowheads="1"/>
              </p:cNvSpPr>
              <p:nvPr/>
            </p:nvSpPr>
            <p:spPr bwMode="auto">
              <a:xfrm rot="5400000">
                <a:off x="4957" y="3457"/>
                <a:ext cx="53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000000"/>
                    </a:solidFill>
                    <a:latin typeface="Arial" charset="0"/>
                  </a:rPr>
                  <a:t> UNIT</a:t>
                </a:r>
              </a:p>
              <a:p>
                <a:pPr algn="ctr"/>
                <a:r>
                  <a:rPr lang="en-US" sz="800" b="1" dirty="0">
                    <a:solidFill>
                      <a:srgbClr val="000000"/>
                    </a:solidFill>
                    <a:latin typeface="Arial" charset="0"/>
                  </a:rPr>
                  <a:t>RELATIONSHIPS </a:t>
                </a:r>
              </a:p>
            </p:txBody>
          </p:sp>
          <p:sp>
            <p:nvSpPr>
              <p:cNvPr id="47170" name="Rectangle 417"/>
              <p:cNvSpPr>
                <a:spLocks noChangeArrowheads="1"/>
              </p:cNvSpPr>
              <p:nvPr/>
            </p:nvSpPr>
            <p:spPr bwMode="auto">
              <a:xfrm rot="5400000">
                <a:off x="4797" y="3474"/>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endParaRPr lang="en-US" dirty="0">
                  <a:latin typeface="Arial" charset="0"/>
                </a:endParaRPr>
              </a:p>
            </p:txBody>
          </p:sp>
          <p:sp>
            <p:nvSpPr>
              <p:cNvPr id="47171" name="Rectangle 418"/>
              <p:cNvSpPr>
                <a:spLocks noChangeArrowheads="1"/>
              </p:cNvSpPr>
              <p:nvPr/>
            </p:nvSpPr>
            <p:spPr bwMode="auto">
              <a:xfrm>
                <a:off x="700" y="883"/>
                <a:ext cx="5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UNIT SCHEDULE</a:t>
                </a:r>
                <a:endParaRPr lang="en-US" dirty="0">
                  <a:latin typeface="Arial" charset="0"/>
                </a:endParaRPr>
              </a:p>
            </p:txBody>
          </p:sp>
          <p:sp>
            <p:nvSpPr>
              <p:cNvPr id="47172" name="Line 419"/>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73" name="Line 420"/>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74" name="Line 421"/>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75" name="Line 422"/>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76" name="Line 423"/>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77" name="Line 424"/>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78" name="Line 425"/>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79" name="Rectangle 426"/>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7180" name="Rectangle 427"/>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7181" name="Rectangle 428"/>
              <p:cNvSpPr>
                <a:spLocks noChangeArrowheads="1"/>
              </p:cNvSpPr>
              <p:nvPr/>
            </p:nvSpPr>
            <p:spPr bwMode="auto">
              <a:xfrm>
                <a:off x="1704" y="883"/>
                <a:ext cx="3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UNIT MAP</a:t>
                </a:r>
                <a:endParaRPr lang="en-US" dirty="0">
                  <a:latin typeface="Arial" charset="0"/>
                </a:endParaRPr>
              </a:p>
            </p:txBody>
          </p:sp>
          <p:sp>
            <p:nvSpPr>
              <p:cNvPr id="47182" name="Rectangle 429"/>
              <p:cNvSpPr>
                <a:spLocks noChangeArrowheads="1"/>
              </p:cNvSpPr>
              <p:nvPr/>
            </p:nvSpPr>
            <p:spPr bwMode="auto">
              <a:xfrm>
                <a:off x="2542" y="588"/>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latin typeface="Arial" charset="0"/>
                  </a:rPr>
                  <a:t>CURRENT UNIT</a:t>
                </a:r>
                <a:endParaRPr lang="en-US" dirty="0">
                  <a:latin typeface="Arial" charset="0"/>
                </a:endParaRPr>
              </a:p>
            </p:txBody>
          </p:sp>
          <p:sp>
            <p:nvSpPr>
              <p:cNvPr id="47183" name="Oval 430"/>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7184" name="Oval 431"/>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7185" name="Oval 432"/>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7186" name="Oval 433"/>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7187" name="Oval 434"/>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7188" name="Oval 435"/>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dirty="0"/>
              </a:p>
            </p:txBody>
          </p:sp>
          <p:sp>
            <p:nvSpPr>
              <p:cNvPr id="47189" name="Oval 436"/>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7190" name="Oval 437"/>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7191" name="Rectangle 438"/>
              <p:cNvSpPr>
                <a:spLocks noChangeArrowheads="1"/>
              </p:cNvSpPr>
              <p:nvPr/>
            </p:nvSpPr>
            <p:spPr bwMode="auto">
              <a:xfrm>
                <a:off x="1814" y="59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1</a:t>
                </a:r>
                <a:endParaRPr lang="en-US" dirty="0">
                  <a:latin typeface="Arial" charset="0"/>
                </a:endParaRPr>
              </a:p>
            </p:txBody>
          </p:sp>
          <p:sp>
            <p:nvSpPr>
              <p:cNvPr id="47192" name="Rectangle 439"/>
              <p:cNvSpPr>
                <a:spLocks noChangeArrowheads="1"/>
              </p:cNvSpPr>
              <p:nvPr/>
            </p:nvSpPr>
            <p:spPr bwMode="auto">
              <a:xfrm>
                <a:off x="4109" y="588"/>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3</a:t>
                </a:r>
                <a:endParaRPr lang="en-US" dirty="0">
                  <a:latin typeface="Arial" charset="0"/>
                </a:endParaRPr>
              </a:p>
            </p:txBody>
          </p:sp>
          <p:sp>
            <p:nvSpPr>
              <p:cNvPr id="47193" name="Rectangle 440"/>
              <p:cNvSpPr>
                <a:spLocks noChangeArrowheads="1"/>
              </p:cNvSpPr>
              <p:nvPr/>
            </p:nvSpPr>
            <p:spPr bwMode="auto">
              <a:xfrm>
                <a:off x="521" y="59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2</a:t>
                </a:r>
                <a:endParaRPr lang="en-US" dirty="0">
                  <a:latin typeface="Arial" charset="0"/>
                </a:endParaRPr>
              </a:p>
            </p:txBody>
          </p:sp>
          <p:sp>
            <p:nvSpPr>
              <p:cNvPr id="47194" name="Rectangle 441"/>
              <p:cNvSpPr>
                <a:spLocks noChangeArrowheads="1"/>
              </p:cNvSpPr>
              <p:nvPr/>
            </p:nvSpPr>
            <p:spPr bwMode="auto">
              <a:xfrm>
                <a:off x="2467" y="26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4</a:t>
                </a:r>
                <a:endParaRPr lang="en-US" dirty="0">
                  <a:latin typeface="Arial" charset="0"/>
                </a:endParaRPr>
              </a:p>
            </p:txBody>
          </p:sp>
          <p:sp>
            <p:nvSpPr>
              <p:cNvPr id="47195" name="Rectangle 442"/>
              <p:cNvSpPr>
                <a:spLocks noChangeArrowheads="1"/>
              </p:cNvSpPr>
              <p:nvPr/>
            </p:nvSpPr>
            <p:spPr bwMode="auto">
              <a:xfrm>
                <a:off x="1566" y="88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5</a:t>
                </a:r>
                <a:endParaRPr lang="en-US" dirty="0">
                  <a:latin typeface="Arial" charset="0"/>
                </a:endParaRPr>
              </a:p>
            </p:txBody>
          </p:sp>
          <p:sp>
            <p:nvSpPr>
              <p:cNvPr id="47196" name="Rectangle 443"/>
              <p:cNvSpPr>
                <a:spLocks noChangeArrowheads="1"/>
              </p:cNvSpPr>
              <p:nvPr/>
            </p:nvSpPr>
            <p:spPr bwMode="auto">
              <a:xfrm>
                <a:off x="5216" y="314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6</a:t>
                </a:r>
                <a:endParaRPr lang="en-US" dirty="0">
                  <a:latin typeface="Arial" charset="0"/>
                </a:endParaRPr>
              </a:p>
            </p:txBody>
          </p:sp>
          <p:sp>
            <p:nvSpPr>
              <p:cNvPr id="47197" name="Rectangle 444"/>
              <p:cNvSpPr>
                <a:spLocks noChangeArrowheads="1"/>
              </p:cNvSpPr>
              <p:nvPr/>
            </p:nvSpPr>
            <p:spPr bwMode="auto">
              <a:xfrm>
                <a:off x="535" y="38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7</a:t>
                </a:r>
                <a:endParaRPr lang="en-US" dirty="0">
                  <a:latin typeface="Arial" charset="0"/>
                </a:endParaRPr>
              </a:p>
            </p:txBody>
          </p:sp>
          <p:sp>
            <p:nvSpPr>
              <p:cNvPr id="47198" name="Rectangle 445"/>
              <p:cNvSpPr>
                <a:spLocks noChangeArrowheads="1"/>
              </p:cNvSpPr>
              <p:nvPr/>
            </p:nvSpPr>
            <p:spPr bwMode="auto">
              <a:xfrm>
                <a:off x="542" y="87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8</a:t>
                </a:r>
                <a:endParaRPr lang="en-US" dirty="0">
                  <a:latin typeface="Arial" charset="0"/>
                </a:endParaRPr>
              </a:p>
            </p:txBody>
          </p:sp>
          <p:sp>
            <p:nvSpPr>
              <p:cNvPr id="47199" name="Rectangle 446"/>
              <p:cNvSpPr>
                <a:spLocks noChangeArrowheads="1"/>
              </p:cNvSpPr>
              <p:nvPr/>
            </p:nvSpPr>
            <p:spPr bwMode="auto">
              <a:xfrm>
                <a:off x="2013" y="404"/>
                <a:ext cx="15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The roots and consequences of civil unrest.</a:t>
                </a:r>
                <a:endParaRPr lang="en-US" sz="1000" dirty="0">
                  <a:latin typeface="Sand" charset="0"/>
                </a:endParaRPr>
              </a:p>
            </p:txBody>
          </p:sp>
          <p:sp>
            <p:nvSpPr>
              <p:cNvPr id="47200" name="Rectangle 447"/>
              <p:cNvSpPr>
                <a:spLocks noChangeArrowheads="1"/>
              </p:cNvSpPr>
              <p:nvPr/>
            </p:nvSpPr>
            <p:spPr bwMode="auto">
              <a:xfrm>
                <a:off x="2126" y="670"/>
                <a:ext cx="139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Causes of the Civil War</a:t>
                </a:r>
                <a:endParaRPr lang="en-US" dirty="0">
                  <a:latin typeface="Sand" charset="0"/>
                </a:endParaRPr>
              </a:p>
            </p:txBody>
          </p:sp>
          <p:sp>
            <p:nvSpPr>
              <p:cNvPr id="47201" name="Rectangle 448"/>
              <p:cNvSpPr>
                <a:spLocks noChangeArrowheads="1"/>
              </p:cNvSpPr>
              <p:nvPr/>
            </p:nvSpPr>
            <p:spPr bwMode="auto">
              <a:xfrm>
                <a:off x="570" y="684"/>
                <a:ext cx="8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Growth of the Nation</a:t>
                </a:r>
                <a:endParaRPr lang="en-US" dirty="0">
                  <a:latin typeface="Sand" charset="0"/>
                </a:endParaRPr>
              </a:p>
            </p:txBody>
          </p:sp>
          <p:sp>
            <p:nvSpPr>
              <p:cNvPr id="47202" name="Rectangle 449"/>
              <p:cNvSpPr>
                <a:spLocks noChangeArrowheads="1"/>
              </p:cNvSpPr>
              <p:nvPr/>
            </p:nvSpPr>
            <p:spPr bwMode="auto">
              <a:xfrm>
                <a:off x="4439" y="650"/>
                <a:ext cx="57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The Civil War</a:t>
                </a:r>
                <a:endParaRPr lang="en-US" dirty="0">
                  <a:latin typeface="Sand" charset="0"/>
                </a:endParaRPr>
              </a:p>
            </p:txBody>
          </p:sp>
          <p:sp>
            <p:nvSpPr>
              <p:cNvPr id="47203" name="Rectangle 450"/>
              <p:cNvSpPr>
                <a:spLocks noChangeArrowheads="1"/>
              </p:cNvSpPr>
              <p:nvPr/>
            </p:nvSpPr>
            <p:spPr bwMode="auto">
              <a:xfrm>
                <a:off x="3003" y="1162"/>
                <a:ext cx="7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latin typeface="Sand" charset="0"/>
                  </a:rPr>
                  <a:t>Sectionalism</a:t>
                </a:r>
                <a:endParaRPr lang="en-US" dirty="0">
                  <a:latin typeface="Sand" charset="0"/>
                </a:endParaRPr>
              </a:p>
            </p:txBody>
          </p:sp>
          <p:sp>
            <p:nvSpPr>
              <p:cNvPr id="47204" name="Rectangle 451"/>
              <p:cNvSpPr>
                <a:spLocks noChangeArrowheads="1"/>
              </p:cNvSpPr>
              <p:nvPr/>
            </p:nvSpPr>
            <p:spPr bwMode="auto">
              <a:xfrm>
                <a:off x="3145" y="1455"/>
                <a:ext cx="4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dirty="0">
                    <a:solidFill>
                      <a:srgbClr val="000000"/>
                    </a:solidFill>
                    <a:latin typeface="Sand" charset="0"/>
                  </a:rPr>
                  <a:t>pp. 201-236</a:t>
                </a:r>
                <a:endParaRPr lang="en-US" dirty="0">
                  <a:latin typeface="Sand" charset="0"/>
                </a:endParaRPr>
              </a:p>
            </p:txBody>
          </p:sp>
          <p:sp>
            <p:nvSpPr>
              <p:cNvPr id="47205" name="Rectangle 452"/>
              <p:cNvSpPr>
                <a:spLocks noChangeArrowheads="1"/>
              </p:cNvSpPr>
              <p:nvPr/>
            </p:nvSpPr>
            <p:spPr bwMode="auto">
              <a:xfrm>
                <a:off x="480" y="1021"/>
                <a:ext cx="7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1/22  Cooperative groups -</a:t>
                </a:r>
                <a:endParaRPr lang="en-US" sz="800" dirty="0">
                  <a:latin typeface="Sand" charset="0"/>
                </a:endParaRPr>
              </a:p>
            </p:txBody>
          </p:sp>
          <p:sp>
            <p:nvSpPr>
              <p:cNvPr id="47206" name="Rectangle 453"/>
              <p:cNvSpPr>
                <a:spLocks noChangeArrowheads="1"/>
              </p:cNvSpPr>
              <p:nvPr/>
            </p:nvSpPr>
            <p:spPr bwMode="auto">
              <a:xfrm>
                <a:off x="514" y="1096"/>
                <a:ext cx="6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         over pp. 201-210</a:t>
                </a:r>
                <a:endParaRPr lang="en-US" sz="800" dirty="0">
                  <a:latin typeface="Sand" charset="0"/>
                </a:endParaRPr>
              </a:p>
            </p:txBody>
          </p:sp>
          <p:sp>
            <p:nvSpPr>
              <p:cNvPr id="47207" name="Rectangle 454"/>
              <p:cNvSpPr>
                <a:spLocks noChangeArrowheads="1"/>
              </p:cNvSpPr>
              <p:nvPr/>
            </p:nvSpPr>
            <p:spPr bwMode="auto">
              <a:xfrm>
                <a:off x="494" y="1346"/>
                <a:ext cx="3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1/28      Quiz</a:t>
                </a:r>
                <a:endParaRPr lang="en-US" sz="800" dirty="0">
                  <a:latin typeface="Sand" charset="0"/>
                </a:endParaRPr>
              </a:p>
            </p:txBody>
          </p:sp>
          <p:sp>
            <p:nvSpPr>
              <p:cNvPr id="47208" name="Rectangle 455"/>
              <p:cNvSpPr>
                <a:spLocks noChangeArrowheads="1"/>
              </p:cNvSpPr>
              <p:nvPr/>
            </p:nvSpPr>
            <p:spPr bwMode="auto">
              <a:xfrm>
                <a:off x="494" y="1488"/>
                <a:ext cx="7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1/29  Cooperative groups -</a:t>
                </a:r>
                <a:endParaRPr lang="en-US" sz="800" dirty="0">
                  <a:latin typeface="Sand" charset="0"/>
                </a:endParaRPr>
              </a:p>
            </p:txBody>
          </p:sp>
          <p:sp>
            <p:nvSpPr>
              <p:cNvPr id="47209" name="Rectangle 456"/>
              <p:cNvSpPr>
                <a:spLocks noChangeArrowheads="1"/>
              </p:cNvSpPr>
              <p:nvPr/>
            </p:nvSpPr>
            <p:spPr bwMode="auto">
              <a:xfrm>
                <a:off x="514" y="1564"/>
                <a:ext cx="6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         over pp. 210-225</a:t>
                </a:r>
                <a:endParaRPr lang="en-US" sz="800" dirty="0">
                  <a:latin typeface="Sand" charset="0"/>
                </a:endParaRPr>
              </a:p>
            </p:txBody>
          </p:sp>
          <p:sp>
            <p:nvSpPr>
              <p:cNvPr id="47210" name="Rectangle 457"/>
              <p:cNvSpPr>
                <a:spLocks noChangeArrowheads="1"/>
              </p:cNvSpPr>
              <p:nvPr/>
            </p:nvSpPr>
            <p:spPr bwMode="auto">
              <a:xfrm>
                <a:off x="575" y="1817"/>
                <a:ext cx="7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"Influential Personalities" </a:t>
                </a:r>
                <a:endParaRPr lang="en-US" sz="800" dirty="0">
                  <a:latin typeface="Sand" charset="0"/>
                </a:endParaRPr>
              </a:p>
            </p:txBody>
          </p:sp>
          <p:sp>
            <p:nvSpPr>
              <p:cNvPr id="47211" name="Rectangle 458"/>
              <p:cNvSpPr>
                <a:spLocks noChangeArrowheads="1"/>
              </p:cNvSpPr>
              <p:nvPr/>
            </p:nvSpPr>
            <p:spPr bwMode="auto">
              <a:xfrm>
                <a:off x="734" y="1887"/>
                <a:ext cx="32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Project due</a:t>
                </a:r>
                <a:endParaRPr lang="en-US" sz="800" dirty="0">
                  <a:latin typeface="Sand" charset="0"/>
                </a:endParaRPr>
              </a:p>
            </p:txBody>
          </p:sp>
          <p:sp>
            <p:nvSpPr>
              <p:cNvPr id="47212" name="Rectangle 459"/>
              <p:cNvSpPr>
                <a:spLocks noChangeArrowheads="1"/>
              </p:cNvSpPr>
              <p:nvPr/>
            </p:nvSpPr>
            <p:spPr bwMode="auto">
              <a:xfrm>
                <a:off x="473" y="1982"/>
                <a:ext cx="34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1/30     Quiz</a:t>
                </a:r>
                <a:endParaRPr lang="en-US" sz="800" dirty="0">
                  <a:latin typeface="Sand" charset="0"/>
                </a:endParaRPr>
              </a:p>
            </p:txBody>
          </p:sp>
          <p:sp>
            <p:nvSpPr>
              <p:cNvPr id="47213" name="Rectangle 460"/>
              <p:cNvSpPr>
                <a:spLocks noChangeArrowheads="1"/>
              </p:cNvSpPr>
              <p:nvPr/>
            </p:nvSpPr>
            <p:spPr bwMode="auto">
              <a:xfrm>
                <a:off x="514" y="2141"/>
                <a:ext cx="7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2/2   Cooperative groups -</a:t>
                </a:r>
                <a:endParaRPr lang="en-US" sz="800" dirty="0">
                  <a:latin typeface="Sand" charset="0"/>
                </a:endParaRPr>
              </a:p>
            </p:txBody>
          </p:sp>
          <p:sp>
            <p:nvSpPr>
              <p:cNvPr id="47214" name="Rectangle 461"/>
              <p:cNvSpPr>
                <a:spLocks noChangeArrowheads="1"/>
              </p:cNvSpPr>
              <p:nvPr/>
            </p:nvSpPr>
            <p:spPr bwMode="auto">
              <a:xfrm>
                <a:off x="514" y="2217"/>
                <a:ext cx="6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          over pp. 228-234</a:t>
                </a:r>
                <a:endParaRPr lang="en-US" sz="800" dirty="0">
                  <a:latin typeface="Sand" charset="0"/>
                </a:endParaRPr>
              </a:p>
            </p:txBody>
          </p:sp>
          <p:sp>
            <p:nvSpPr>
              <p:cNvPr id="47215" name="Rectangle 462"/>
              <p:cNvSpPr>
                <a:spLocks noChangeArrowheads="1"/>
              </p:cNvSpPr>
              <p:nvPr/>
            </p:nvSpPr>
            <p:spPr bwMode="auto">
              <a:xfrm>
                <a:off x="514" y="2643"/>
                <a:ext cx="6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2/6      Review for test</a:t>
                </a:r>
                <a:endParaRPr lang="en-US" sz="800" dirty="0">
                  <a:latin typeface="Sand" charset="0"/>
                </a:endParaRPr>
              </a:p>
            </p:txBody>
          </p:sp>
          <p:sp>
            <p:nvSpPr>
              <p:cNvPr id="47216" name="Rectangle 463"/>
              <p:cNvSpPr>
                <a:spLocks noChangeArrowheads="1"/>
              </p:cNvSpPr>
              <p:nvPr/>
            </p:nvSpPr>
            <p:spPr bwMode="auto">
              <a:xfrm>
                <a:off x="514" y="2801"/>
                <a:ext cx="6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2/7      Review for test</a:t>
                </a:r>
                <a:endParaRPr lang="en-US" sz="800" dirty="0">
                  <a:latin typeface="Sand" charset="0"/>
                </a:endParaRPr>
              </a:p>
            </p:txBody>
          </p:sp>
          <p:sp>
            <p:nvSpPr>
              <p:cNvPr id="47217" name="Rectangle 464"/>
              <p:cNvSpPr>
                <a:spLocks noChangeArrowheads="1"/>
              </p:cNvSpPr>
              <p:nvPr/>
            </p:nvSpPr>
            <p:spPr bwMode="auto">
              <a:xfrm>
                <a:off x="514" y="2973"/>
                <a:ext cx="32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2/6      Test</a:t>
                </a:r>
                <a:endParaRPr lang="en-US" sz="800" dirty="0">
                  <a:latin typeface="Sand" charset="0"/>
                </a:endParaRPr>
              </a:p>
            </p:txBody>
          </p:sp>
          <p:sp>
            <p:nvSpPr>
              <p:cNvPr id="47218" name="Line 465"/>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19" name="Line 466"/>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20" name="Line 467"/>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21" name="Line 468"/>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222" name="Oval 469"/>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dirty="0"/>
              </a:p>
            </p:txBody>
          </p:sp>
          <p:sp>
            <p:nvSpPr>
              <p:cNvPr id="47223" name="Oval 470"/>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dirty="0"/>
              </a:p>
            </p:txBody>
          </p:sp>
          <p:sp>
            <p:nvSpPr>
              <p:cNvPr id="47224" name="Oval 471"/>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dirty="0"/>
              </a:p>
            </p:txBody>
          </p:sp>
          <p:sp>
            <p:nvSpPr>
              <p:cNvPr id="47225" name="Oval 472"/>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dirty="0"/>
              </a:p>
            </p:txBody>
          </p:sp>
          <p:sp>
            <p:nvSpPr>
              <p:cNvPr id="47226" name="Rectangle 473"/>
              <p:cNvSpPr>
                <a:spLocks noChangeArrowheads="1"/>
              </p:cNvSpPr>
              <p:nvPr/>
            </p:nvSpPr>
            <p:spPr bwMode="auto">
              <a:xfrm>
                <a:off x="1814" y="1626"/>
                <a:ext cx="4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Areas of </a:t>
                </a:r>
                <a:endParaRPr lang="en-US" dirty="0">
                  <a:latin typeface="Sand" charset="0"/>
                </a:endParaRPr>
              </a:p>
            </p:txBody>
          </p:sp>
          <p:sp>
            <p:nvSpPr>
              <p:cNvPr id="47227" name="Rectangle 474"/>
              <p:cNvSpPr>
                <a:spLocks noChangeArrowheads="1"/>
              </p:cNvSpPr>
              <p:nvPr/>
            </p:nvSpPr>
            <p:spPr bwMode="auto">
              <a:xfrm>
                <a:off x="1814" y="1736"/>
                <a:ext cx="4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U.S.</a:t>
                </a:r>
                <a:endParaRPr lang="en-US" dirty="0">
                  <a:latin typeface="Sand" charset="0"/>
                </a:endParaRPr>
              </a:p>
            </p:txBody>
          </p:sp>
          <p:sp>
            <p:nvSpPr>
              <p:cNvPr id="47228" name="Rectangle 475"/>
              <p:cNvSpPr>
                <a:spLocks noChangeArrowheads="1"/>
              </p:cNvSpPr>
              <p:nvPr/>
            </p:nvSpPr>
            <p:spPr bwMode="auto">
              <a:xfrm>
                <a:off x="2673" y="1894"/>
                <a:ext cx="59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Differences </a:t>
                </a:r>
                <a:endParaRPr lang="en-US" dirty="0">
                  <a:latin typeface="Sand" charset="0"/>
                </a:endParaRPr>
              </a:p>
            </p:txBody>
          </p:sp>
          <p:sp>
            <p:nvSpPr>
              <p:cNvPr id="47229" name="Rectangle 476"/>
              <p:cNvSpPr>
                <a:spLocks noChangeArrowheads="1"/>
              </p:cNvSpPr>
              <p:nvPr/>
            </p:nvSpPr>
            <p:spPr bwMode="auto">
              <a:xfrm>
                <a:off x="2673" y="2004"/>
                <a:ext cx="4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between </a:t>
                </a:r>
                <a:endParaRPr lang="en-US" dirty="0">
                  <a:latin typeface="Sand" charset="0"/>
                </a:endParaRPr>
              </a:p>
            </p:txBody>
          </p:sp>
          <p:sp>
            <p:nvSpPr>
              <p:cNvPr id="47230" name="Rectangle 477"/>
              <p:cNvSpPr>
                <a:spLocks noChangeArrowheads="1"/>
              </p:cNvSpPr>
              <p:nvPr/>
            </p:nvSpPr>
            <p:spPr bwMode="auto">
              <a:xfrm>
                <a:off x="2673" y="2114"/>
                <a:ext cx="4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areas</a:t>
                </a:r>
                <a:endParaRPr lang="en-US" dirty="0">
                  <a:latin typeface="Sand" charset="0"/>
                </a:endParaRPr>
              </a:p>
            </p:txBody>
          </p:sp>
          <p:sp>
            <p:nvSpPr>
              <p:cNvPr id="47231" name="Rectangle 478"/>
              <p:cNvSpPr>
                <a:spLocks noChangeArrowheads="1"/>
              </p:cNvSpPr>
              <p:nvPr/>
            </p:nvSpPr>
            <p:spPr bwMode="auto">
              <a:xfrm>
                <a:off x="3690" y="1922"/>
                <a:ext cx="49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Events in </a:t>
                </a:r>
                <a:endParaRPr lang="en-US" dirty="0">
                  <a:latin typeface="Sand" charset="0"/>
                </a:endParaRPr>
              </a:p>
            </p:txBody>
          </p:sp>
          <p:sp>
            <p:nvSpPr>
              <p:cNvPr id="47232" name="Rectangle 479"/>
              <p:cNvSpPr>
                <a:spLocks noChangeArrowheads="1"/>
              </p:cNvSpPr>
              <p:nvPr/>
            </p:nvSpPr>
            <p:spPr bwMode="auto">
              <a:xfrm>
                <a:off x="3690" y="2032"/>
                <a:ext cx="4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U.S.</a:t>
                </a:r>
                <a:endParaRPr lang="en-US" dirty="0">
                  <a:latin typeface="Sand" charset="0"/>
                </a:endParaRPr>
              </a:p>
            </p:txBody>
          </p:sp>
          <p:sp>
            <p:nvSpPr>
              <p:cNvPr id="47233" name="Rectangle 480"/>
              <p:cNvSpPr>
                <a:spLocks noChangeArrowheads="1"/>
              </p:cNvSpPr>
              <p:nvPr/>
            </p:nvSpPr>
            <p:spPr bwMode="auto">
              <a:xfrm>
                <a:off x="4439" y="1523"/>
                <a:ext cx="4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Leaders </a:t>
                </a:r>
                <a:endParaRPr lang="en-US" dirty="0">
                  <a:latin typeface="Sand" charset="0"/>
                </a:endParaRPr>
              </a:p>
            </p:txBody>
          </p:sp>
          <p:sp>
            <p:nvSpPr>
              <p:cNvPr id="47234" name="Rectangle 481"/>
              <p:cNvSpPr>
                <a:spLocks noChangeArrowheads="1"/>
              </p:cNvSpPr>
              <p:nvPr/>
            </p:nvSpPr>
            <p:spPr bwMode="auto">
              <a:xfrm>
                <a:off x="4439" y="1633"/>
                <a:ext cx="5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across the </a:t>
                </a:r>
                <a:endParaRPr lang="en-US" dirty="0">
                  <a:latin typeface="Sand" charset="0"/>
                </a:endParaRPr>
              </a:p>
            </p:txBody>
          </p:sp>
          <p:sp>
            <p:nvSpPr>
              <p:cNvPr id="47235" name="Rectangle 482"/>
              <p:cNvSpPr>
                <a:spLocks noChangeArrowheads="1"/>
              </p:cNvSpPr>
              <p:nvPr/>
            </p:nvSpPr>
            <p:spPr bwMode="auto">
              <a:xfrm>
                <a:off x="4439" y="1743"/>
                <a:ext cx="21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U.S.</a:t>
                </a:r>
                <a:endParaRPr lang="en-US" dirty="0">
                  <a:latin typeface="Sand" charset="0"/>
                </a:endParaRPr>
              </a:p>
            </p:txBody>
          </p:sp>
          <p:sp>
            <p:nvSpPr>
              <p:cNvPr id="47236" name="Rectangle 483"/>
              <p:cNvSpPr>
                <a:spLocks noChangeArrowheads="1"/>
              </p:cNvSpPr>
              <p:nvPr/>
            </p:nvSpPr>
            <p:spPr bwMode="auto">
              <a:xfrm>
                <a:off x="2219" y="1282"/>
                <a:ext cx="41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was based on </a:t>
                </a:r>
                <a:endParaRPr lang="en-US" sz="800" dirty="0">
                  <a:latin typeface="Sand" charset="0"/>
                </a:endParaRPr>
              </a:p>
            </p:txBody>
          </p:sp>
          <p:sp>
            <p:nvSpPr>
              <p:cNvPr id="47237" name="Rectangle 484"/>
              <p:cNvSpPr>
                <a:spLocks noChangeArrowheads="1"/>
              </p:cNvSpPr>
              <p:nvPr/>
            </p:nvSpPr>
            <p:spPr bwMode="auto">
              <a:xfrm>
                <a:off x="2623" y="1695"/>
                <a:ext cx="6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emerged  because of </a:t>
                </a:r>
                <a:endParaRPr lang="en-US" sz="800" dirty="0">
                  <a:latin typeface="Sand" charset="0"/>
                </a:endParaRPr>
              </a:p>
            </p:txBody>
          </p:sp>
          <p:sp>
            <p:nvSpPr>
              <p:cNvPr id="47238" name="Rectangle 485"/>
              <p:cNvSpPr>
                <a:spLocks noChangeArrowheads="1"/>
              </p:cNvSpPr>
              <p:nvPr/>
            </p:nvSpPr>
            <p:spPr bwMode="auto">
              <a:xfrm>
                <a:off x="3481" y="1706"/>
                <a:ext cx="5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became greater with </a:t>
                </a:r>
                <a:endParaRPr lang="en-US" sz="800" dirty="0">
                  <a:latin typeface="Sand" charset="0"/>
                </a:endParaRPr>
              </a:p>
            </p:txBody>
          </p:sp>
          <p:sp>
            <p:nvSpPr>
              <p:cNvPr id="47239" name="Rectangle 486"/>
              <p:cNvSpPr>
                <a:spLocks noChangeArrowheads="1"/>
              </p:cNvSpPr>
              <p:nvPr/>
            </p:nvSpPr>
            <p:spPr bwMode="auto">
              <a:xfrm>
                <a:off x="4130" y="1296"/>
                <a:ext cx="5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was influenced by  </a:t>
                </a:r>
                <a:endParaRPr lang="en-US" sz="800" dirty="0">
                  <a:latin typeface="Sand" charset="0"/>
                </a:endParaRPr>
              </a:p>
            </p:txBody>
          </p:sp>
          <p:sp>
            <p:nvSpPr>
              <p:cNvPr id="47240" name="Rectangle 487"/>
              <p:cNvSpPr>
                <a:spLocks noChangeArrowheads="1"/>
              </p:cNvSpPr>
              <p:nvPr/>
            </p:nvSpPr>
            <p:spPr bwMode="auto">
              <a:xfrm>
                <a:off x="4405" y="3180"/>
                <a:ext cx="38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descriptive</a:t>
                </a:r>
                <a:endParaRPr lang="en-US" sz="1000" dirty="0">
                  <a:latin typeface="Sand" charset="0"/>
                </a:endParaRPr>
              </a:p>
            </p:txBody>
          </p:sp>
          <p:sp>
            <p:nvSpPr>
              <p:cNvPr id="47241" name="Rectangle 488"/>
              <p:cNvSpPr>
                <a:spLocks noChangeArrowheads="1"/>
              </p:cNvSpPr>
              <p:nvPr/>
            </p:nvSpPr>
            <p:spPr bwMode="auto">
              <a:xfrm>
                <a:off x="4398" y="3586"/>
                <a:ext cx="4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cause/effect</a:t>
                </a:r>
                <a:endParaRPr lang="en-US" sz="1000" dirty="0">
                  <a:latin typeface="Sand" charset="0"/>
                </a:endParaRPr>
              </a:p>
            </p:txBody>
          </p:sp>
          <p:sp>
            <p:nvSpPr>
              <p:cNvPr id="47242" name="Rectangle 489"/>
              <p:cNvSpPr>
                <a:spLocks noChangeArrowheads="1"/>
              </p:cNvSpPr>
              <p:nvPr/>
            </p:nvSpPr>
            <p:spPr bwMode="auto">
              <a:xfrm>
                <a:off x="734" y="3201"/>
                <a:ext cx="24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What was sectionalism as it existed in the U. S.  of 1860?</a:t>
                </a:r>
                <a:endParaRPr lang="en-US" dirty="0">
                  <a:latin typeface="Sand" charset="0"/>
                </a:endParaRPr>
              </a:p>
            </p:txBody>
          </p:sp>
          <p:sp>
            <p:nvSpPr>
              <p:cNvPr id="47243" name="Rectangle 490"/>
              <p:cNvSpPr>
                <a:spLocks noChangeArrowheads="1"/>
              </p:cNvSpPr>
              <p:nvPr/>
            </p:nvSpPr>
            <p:spPr bwMode="auto">
              <a:xfrm>
                <a:off x="728" y="3448"/>
                <a:ext cx="358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dirty="0">
                    <a:solidFill>
                      <a:srgbClr val="000000"/>
                    </a:solidFill>
                    <a:latin typeface="Sand" charset="0"/>
                  </a:rPr>
                  <a:t>How did the differences in the sections of the U.S. in 1860 contribute to the start of the Civil War?</a:t>
                </a:r>
                <a:endParaRPr lang="en-US" dirty="0">
                  <a:latin typeface="Sand" charset="0"/>
                </a:endParaRPr>
              </a:p>
            </p:txBody>
          </p:sp>
          <p:sp>
            <p:nvSpPr>
              <p:cNvPr id="47244" name="Rectangle 491"/>
              <p:cNvSpPr>
                <a:spLocks noChangeArrowheads="1"/>
              </p:cNvSpPr>
              <p:nvPr/>
            </p:nvSpPr>
            <p:spPr bwMode="auto">
              <a:xfrm>
                <a:off x="710" y="3551"/>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latin typeface="Times" charset="0"/>
                </a:endParaRPr>
              </a:p>
            </p:txBody>
          </p:sp>
          <p:grpSp>
            <p:nvGrpSpPr>
              <p:cNvPr id="47245" name="Group 492"/>
              <p:cNvGrpSpPr>
                <a:grpSpLocks/>
              </p:cNvGrpSpPr>
              <p:nvPr/>
            </p:nvGrpSpPr>
            <p:grpSpPr bwMode="auto">
              <a:xfrm>
                <a:off x="1484" y="444"/>
                <a:ext cx="529" cy="55"/>
                <a:chOff x="1484" y="444"/>
                <a:chExt cx="529" cy="55"/>
              </a:xfrm>
            </p:grpSpPr>
            <p:sp>
              <p:nvSpPr>
                <p:cNvPr id="47252" name="Freeform 493"/>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253" name="Line 494"/>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47246" name="Group 495"/>
              <p:cNvGrpSpPr>
                <a:grpSpLocks/>
              </p:cNvGrpSpPr>
              <p:nvPr/>
            </p:nvGrpSpPr>
            <p:grpSpPr bwMode="auto">
              <a:xfrm>
                <a:off x="3944" y="457"/>
                <a:ext cx="591" cy="55"/>
                <a:chOff x="3807" y="444"/>
                <a:chExt cx="591" cy="55"/>
              </a:xfrm>
            </p:grpSpPr>
            <p:sp>
              <p:nvSpPr>
                <p:cNvPr id="47250" name="Freeform 496"/>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251" name="Line 497"/>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7247" name="Rectangle 498"/>
              <p:cNvSpPr>
                <a:spLocks noChangeArrowheads="1"/>
              </p:cNvSpPr>
              <p:nvPr/>
            </p:nvSpPr>
            <p:spPr bwMode="auto">
              <a:xfrm>
                <a:off x="4323" y="3386"/>
                <a:ext cx="6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compare/contrast</a:t>
                </a:r>
                <a:endParaRPr lang="en-US" sz="1000" dirty="0">
                  <a:latin typeface="Sand" charset="0"/>
                </a:endParaRPr>
              </a:p>
            </p:txBody>
          </p:sp>
          <p:sp>
            <p:nvSpPr>
              <p:cNvPr id="47248" name="Rectangle 499"/>
              <p:cNvSpPr>
                <a:spLocks noChangeArrowheads="1"/>
              </p:cNvSpPr>
              <p:nvPr/>
            </p:nvSpPr>
            <p:spPr bwMode="auto">
              <a:xfrm>
                <a:off x="4322" y="271"/>
                <a:ext cx="1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latin typeface="Sand" charset="0"/>
                  </a:rPr>
                  <a:t>1/22</a:t>
                </a:r>
                <a:endParaRPr lang="en-US" dirty="0">
                  <a:latin typeface="Sand" charset="0"/>
                </a:endParaRPr>
              </a:p>
            </p:txBody>
          </p:sp>
          <p:sp>
            <p:nvSpPr>
              <p:cNvPr id="47249" name="Rectangle 500"/>
              <p:cNvSpPr>
                <a:spLocks noChangeArrowheads="1"/>
              </p:cNvSpPr>
              <p:nvPr/>
            </p:nvSpPr>
            <p:spPr bwMode="auto">
              <a:xfrm>
                <a:off x="741" y="3778"/>
                <a:ext cx="23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What examples of sectionalism exist in the world today?</a:t>
                </a:r>
                <a:endParaRPr lang="en-US" dirty="0">
                  <a:latin typeface="Sand" charset="0"/>
                </a:endParaRPr>
              </a:p>
            </p:txBody>
          </p:sp>
        </p:grpSp>
      </p:grpSp>
      <p:sp>
        <p:nvSpPr>
          <p:cNvPr id="47109" name="Rectangle 13"/>
          <p:cNvSpPr>
            <a:spLocks noChangeArrowheads="1"/>
          </p:cNvSpPr>
          <p:nvPr/>
        </p:nvSpPr>
        <p:spPr bwMode="auto">
          <a:xfrm>
            <a:off x="2400300" y="1676400"/>
            <a:ext cx="84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Helvetica" charset="0"/>
              </a:rPr>
              <a:t> </a:t>
            </a:r>
            <a:endParaRPr lang="en-US" dirty="0">
              <a:latin typeface="Times" charset="0"/>
            </a:endParaRPr>
          </a:p>
        </p:txBody>
      </p:sp>
      <p:grpSp>
        <p:nvGrpSpPr>
          <p:cNvPr id="47110" name="Group 180"/>
          <p:cNvGrpSpPr>
            <a:grpSpLocks/>
          </p:cNvGrpSpPr>
          <p:nvPr/>
        </p:nvGrpSpPr>
        <p:grpSpPr bwMode="auto">
          <a:xfrm>
            <a:off x="482600" y="1520825"/>
            <a:ext cx="7950200" cy="4775200"/>
            <a:chOff x="304" y="928"/>
            <a:chExt cx="5008" cy="3008"/>
          </a:xfrm>
        </p:grpSpPr>
        <p:sp>
          <p:nvSpPr>
            <p:cNvPr id="47112" name="Rectangle 6"/>
            <p:cNvSpPr>
              <a:spLocks noChangeArrowheads="1"/>
            </p:cNvSpPr>
            <p:nvPr/>
          </p:nvSpPr>
          <p:spPr bwMode="auto">
            <a:xfrm>
              <a:off x="304" y="2928"/>
              <a:ext cx="4096" cy="1008"/>
            </a:xfrm>
            <a:prstGeom prst="rect">
              <a:avLst/>
            </a:prstGeom>
            <a:noFill/>
            <a:ln w="127000">
              <a:solidFill>
                <a:srgbClr val="DC5A2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7113" name="AutoShape 8"/>
            <p:cNvSpPr>
              <a:spLocks noChangeArrowheads="1"/>
            </p:cNvSpPr>
            <p:nvPr/>
          </p:nvSpPr>
          <p:spPr bwMode="auto">
            <a:xfrm>
              <a:off x="1216" y="928"/>
              <a:ext cx="4096" cy="1792"/>
            </a:xfrm>
            <a:prstGeom prst="roundRect">
              <a:avLst>
                <a:gd name="adj" fmla="val 8259"/>
              </a:avLst>
            </a:prstGeom>
            <a:solidFill>
              <a:schemeClr val="bg1"/>
            </a:solidFill>
            <a:ln w="127000">
              <a:solidFill>
                <a:srgbClr val="DC5A21"/>
              </a:solidFill>
              <a:round/>
              <a:headEnd/>
              <a:tailEnd/>
            </a:ln>
          </p:spPr>
          <p:txBody>
            <a:bodyPr/>
            <a:lstStyle/>
            <a:p>
              <a:endParaRPr lang="en-US" dirty="0"/>
            </a:p>
          </p:txBody>
        </p:sp>
        <p:grpSp>
          <p:nvGrpSpPr>
            <p:cNvPr id="47114" name="Group 179"/>
            <p:cNvGrpSpPr>
              <a:grpSpLocks/>
            </p:cNvGrpSpPr>
            <p:nvPr/>
          </p:nvGrpSpPr>
          <p:grpSpPr bwMode="auto">
            <a:xfrm>
              <a:off x="1476" y="2736"/>
              <a:ext cx="585" cy="392"/>
              <a:chOff x="1496" y="2696"/>
              <a:chExt cx="800" cy="536"/>
            </a:xfrm>
          </p:grpSpPr>
          <p:sp>
            <p:nvSpPr>
              <p:cNvPr id="47119" name="Freeform 9"/>
              <p:cNvSpPr>
                <a:spLocks/>
              </p:cNvSpPr>
              <p:nvPr/>
            </p:nvSpPr>
            <p:spPr bwMode="auto">
              <a:xfrm>
                <a:off x="1496" y="2968"/>
                <a:ext cx="296" cy="264"/>
              </a:xfrm>
              <a:custGeom>
                <a:avLst/>
                <a:gdLst>
                  <a:gd name="T0" fmla="*/ 0 w 296"/>
                  <a:gd name="T1" fmla="*/ 272 h 256"/>
                  <a:gd name="T2" fmla="*/ 152 w 296"/>
                  <a:gd name="T3" fmla="*/ 0 h 256"/>
                  <a:gd name="T4" fmla="*/ 144 w 296"/>
                  <a:gd name="T5" fmla="*/ 170 h 256"/>
                  <a:gd name="T6" fmla="*/ 296 w 296"/>
                  <a:gd name="T7" fmla="*/ 238 h 256"/>
                  <a:gd name="T8" fmla="*/ 0 w 296"/>
                  <a:gd name="T9" fmla="*/ 272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0" y="256"/>
                    </a:moveTo>
                    <a:lnTo>
                      <a:pt x="152" y="0"/>
                    </a:lnTo>
                    <a:lnTo>
                      <a:pt x="144" y="160"/>
                    </a:lnTo>
                    <a:lnTo>
                      <a:pt x="296" y="224"/>
                    </a:lnTo>
                    <a:lnTo>
                      <a:pt x="0" y="2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120" name="Line 10"/>
              <p:cNvSpPr>
                <a:spLocks noChangeShapeType="1"/>
              </p:cNvSpPr>
              <p:nvPr/>
            </p:nvSpPr>
            <p:spPr bwMode="auto">
              <a:xfrm flipH="1">
                <a:off x="1624" y="2696"/>
                <a:ext cx="672" cy="432"/>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7115" name="Rectangle 12"/>
            <p:cNvSpPr>
              <a:spLocks noChangeArrowheads="1"/>
            </p:cNvSpPr>
            <p:nvPr/>
          </p:nvSpPr>
          <p:spPr bwMode="auto">
            <a:xfrm>
              <a:off x="1528" y="1304"/>
              <a:ext cx="29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Helvetica" charset="0"/>
                </a:rPr>
                <a:t>7. UNIT SELF-TEST QUESTIONS</a:t>
              </a:r>
              <a:endParaRPr lang="en-US" dirty="0">
                <a:latin typeface="Times" charset="0"/>
              </a:endParaRPr>
            </a:p>
          </p:txBody>
        </p:sp>
        <p:sp>
          <p:nvSpPr>
            <p:cNvPr id="47116" name="Rectangle 14"/>
            <p:cNvSpPr>
              <a:spLocks noChangeArrowheads="1"/>
            </p:cNvSpPr>
            <p:nvPr/>
          </p:nvSpPr>
          <p:spPr bwMode="auto">
            <a:xfrm>
              <a:off x="1520" y="1728"/>
              <a:ext cx="325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Helvetica" charset="0"/>
                </a:rPr>
                <a:t>Questions that students can use to </a:t>
              </a:r>
              <a:endParaRPr lang="en-US" dirty="0">
                <a:latin typeface="Times" charset="0"/>
              </a:endParaRPr>
            </a:p>
          </p:txBody>
        </p:sp>
        <p:sp>
          <p:nvSpPr>
            <p:cNvPr id="47117" name="Rectangle 15"/>
            <p:cNvSpPr>
              <a:spLocks noChangeArrowheads="1"/>
            </p:cNvSpPr>
            <p:nvPr/>
          </p:nvSpPr>
          <p:spPr bwMode="auto">
            <a:xfrm>
              <a:off x="1520" y="1960"/>
              <a:ext cx="344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Helvetica" charset="0"/>
                </a:rPr>
                <a:t>check understanding of the big ideas </a:t>
              </a:r>
              <a:endParaRPr lang="en-US" dirty="0">
                <a:latin typeface="Times" charset="0"/>
              </a:endParaRPr>
            </a:p>
          </p:txBody>
        </p:sp>
        <p:sp>
          <p:nvSpPr>
            <p:cNvPr id="47118" name="Rectangle 16"/>
            <p:cNvSpPr>
              <a:spLocks noChangeArrowheads="1"/>
            </p:cNvSpPr>
            <p:nvPr/>
          </p:nvSpPr>
          <p:spPr bwMode="auto">
            <a:xfrm>
              <a:off x="1520" y="2192"/>
              <a:ext cx="356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Helvetica" charset="0"/>
                </a:rPr>
                <a:t>and relationships in the unit are listed. </a:t>
              </a:r>
              <a:endParaRPr lang="en-US" dirty="0">
                <a:latin typeface="Times" charset="0"/>
              </a:endParaRPr>
            </a:p>
          </p:txBody>
        </p:sp>
        <p:sp>
          <p:nvSpPr>
            <p:cNvPr id="177" name="Rectangle 12"/>
            <p:cNvSpPr>
              <a:spLocks noChangeArrowheads="1"/>
            </p:cNvSpPr>
            <p:nvPr/>
          </p:nvSpPr>
          <p:spPr bwMode="auto">
            <a:xfrm>
              <a:off x="1624" y="1008"/>
              <a:ext cx="34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b="1" dirty="0" smtClean="0">
                  <a:solidFill>
                    <a:schemeClr val="accent1"/>
                  </a:solidFill>
                  <a:latin typeface="Helvetica" charset="0"/>
                </a:rPr>
                <a:t>Co-create with Students:</a:t>
              </a:r>
              <a:endParaRPr lang="en-US" dirty="0">
                <a:solidFill>
                  <a:schemeClr val="accent1"/>
                </a:solidFill>
                <a:latin typeface="Times" charset="0"/>
              </a:endParaRPr>
            </a:p>
          </p:txBody>
        </p:sp>
      </p:grpSp>
      <p:pic>
        <p:nvPicPr>
          <p:cNvPr id="47111" name="Picture 175"/>
          <p:cNvPicPr>
            <a:picLocks noChangeAspect="1"/>
          </p:cNvPicPr>
          <p:nvPr/>
        </p:nvPicPr>
        <p:blipFill>
          <a:blip r:embed="rId3">
            <a:extLst>
              <a:ext uri="{28A0092B-C50C-407E-A947-70E740481C1C}">
                <a14:useLocalDpi xmlns:a14="http://schemas.microsoft.com/office/drawing/2010/main" val="0"/>
              </a:ext>
            </a:extLst>
          </a:blip>
          <a:srcRect l="308" t="12411"/>
          <a:stretch>
            <a:fillRect/>
          </a:stretch>
        </p:blipFill>
        <p:spPr bwMode="auto">
          <a:xfrm>
            <a:off x="7974013" y="6319838"/>
            <a:ext cx="1143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8F48A1F2-0591-8245-9D62-DF288CD8929D}" type="slidenum">
              <a:rPr lang="en-US" sz="1000">
                <a:solidFill>
                  <a:schemeClr val="accent2"/>
                </a:solidFill>
                <a:latin typeface="Arial" charset="0"/>
              </a:rPr>
              <a:pPr/>
              <a:t>3</a:t>
            </a:fld>
            <a:endParaRPr lang="en-US" sz="1000" dirty="0">
              <a:solidFill>
                <a:schemeClr val="accent2"/>
              </a:solidFill>
              <a:latin typeface="Arial" charset="0"/>
            </a:endParaRPr>
          </a:p>
        </p:txBody>
      </p:sp>
      <p:sp>
        <p:nvSpPr>
          <p:cNvPr id="245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24580" name="Rectangle 4"/>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Responding to the Challenge</a:t>
            </a:r>
          </a:p>
        </p:txBody>
      </p:sp>
      <p:sp>
        <p:nvSpPr>
          <p:cNvPr id="24581" name="Rectangle 5"/>
          <p:cNvSpPr>
            <a:spLocks noGrp="1" noChangeArrowheads="1"/>
          </p:cNvSpPr>
          <p:nvPr>
            <p:ph type="body" idx="1"/>
          </p:nvPr>
        </p:nvSpPr>
        <p:spPr/>
        <p:txBody>
          <a:bodyPr/>
          <a:lstStyle/>
          <a:p>
            <a:pPr eaLnBrk="1" hangingPunct="1">
              <a:buFontTx/>
              <a:buNone/>
            </a:pPr>
            <a:r>
              <a:rPr lang="en-US" dirty="0">
                <a:latin typeface="Arial" charset="0"/>
                <a:ea typeface="ＭＳ Ｐゴシック" charset="0"/>
                <a:cs typeface="ＭＳ Ｐゴシック" charset="0"/>
              </a:rPr>
              <a:t>The Unit Organizer Routine helps students to: </a:t>
            </a:r>
          </a:p>
          <a:p>
            <a:pPr eaLnBrk="1" hangingPunct="1"/>
            <a:endParaRPr lang="en-US" dirty="0">
              <a:latin typeface="Arial" charset="0"/>
              <a:ea typeface="ＭＳ Ｐゴシック" charset="0"/>
              <a:cs typeface="ＭＳ Ｐゴシック" charset="0"/>
            </a:endParaRPr>
          </a:p>
          <a:p>
            <a:pPr lvl="1" eaLnBrk="1" hangingPunct="1"/>
            <a:r>
              <a:rPr lang="en-US" dirty="0">
                <a:latin typeface="Arial" charset="0"/>
                <a:ea typeface="ＭＳ Ｐゴシック" charset="0"/>
              </a:rPr>
              <a:t>Generate questions that relate to learning the big ideas of the unit. </a:t>
            </a:r>
          </a:p>
          <a:p>
            <a:pPr lvl="1" eaLnBrk="1" hangingPunct="1"/>
            <a:endParaRPr lang="en-US" dirty="0">
              <a:latin typeface="Arial" charset="0"/>
              <a:ea typeface="ＭＳ Ｐゴシック" charset="0"/>
            </a:endParaRPr>
          </a:p>
          <a:p>
            <a:pPr lvl="1" eaLnBrk="1" hangingPunct="1"/>
            <a:r>
              <a:rPr lang="en-US" dirty="0">
                <a:latin typeface="Arial" charset="0"/>
                <a:ea typeface="ＭＳ Ｐゴシック" charset="0"/>
              </a:rPr>
              <a:t>Build a schedule to plan time and task completion. </a:t>
            </a:r>
          </a:p>
          <a:p>
            <a:pPr lvl="1" eaLnBrk="1" hangingPunct="1"/>
            <a:endParaRPr lang="en-US" dirty="0">
              <a:latin typeface="Arial" charset="0"/>
              <a:ea typeface="ＭＳ Ｐゴシック" charset="0"/>
            </a:endParaRPr>
          </a:p>
          <a:p>
            <a:pPr lvl="1" eaLnBrk="1" hangingPunct="1"/>
            <a:r>
              <a:rPr lang="en-US" dirty="0">
                <a:latin typeface="Arial" charset="0"/>
                <a:ea typeface="ＭＳ Ｐゴシック" charset="0"/>
              </a:rPr>
              <a:t>Keep the "big ideas" and structure of the unit in mind as unit content is learned.</a:t>
            </a:r>
          </a:p>
        </p:txBody>
      </p:sp>
      <p:pic>
        <p:nvPicPr>
          <p:cNvPr id="2458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337" name="Group 2"/>
          <p:cNvGrpSpPr>
            <a:grpSpLocks/>
          </p:cNvGrpSpPr>
          <p:nvPr/>
        </p:nvGrpSpPr>
        <p:grpSpPr bwMode="auto">
          <a:xfrm>
            <a:off x="700088" y="104775"/>
            <a:ext cx="7735887" cy="6138863"/>
            <a:chOff x="447" y="79"/>
            <a:chExt cx="4873" cy="3867"/>
          </a:xfrm>
        </p:grpSpPr>
        <p:sp>
          <p:nvSpPr>
            <p:cNvPr id="14379" name="Oval 3"/>
            <p:cNvSpPr>
              <a:spLocks noChangeArrowheads="1"/>
            </p:cNvSpPr>
            <p:nvPr/>
          </p:nvSpPr>
          <p:spPr bwMode="auto">
            <a:xfrm>
              <a:off x="2825" y="904"/>
              <a:ext cx="1265" cy="618"/>
            </a:xfrm>
            <a:prstGeom prst="ellipse">
              <a:avLst/>
            </a:prstGeom>
            <a:solidFill>
              <a:schemeClr val="bg1"/>
            </a:solidFill>
            <a:ln w="22225">
              <a:solidFill>
                <a:srgbClr val="000000"/>
              </a:solidFill>
              <a:round/>
              <a:headEnd/>
              <a:tailEnd/>
            </a:ln>
          </p:spPr>
          <p:txBody>
            <a:bodyPr/>
            <a:lstStyle/>
            <a:p>
              <a:endParaRPr lang="en-US"/>
            </a:p>
          </p:txBody>
        </p:sp>
        <p:grpSp>
          <p:nvGrpSpPr>
            <p:cNvPr id="14380" name="Group 4"/>
            <p:cNvGrpSpPr>
              <a:grpSpLocks/>
            </p:cNvGrpSpPr>
            <p:nvPr/>
          </p:nvGrpSpPr>
          <p:grpSpPr bwMode="auto">
            <a:xfrm>
              <a:off x="2894" y="1330"/>
              <a:ext cx="1120" cy="1"/>
              <a:chOff x="2894" y="1330"/>
              <a:chExt cx="1120" cy="1"/>
            </a:xfrm>
          </p:grpSpPr>
          <p:sp>
            <p:nvSpPr>
              <p:cNvPr id="14467" name="Line 5"/>
              <p:cNvSpPr>
                <a:spLocks noChangeShapeType="1"/>
              </p:cNvSpPr>
              <p:nvPr/>
            </p:nvSpPr>
            <p:spPr bwMode="auto">
              <a:xfrm>
                <a:off x="2894"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8" name="Line 6"/>
              <p:cNvSpPr>
                <a:spLocks noChangeShapeType="1"/>
              </p:cNvSpPr>
              <p:nvPr/>
            </p:nvSpPr>
            <p:spPr bwMode="auto">
              <a:xfrm>
                <a:off x="2956"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9" name="Line 7"/>
              <p:cNvSpPr>
                <a:spLocks noChangeShapeType="1"/>
              </p:cNvSpPr>
              <p:nvPr/>
            </p:nvSpPr>
            <p:spPr bwMode="auto">
              <a:xfrm>
                <a:off x="3017"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0" name="Line 8"/>
              <p:cNvSpPr>
                <a:spLocks noChangeShapeType="1"/>
              </p:cNvSpPr>
              <p:nvPr/>
            </p:nvSpPr>
            <p:spPr bwMode="auto">
              <a:xfrm>
                <a:off x="3079"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1" name="Line 9"/>
              <p:cNvSpPr>
                <a:spLocks noChangeShapeType="1"/>
              </p:cNvSpPr>
              <p:nvPr/>
            </p:nvSpPr>
            <p:spPr bwMode="auto">
              <a:xfrm>
                <a:off x="3141"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2" name="Line 10"/>
              <p:cNvSpPr>
                <a:spLocks noChangeShapeType="1"/>
              </p:cNvSpPr>
              <p:nvPr/>
            </p:nvSpPr>
            <p:spPr bwMode="auto">
              <a:xfrm>
                <a:off x="3203"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3" name="Line 11"/>
              <p:cNvSpPr>
                <a:spLocks noChangeShapeType="1"/>
              </p:cNvSpPr>
              <p:nvPr/>
            </p:nvSpPr>
            <p:spPr bwMode="auto">
              <a:xfrm>
                <a:off x="3265"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4" name="Line 12"/>
              <p:cNvSpPr>
                <a:spLocks noChangeShapeType="1"/>
              </p:cNvSpPr>
              <p:nvPr/>
            </p:nvSpPr>
            <p:spPr bwMode="auto">
              <a:xfrm>
                <a:off x="3327"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5" name="Line 13"/>
              <p:cNvSpPr>
                <a:spLocks noChangeShapeType="1"/>
              </p:cNvSpPr>
              <p:nvPr/>
            </p:nvSpPr>
            <p:spPr bwMode="auto">
              <a:xfrm>
                <a:off x="3389"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6" name="Line 14"/>
              <p:cNvSpPr>
                <a:spLocks noChangeShapeType="1"/>
              </p:cNvSpPr>
              <p:nvPr/>
            </p:nvSpPr>
            <p:spPr bwMode="auto">
              <a:xfrm>
                <a:off x="3451"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7" name="Line 15"/>
              <p:cNvSpPr>
                <a:spLocks noChangeShapeType="1"/>
              </p:cNvSpPr>
              <p:nvPr/>
            </p:nvSpPr>
            <p:spPr bwMode="auto">
              <a:xfrm>
                <a:off x="3512"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8" name="Line 16"/>
              <p:cNvSpPr>
                <a:spLocks noChangeShapeType="1"/>
              </p:cNvSpPr>
              <p:nvPr/>
            </p:nvSpPr>
            <p:spPr bwMode="auto">
              <a:xfrm>
                <a:off x="3574"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9" name="Line 17"/>
              <p:cNvSpPr>
                <a:spLocks noChangeShapeType="1"/>
              </p:cNvSpPr>
              <p:nvPr/>
            </p:nvSpPr>
            <p:spPr bwMode="auto">
              <a:xfrm>
                <a:off x="3636"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0" name="Line 18"/>
              <p:cNvSpPr>
                <a:spLocks noChangeShapeType="1"/>
              </p:cNvSpPr>
              <p:nvPr/>
            </p:nvSpPr>
            <p:spPr bwMode="auto">
              <a:xfrm>
                <a:off x="3698"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1" name="Line 19"/>
              <p:cNvSpPr>
                <a:spLocks noChangeShapeType="1"/>
              </p:cNvSpPr>
              <p:nvPr/>
            </p:nvSpPr>
            <p:spPr bwMode="auto">
              <a:xfrm>
                <a:off x="3760"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2" name="Line 20"/>
              <p:cNvSpPr>
                <a:spLocks noChangeShapeType="1"/>
              </p:cNvSpPr>
              <p:nvPr/>
            </p:nvSpPr>
            <p:spPr bwMode="auto">
              <a:xfrm>
                <a:off x="3822"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3" name="Line 21"/>
              <p:cNvSpPr>
                <a:spLocks noChangeShapeType="1"/>
              </p:cNvSpPr>
              <p:nvPr/>
            </p:nvSpPr>
            <p:spPr bwMode="auto">
              <a:xfrm>
                <a:off x="3884"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4" name="Line 22"/>
              <p:cNvSpPr>
                <a:spLocks noChangeShapeType="1"/>
              </p:cNvSpPr>
              <p:nvPr/>
            </p:nvSpPr>
            <p:spPr bwMode="auto">
              <a:xfrm>
                <a:off x="3945"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5" name="Line 23"/>
              <p:cNvSpPr>
                <a:spLocks noChangeShapeType="1"/>
              </p:cNvSpPr>
              <p:nvPr/>
            </p:nvSpPr>
            <p:spPr bwMode="auto">
              <a:xfrm>
                <a:off x="4007" y="1330"/>
                <a:ext cx="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81" name="Rectangle 24"/>
            <p:cNvSpPr>
              <a:spLocks noChangeArrowheads="1"/>
            </p:cNvSpPr>
            <p:nvPr/>
          </p:nvSpPr>
          <p:spPr bwMode="auto">
            <a:xfrm>
              <a:off x="3952" y="134"/>
              <a:ext cx="1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NAME</a:t>
              </a:r>
              <a:endParaRPr lang="en-US">
                <a:latin typeface="Arial" charset="0"/>
              </a:endParaRPr>
            </a:p>
          </p:txBody>
        </p:sp>
        <p:sp>
          <p:nvSpPr>
            <p:cNvPr id="14382" name="Rectangle 25"/>
            <p:cNvSpPr>
              <a:spLocks noChangeArrowheads="1"/>
            </p:cNvSpPr>
            <p:nvPr/>
          </p:nvSpPr>
          <p:spPr bwMode="auto">
            <a:xfrm>
              <a:off x="3952" y="223"/>
              <a:ext cx="17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DATE</a:t>
              </a:r>
              <a:endParaRPr lang="en-US">
                <a:latin typeface="Arial" charset="0"/>
              </a:endParaRPr>
            </a:p>
          </p:txBody>
        </p:sp>
        <p:sp>
          <p:nvSpPr>
            <p:cNvPr id="14383" name="Line 26"/>
            <p:cNvSpPr>
              <a:spLocks noChangeShapeType="1"/>
            </p:cNvSpPr>
            <p:nvPr/>
          </p:nvSpPr>
          <p:spPr bwMode="auto">
            <a:xfrm>
              <a:off x="4165" y="182"/>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4" name="Rectangle 27"/>
            <p:cNvSpPr>
              <a:spLocks noChangeArrowheads="1"/>
            </p:cNvSpPr>
            <p:nvPr/>
          </p:nvSpPr>
          <p:spPr bwMode="auto">
            <a:xfrm>
              <a:off x="447" y="141"/>
              <a:ext cx="118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rPr>
                <a:t>The Unit Organizer </a:t>
              </a:r>
              <a:endParaRPr lang="en-US">
                <a:latin typeface="Arial" charset="0"/>
              </a:endParaRPr>
            </a:p>
          </p:txBody>
        </p:sp>
        <p:sp>
          <p:nvSpPr>
            <p:cNvPr id="14385" name="Rectangle 28"/>
            <p:cNvSpPr>
              <a:spLocks noChangeArrowheads="1"/>
            </p:cNvSpPr>
            <p:nvPr/>
          </p:nvSpPr>
          <p:spPr bwMode="auto">
            <a:xfrm>
              <a:off x="2571" y="203"/>
              <a:ext cx="5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BIGGER PICTURE</a:t>
              </a:r>
              <a:endParaRPr lang="en-US">
                <a:latin typeface="Arial" charset="0"/>
              </a:endParaRPr>
            </a:p>
          </p:txBody>
        </p:sp>
        <p:sp>
          <p:nvSpPr>
            <p:cNvPr id="14386" name="Rectangle 29"/>
            <p:cNvSpPr>
              <a:spLocks noChangeArrowheads="1"/>
            </p:cNvSpPr>
            <p:nvPr/>
          </p:nvSpPr>
          <p:spPr bwMode="auto">
            <a:xfrm>
              <a:off x="797" y="512"/>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LAST UNIT</a:t>
              </a:r>
              <a:endParaRPr lang="en-US">
                <a:latin typeface="Arial" charset="0"/>
              </a:endParaRPr>
            </a:p>
          </p:txBody>
        </p:sp>
        <p:sp>
          <p:nvSpPr>
            <p:cNvPr id="14387" name="Rectangle 30"/>
            <p:cNvSpPr>
              <a:spLocks noChangeArrowheads="1"/>
            </p:cNvSpPr>
            <p:nvPr/>
          </p:nvSpPr>
          <p:spPr bwMode="auto">
            <a:xfrm>
              <a:off x="1120" y="512"/>
              <a:ext cx="3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4388" name="Rectangle 31"/>
            <p:cNvSpPr>
              <a:spLocks noChangeArrowheads="1"/>
            </p:cNvSpPr>
            <p:nvPr/>
          </p:nvSpPr>
          <p:spPr bwMode="auto">
            <a:xfrm>
              <a:off x="2770" y="525"/>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14389" name="Rectangle 32"/>
            <p:cNvSpPr>
              <a:spLocks noChangeArrowheads="1"/>
            </p:cNvSpPr>
            <p:nvPr/>
          </p:nvSpPr>
          <p:spPr bwMode="auto">
            <a:xfrm>
              <a:off x="4461" y="505"/>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NEXT UNIT</a:t>
              </a:r>
              <a:endParaRPr lang="en-US">
                <a:latin typeface="Arial" charset="0"/>
              </a:endParaRPr>
            </a:p>
          </p:txBody>
        </p:sp>
        <p:sp>
          <p:nvSpPr>
            <p:cNvPr id="14390" name="Rectangle 33"/>
            <p:cNvSpPr>
              <a:spLocks noChangeArrowheads="1"/>
            </p:cNvSpPr>
            <p:nvPr/>
          </p:nvSpPr>
          <p:spPr bwMode="auto">
            <a:xfrm>
              <a:off x="4791" y="505"/>
              <a:ext cx="3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4391" name="Line 34"/>
            <p:cNvSpPr>
              <a:spLocks noChangeShapeType="1"/>
            </p:cNvSpPr>
            <p:nvPr/>
          </p:nvSpPr>
          <p:spPr bwMode="auto">
            <a:xfrm>
              <a:off x="474" y="766"/>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2" name="Line 35"/>
            <p:cNvSpPr>
              <a:spLocks noChangeShapeType="1"/>
            </p:cNvSpPr>
            <p:nvPr/>
          </p:nvSpPr>
          <p:spPr bwMode="auto">
            <a:xfrm>
              <a:off x="467" y="301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3" name="Line 36"/>
            <p:cNvSpPr>
              <a:spLocks noChangeShapeType="1"/>
            </p:cNvSpPr>
            <p:nvPr/>
          </p:nvSpPr>
          <p:spPr bwMode="auto">
            <a:xfrm>
              <a:off x="1766" y="498"/>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4" name="Line 37"/>
            <p:cNvSpPr>
              <a:spLocks noChangeShapeType="1"/>
            </p:cNvSpPr>
            <p:nvPr/>
          </p:nvSpPr>
          <p:spPr bwMode="auto">
            <a:xfrm>
              <a:off x="4055" y="505"/>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5" name="Arc 38"/>
            <p:cNvSpPr>
              <a:spLocks/>
            </p:cNvSpPr>
            <p:nvPr/>
          </p:nvSpPr>
          <p:spPr bwMode="auto">
            <a:xfrm>
              <a:off x="474" y="306"/>
              <a:ext cx="1289" cy="19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lnTo>
                    <a:pt x="-1"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6" name="Arc 39"/>
            <p:cNvSpPr>
              <a:spLocks/>
            </p:cNvSpPr>
            <p:nvPr/>
          </p:nvSpPr>
          <p:spPr bwMode="auto">
            <a:xfrm>
              <a:off x="467" y="299"/>
              <a:ext cx="12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lnTo>
                    <a:pt x="-1"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7" name="Arc 40"/>
            <p:cNvSpPr>
              <a:spLocks/>
            </p:cNvSpPr>
            <p:nvPr/>
          </p:nvSpPr>
          <p:spPr bwMode="auto">
            <a:xfrm>
              <a:off x="4055" y="299"/>
              <a:ext cx="1265" cy="203"/>
            </a:xfrm>
            <a:custGeom>
              <a:avLst/>
              <a:gdLst>
                <a:gd name="T0" fmla="*/ 0 w 21616"/>
                <a:gd name="T1" fmla="*/ 0 h 21600"/>
                <a:gd name="T2" fmla="*/ 0 w 21616"/>
                <a:gd name="T3" fmla="*/ 0 h 21600"/>
                <a:gd name="T4" fmla="*/ 0 w 21616"/>
                <a:gd name="T5" fmla="*/ 0 h 21600"/>
                <a:gd name="T6" fmla="*/ 0 60000 65536"/>
                <a:gd name="T7" fmla="*/ 0 60000 65536"/>
                <a:gd name="T8" fmla="*/ 0 60000 65536"/>
              </a:gdLst>
              <a:ahLst/>
              <a:cxnLst>
                <a:cxn ang="T6">
                  <a:pos x="T0" y="T1"/>
                </a:cxn>
                <a:cxn ang="T7">
                  <a:pos x="T2" y="T3"/>
                </a:cxn>
                <a:cxn ang="T8">
                  <a:pos x="T4" y="T5"/>
                </a:cxn>
              </a:cxnLst>
              <a:rect l="0" t="0" r="r" b="b"/>
              <a:pathLst>
                <a:path w="21616" h="21600" fill="none" extrusionOk="0">
                  <a:moveTo>
                    <a:pt x="-1" y="0"/>
                  </a:moveTo>
                  <a:cubicBezTo>
                    <a:pt x="5" y="0"/>
                    <a:pt x="11" y="-1"/>
                    <a:pt x="17" y="-1"/>
                  </a:cubicBezTo>
                  <a:cubicBezTo>
                    <a:pt x="11904" y="-1"/>
                    <a:pt x="21558" y="9606"/>
                    <a:pt x="21616" y="21493"/>
                  </a:cubicBezTo>
                </a:path>
                <a:path w="21616" h="21600" stroke="0" extrusionOk="0">
                  <a:moveTo>
                    <a:pt x="-1" y="0"/>
                  </a:moveTo>
                  <a:cubicBezTo>
                    <a:pt x="5" y="0"/>
                    <a:pt x="11" y="-1"/>
                    <a:pt x="17" y="-1"/>
                  </a:cubicBezTo>
                  <a:cubicBezTo>
                    <a:pt x="11904" y="-1"/>
                    <a:pt x="21558" y="9606"/>
                    <a:pt x="21616" y="21493"/>
                  </a:cubicBezTo>
                  <a:lnTo>
                    <a:pt x="17" y="21600"/>
                  </a:lnTo>
                  <a:lnTo>
                    <a:pt x="-1" y="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8" name="Line 41"/>
            <p:cNvSpPr>
              <a:spLocks noChangeShapeType="1"/>
            </p:cNvSpPr>
            <p:nvPr/>
          </p:nvSpPr>
          <p:spPr bwMode="auto">
            <a:xfrm>
              <a:off x="1760" y="299"/>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399" name="Group 42"/>
            <p:cNvGrpSpPr>
              <a:grpSpLocks/>
            </p:cNvGrpSpPr>
            <p:nvPr/>
          </p:nvGrpSpPr>
          <p:grpSpPr bwMode="auto">
            <a:xfrm>
              <a:off x="1760" y="326"/>
              <a:ext cx="1" cy="145"/>
              <a:chOff x="1760" y="326"/>
              <a:chExt cx="1" cy="145"/>
            </a:xfrm>
          </p:grpSpPr>
          <p:sp>
            <p:nvSpPr>
              <p:cNvPr id="14464" name="Line 43"/>
              <p:cNvSpPr>
                <a:spLocks noChangeShapeType="1"/>
              </p:cNvSpPr>
              <p:nvPr/>
            </p:nvSpPr>
            <p:spPr bwMode="auto">
              <a:xfrm>
                <a:off x="1760" y="326"/>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5" name="Line 44"/>
              <p:cNvSpPr>
                <a:spLocks noChangeShapeType="1"/>
              </p:cNvSpPr>
              <p:nvPr/>
            </p:nvSpPr>
            <p:spPr bwMode="auto">
              <a:xfrm>
                <a:off x="1760" y="388"/>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6" name="Line 45"/>
              <p:cNvSpPr>
                <a:spLocks noChangeShapeType="1"/>
              </p:cNvSpPr>
              <p:nvPr/>
            </p:nvSpPr>
            <p:spPr bwMode="auto">
              <a:xfrm>
                <a:off x="1760" y="45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400" name="Group 46"/>
            <p:cNvGrpSpPr>
              <a:grpSpLocks/>
            </p:cNvGrpSpPr>
            <p:nvPr/>
          </p:nvGrpSpPr>
          <p:grpSpPr bwMode="auto">
            <a:xfrm>
              <a:off x="4062" y="333"/>
              <a:ext cx="1" cy="145"/>
              <a:chOff x="4062" y="333"/>
              <a:chExt cx="1" cy="145"/>
            </a:xfrm>
          </p:grpSpPr>
          <p:sp>
            <p:nvSpPr>
              <p:cNvPr id="14461" name="Line 47"/>
              <p:cNvSpPr>
                <a:spLocks noChangeShapeType="1"/>
              </p:cNvSpPr>
              <p:nvPr/>
            </p:nvSpPr>
            <p:spPr bwMode="auto">
              <a:xfrm>
                <a:off x="4062" y="3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2" name="Line 48"/>
              <p:cNvSpPr>
                <a:spLocks noChangeShapeType="1"/>
              </p:cNvSpPr>
              <p:nvPr/>
            </p:nvSpPr>
            <p:spPr bwMode="auto">
              <a:xfrm>
                <a:off x="4062"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3" name="Line 49"/>
              <p:cNvSpPr>
                <a:spLocks noChangeShapeType="1"/>
              </p:cNvSpPr>
              <p:nvPr/>
            </p:nvSpPr>
            <p:spPr bwMode="auto">
              <a:xfrm>
                <a:off x="4062"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401" name="Line 50"/>
            <p:cNvSpPr>
              <a:spLocks noChangeShapeType="1"/>
            </p:cNvSpPr>
            <p:nvPr/>
          </p:nvSpPr>
          <p:spPr bwMode="auto">
            <a:xfrm>
              <a:off x="467" y="505"/>
              <a:ext cx="1" cy="336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2" name="Line 51"/>
            <p:cNvSpPr>
              <a:spLocks noChangeShapeType="1"/>
            </p:cNvSpPr>
            <p:nvPr/>
          </p:nvSpPr>
          <p:spPr bwMode="auto">
            <a:xfrm>
              <a:off x="474" y="387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3" name="Line 52"/>
            <p:cNvSpPr>
              <a:spLocks noChangeShapeType="1"/>
            </p:cNvSpPr>
            <p:nvPr/>
          </p:nvSpPr>
          <p:spPr bwMode="auto">
            <a:xfrm>
              <a:off x="5306" y="505"/>
              <a:ext cx="1" cy="336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4" name="Rectangle 53"/>
            <p:cNvSpPr>
              <a:spLocks noChangeArrowheads="1"/>
            </p:cNvSpPr>
            <p:nvPr/>
          </p:nvSpPr>
          <p:spPr bwMode="auto">
            <a:xfrm rot="-5400000">
              <a:off x="245" y="3284"/>
              <a:ext cx="6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800" b="1">
                  <a:solidFill>
                    <a:srgbClr val="000000"/>
                  </a:solidFill>
                  <a:latin typeface="Arial" charset="0"/>
                </a:rPr>
                <a:t> UNIT SELF-TEST QUESTIONS</a:t>
              </a:r>
            </a:p>
          </p:txBody>
        </p:sp>
        <p:sp>
          <p:nvSpPr>
            <p:cNvPr id="14405" name="Rectangle 54"/>
            <p:cNvSpPr>
              <a:spLocks noChangeArrowheads="1"/>
            </p:cNvSpPr>
            <p:nvPr/>
          </p:nvSpPr>
          <p:spPr bwMode="auto">
            <a:xfrm rot="-5400000">
              <a:off x="617" y="3831"/>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endParaRPr lang="en-US">
                <a:latin typeface="Arial" charset="0"/>
              </a:endParaRPr>
            </a:p>
          </p:txBody>
        </p:sp>
        <p:sp>
          <p:nvSpPr>
            <p:cNvPr id="14406" name="Rectangle 55"/>
            <p:cNvSpPr>
              <a:spLocks noChangeArrowheads="1"/>
            </p:cNvSpPr>
            <p:nvPr/>
          </p:nvSpPr>
          <p:spPr bwMode="auto">
            <a:xfrm rot="960000">
              <a:off x="3278" y="808"/>
              <a:ext cx="3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is about...</a:t>
              </a:r>
              <a:endParaRPr lang="en-US">
                <a:latin typeface="Arial" charset="0"/>
              </a:endParaRPr>
            </a:p>
          </p:txBody>
        </p:sp>
        <p:sp>
          <p:nvSpPr>
            <p:cNvPr id="14407" name="Line 56"/>
            <p:cNvSpPr>
              <a:spLocks noChangeShapeType="1"/>
            </p:cNvSpPr>
            <p:nvPr/>
          </p:nvSpPr>
          <p:spPr bwMode="auto">
            <a:xfrm>
              <a:off x="1498" y="773"/>
              <a:ext cx="1" cy="224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8" name="Line 57"/>
            <p:cNvSpPr>
              <a:spLocks noChangeShapeType="1"/>
            </p:cNvSpPr>
            <p:nvPr/>
          </p:nvSpPr>
          <p:spPr bwMode="auto">
            <a:xfrm>
              <a:off x="474" y="1254"/>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9" name="Line 58"/>
            <p:cNvSpPr>
              <a:spLocks noChangeShapeType="1"/>
            </p:cNvSpPr>
            <p:nvPr/>
          </p:nvSpPr>
          <p:spPr bwMode="auto">
            <a:xfrm>
              <a:off x="474" y="1096"/>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0" name="Line 59"/>
            <p:cNvSpPr>
              <a:spLocks noChangeShapeType="1"/>
            </p:cNvSpPr>
            <p:nvPr/>
          </p:nvSpPr>
          <p:spPr bwMode="auto">
            <a:xfrm>
              <a:off x="474" y="141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1" name="Line 60"/>
            <p:cNvSpPr>
              <a:spLocks noChangeShapeType="1"/>
            </p:cNvSpPr>
            <p:nvPr/>
          </p:nvSpPr>
          <p:spPr bwMode="auto">
            <a:xfrm>
              <a:off x="481" y="1564"/>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2" name="Line 61"/>
            <p:cNvSpPr>
              <a:spLocks noChangeShapeType="1"/>
            </p:cNvSpPr>
            <p:nvPr/>
          </p:nvSpPr>
          <p:spPr bwMode="auto">
            <a:xfrm flipH="1">
              <a:off x="481" y="1729"/>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3" name="Line 62"/>
            <p:cNvSpPr>
              <a:spLocks noChangeShapeType="1"/>
            </p:cNvSpPr>
            <p:nvPr/>
          </p:nvSpPr>
          <p:spPr bwMode="auto">
            <a:xfrm>
              <a:off x="481" y="2052"/>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4" name="Line 63"/>
            <p:cNvSpPr>
              <a:spLocks noChangeShapeType="1"/>
            </p:cNvSpPr>
            <p:nvPr/>
          </p:nvSpPr>
          <p:spPr bwMode="auto">
            <a:xfrm>
              <a:off x="481" y="188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5" name="Line 64"/>
            <p:cNvSpPr>
              <a:spLocks noChangeShapeType="1"/>
            </p:cNvSpPr>
            <p:nvPr/>
          </p:nvSpPr>
          <p:spPr bwMode="auto">
            <a:xfrm>
              <a:off x="481" y="221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6" name="Line 65"/>
            <p:cNvSpPr>
              <a:spLocks noChangeShapeType="1"/>
            </p:cNvSpPr>
            <p:nvPr/>
          </p:nvSpPr>
          <p:spPr bwMode="auto">
            <a:xfrm>
              <a:off x="467" y="2368"/>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7" name="Line 66"/>
            <p:cNvSpPr>
              <a:spLocks noChangeShapeType="1"/>
            </p:cNvSpPr>
            <p:nvPr/>
          </p:nvSpPr>
          <p:spPr bwMode="auto">
            <a:xfrm flipH="1">
              <a:off x="474" y="252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8" name="Line 67"/>
            <p:cNvSpPr>
              <a:spLocks noChangeShapeType="1"/>
            </p:cNvSpPr>
            <p:nvPr/>
          </p:nvSpPr>
          <p:spPr bwMode="auto">
            <a:xfrm>
              <a:off x="474" y="2684"/>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9" name="Line 68"/>
            <p:cNvSpPr>
              <a:spLocks noChangeShapeType="1"/>
            </p:cNvSpPr>
            <p:nvPr/>
          </p:nvSpPr>
          <p:spPr bwMode="auto">
            <a:xfrm>
              <a:off x="653" y="945"/>
              <a:ext cx="1" cy="29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0" name="Line 69"/>
            <p:cNvSpPr>
              <a:spLocks noChangeShapeType="1"/>
            </p:cNvSpPr>
            <p:nvPr/>
          </p:nvSpPr>
          <p:spPr bwMode="auto">
            <a:xfrm>
              <a:off x="481" y="945"/>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1" name="Rectangle 70"/>
            <p:cNvSpPr>
              <a:spLocks noChangeArrowheads="1"/>
            </p:cNvSpPr>
            <p:nvPr/>
          </p:nvSpPr>
          <p:spPr bwMode="auto">
            <a:xfrm rot="5400000">
              <a:off x="5171" y="3471"/>
              <a:ext cx="18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 </a:t>
              </a:r>
              <a:endParaRPr lang="en-US">
                <a:latin typeface="Arial" charset="0"/>
              </a:endParaRPr>
            </a:p>
          </p:txBody>
        </p:sp>
        <p:sp>
          <p:nvSpPr>
            <p:cNvPr id="14422" name="Rectangle 71"/>
            <p:cNvSpPr>
              <a:spLocks noChangeArrowheads="1"/>
            </p:cNvSpPr>
            <p:nvPr/>
          </p:nvSpPr>
          <p:spPr bwMode="auto">
            <a:xfrm rot="5400000">
              <a:off x="4892" y="3470"/>
              <a:ext cx="52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RELATIONSHIPS</a:t>
              </a:r>
              <a:endParaRPr lang="en-US">
                <a:latin typeface="Arial" charset="0"/>
              </a:endParaRPr>
            </a:p>
          </p:txBody>
        </p:sp>
        <p:sp>
          <p:nvSpPr>
            <p:cNvPr id="14423" name="Rectangle 72"/>
            <p:cNvSpPr>
              <a:spLocks noChangeArrowheads="1"/>
            </p:cNvSpPr>
            <p:nvPr/>
          </p:nvSpPr>
          <p:spPr bwMode="auto">
            <a:xfrm>
              <a:off x="701" y="807"/>
              <a:ext cx="5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SCHEDULE</a:t>
              </a:r>
              <a:endParaRPr lang="en-US">
                <a:latin typeface="Arial" charset="0"/>
              </a:endParaRPr>
            </a:p>
          </p:txBody>
        </p:sp>
        <p:sp>
          <p:nvSpPr>
            <p:cNvPr id="14424" name="Line 73"/>
            <p:cNvSpPr>
              <a:spLocks noChangeShapeType="1"/>
            </p:cNvSpPr>
            <p:nvPr/>
          </p:nvSpPr>
          <p:spPr bwMode="auto">
            <a:xfrm>
              <a:off x="474" y="284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5" name="Line 74"/>
            <p:cNvSpPr>
              <a:spLocks noChangeShapeType="1"/>
            </p:cNvSpPr>
            <p:nvPr/>
          </p:nvSpPr>
          <p:spPr bwMode="auto">
            <a:xfrm>
              <a:off x="4317" y="3028"/>
              <a:ext cx="1" cy="8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6" name="Line 75"/>
            <p:cNvSpPr>
              <a:spLocks noChangeShapeType="1"/>
            </p:cNvSpPr>
            <p:nvPr/>
          </p:nvSpPr>
          <p:spPr bwMode="auto">
            <a:xfrm>
              <a:off x="4323" y="3248"/>
              <a:ext cx="77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7" name="Line 76"/>
            <p:cNvSpPr>
              <a:spLocks noChangeShapeType="1"/>
            </p:cNvSpPr>
            <p:nvPr/>
          </p:nvSpPr>
          <p:spPr bwMode="auto">
            <a:xfrm>
              <a:off x="4323" y="344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8" name="Line 77"/>
            <p:cNvSpPr>
              <a:spLocks noChangeShapeType="1"/>
            </p:cNvSpPr>
            <p:nvPr/>
          </p:nvSpPr>
          <p:spPr bwMode="auto">
            <a:xfrm>
              <a:off x="4323" y="3646"/>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9" name="Line 78"/>
            <p:cNvSpPr>
              <a:spLocks noChangeShapeType="1"/>
            </p:cNvSpPr>
            <p:nvPr/>
          </p:nvSpPr>
          <p:spPr bwMode="auto">
            <a:xfrm>
              <a:off x="5100" y="3028"/>
              <a:ext cx="1" cy="8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0" name="Line 79"/>
            <p:cNvSpPr>
              <a:spLocks noChangeShapeType="1"/>
            </p:cNvSpPr>
            <p:nvPr/>
          </p:nvSpPr>
          <p:spPr bwMode="auto">
            <a:xfrm>
              <a:off x="467" y="498"/>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1" name="Rectangle 80"/>
            <p:cNvSpPr>
              <a:spLocks noChangeArrowheads="1"/>
            </p:cNvSpPr>
            <p:nvPr/>
          </p:nvSpPr>
          <p:spPr bwMode="auto">
            <a:xfrm>
              <a:off x="1773" y="505"/>
              <a:ext cx="2289" cy="2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432" name="Rectangle 81"/>
            <p:cNvSpPr>
              <a:spLocks noChangeArrowheads="1"/>
            </p:cNvSpPr>
            <p:nvPr/>
          </p:nvSpPr>
          <p:spPr bwMode="auto">
            <a:xfrm>
              <a:off x="1760" y="491"/>
              <a:ext cx="2316" cy="282"/>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33" name="Rectangle 82"/>
            <p:cNvSpPr>
              <a:spLocks noChangeArrowheads="1"/>
            </p:cNvSpPr>
            <p:nvPr/>
          </p:nvSpPr>
          <p:spPr bwMode="auto">
            <a:xfrm>
              <a:off x="1705" y="807"/>
              <a:ext cx="3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MAP</a:t>
              </a:r>
              <a:endParaRPr lang="en-US">
                <a:latin typeface="Arial" charset="0"/>
              </a:endParaRPr>
            </a:p>
          </p:txBody>
        </p:sp>
        <p:sp>
          <p:nvSpPr>
            <p:cNvPr id="14434" name="Rectangle 83"/>
            <p:cNvSpPr>
              <a:spLocks noChangeArrowheads="1"/>
            </p:cNvSpPr>
            <p:nvPr/>
          </p:nvSpPr>
          <p:spPr bwMode="auto">
            <a:xfrm>
              <a:off x="2557" y="526"/>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14435" name="Oval 84"/>
            <p:cNvSpPr>
              <a:spLocks noChangeArrowheads="1"/>
            </p:cNvSpPr>
            <p:nvPr/>
          </p:nvSpPr>
          <p:spPr bwMode="auto">
            <a:xfrm>
              <a:off x="1794" y="533"/>
              <a:ext cx="96" cy="89"/>
            </a:xfrm>
            <a:prstGeom prst="ellipse">
              <a:avLst/>
            </a:prstGeom>
            <a:solidFill>
              <a:srgbClr val="FFFFFF"/>
            </a:solidFill>
            <a:ln w="11113">
              <a:solidFill>
                <a:srgbClr val="000000"/>
              </a:solidFill>
              <a:round/>
              <a:headEnd/>
              <a:tailEnd/>
            </a:ln>
          </p:spPr>
          <p:txBody>
            <a:bodyPr/>
            <a:lstStyle/>
            <a:p>
              <a:endParaRPr lang="en-US"/>
            </a:p>
          </p:txBody>
        </p:sp>
        <p:sp>
          <p:nvSpPr>
            <p:cNvPr id="14436" name="Oval 85"/>
            <p:cNvSpPr>
              <a:spLocks noChangeArrowheads="1"/>
            </p:cNvSpPr>
            <p:nvPr/>
          </p:nvSpPr>
          <p:spPr bwMode="auto">
            <a:xfrm>
              <a:off x="502" y="512"/>
              <a:ext cx="96" cy="96"/>
            </a:xfrm>
            <a:prstGeom prst="ellipse">
              <a:avLst/>
            </a:prstGeom>
            <a:solidFill>
              <a:srgbClr val="FFFFFF"/>
            </a:solidFill>
            <a:ln w="11113">
              <a:solidFill>
                <a:srgbClr val="000000"/>
              </a:solidFill>
              <a:round/>
              <a:headEnd/>
              <a:tailEnd/>
            </a:ln>
          </p:spPr>
          <p:txBody>
            <a:bodyPr/>
            <a:lstStyle/>
            <a:p>
              <a:endParaRPr lang="en-US"/>
            </a:p>
          </p:txBody>
        </p:sp>
        <p:sp>
          <p:nvSpPr>
            <p:cNvPr id="14437" name="Oval 86"/>
            <p:cNvSpPr>
              <a:spLocks noChangeArrowheads="1"/>
            </p:cNvSpPr>
            <p:nvPr/>
          </p:nvSpPr>
          <p:spPr bwMode="auto">
            <a:xfrm>
              <a:off x="4097" y="512"/>
              <a:ext cx="96" cy="89"/>
            </a:xfrm>
            <a:prstGeom prst="ellipse">
              <a:avLst/>
            </a:prstGeom>
            <a:solidFill>
              <a:srgbClr val="FFFFFF"/>
            </a:solidFill>
            <a:ln w="11113">
              <a:solidFill>
                <a:srgbClr val="000000"/>
              </a:solidFill>
              <a:round/>
              <a:headEnd/>
              <a:tailEnd/>
            </a:ln>
          </p:spPr>
          <p:txBody>
            <a:bodyPr/>
            <a:lstStyle/>
            <a:p>
              <a:endParaRPr lang="en-US"/>
            </a:p>
          </p:txBody>
        </p:sp>
        <p:sp>
          <p:nvSpPr>
            <p:cNvPr id="14438" name="Oval 87"/>
            <p:cNvSpPr>
              <a:spLocks noChangeArrowheads="1"/>
            </p:cNvSpPr>
            <p:nvPr/>
          </p:nvSpPr>
          <p:spPr bwMode="auto">
            <a:xfrm>
              <a:off x="1533" y="801"/>
              <a:ext cx="96" cy="96"/>
            </a:xfrm>
            <a:prstGeom prst="ellipse">
              <a:avLst/>
            </a:prstGeom>
            <a:solidFill>
              <a:srgbClr val="FFFFFF"/>
            </a:solidFill>
            <a:ln w="11113">
              <a:solidFill>
                <a:srgbClr val="000000"/>
              </a:solidFill>
              <a:round/>
              <a:headEnd/>
              <a:tailEnd/>
            </a:ln>
          </p:spPr>
          <p:txBody>
            <a:bodyPr/>
            <a:lstStyle/>
            <a:p>
              <a:endParaRPr lang="en-US"/>
            </a:p>
          </p:txBody>
        </p:sp>
        <p:sp>
          <p:nvSpPr>
            <p:cNvPr id="14439" name="Oval 88"/>
            <p:cNvSpPr>
              <a:spLocks noChangeArrowheads="1"/>
            </p:cNvSpPr>
            <p:nvPr/>
          </p:nvSpPr>
          <p:spPr bwMode="auto">
            <a:xfrm>
              <a:off x="5183" y="3048"/>
              <a:ext cx="96" cy="97"/>
            </a:xfrm>
            <a:prstGeom prst="ellipse">
              <a:avLst/>
            </a:prstGeom>
            <a:solidFill>
              <a:srgbClr val="FFFFFF"/>
            </a:solidFill>
            <a:ln w="11113">
              <a:solidFill>
                <a:srgbClr val="000000"/>
              </a:solidFill>
              <a:round/>
              <a:headEnd/>
              <a:tailEnd/>
            </a:ln>
          </p:spPr>
          <p:txBody>
            <a:bodyPr/>
            <a:lstStyle/>
            <a:p>
              <a:endParaRPr lang="en-US"/>
            </a:p>
          </p:txBody>
        </p:sp>
        <p:sp>
          <p:nvSpPr>
            <p:cNvPr id="14440" name="Oval 89"/>
            <p:cNvSpPr>
              <a:spLocks noChangeArrowheads="1"/>
            </p:cNvSpPr>
            <p:nvPr/>
          </p:nvSpPr>
          <p:spPr bwMode="auto">
            <a:xfrm>
              <a:off x="509" y="3722"/>
              <a:ext cx="96" cy="96"/>
            </a:xfrm>
            <a:prstGeom prst="ellipse">
              <a:avLst/>
            </a:prstGeom>
            <a:solidFill>
              <a:srgbClr val="FFFFFF"/>
            </a:solidFill>
            <a:ln w="11113">
              <a:solidFill>
                <a:srgbClr val="000000"/>
              </a:solidFill>
              <a:round/>
              <a:headEnd/>
              <a:tailEnd/>
            </a:ln>
          </p:spPr>
          <p:txBody>
            <a:bodyPr/>
            <a:lstStyle/>
            <a:p>
              <a:endParaRPr lang="en-US"/>
            </a:p>
          </p:txBody>
        </p:sp>
        <p:sp>
          <p:nvSpPr>
            <p:cNvPr id="14441" name="Oval 90"/>
            <p:cNvSpPr>
              <a:spLocks noChangeArrowheads="1"/>
            </p:cNvSpPr>
            <p:nvPr/>
          </p:nvSpPr>
          <p:spPr bwMode="auto">
            <a:xfrm>
              <a:off x="509" y="794"/>
              <a:ext cx="96" cy="96"/>
            </a:xfrm>
            <a:prstGeom prst="ellipse">
              <a:avLst/>
            </a:prstGeom>
            <a:solidFill>
              <a:srgbClr val="FFFFFF"/>
            </a:solidFill>
            <a:ln w="11113">
              <a:solidFill>
                <a:srgbClr val="000000"/>
              </a:solidFill>
              <a:round/>
              <a:headEnd/>
              <a:tailEnd/>
            </a:ln>
          </p:spPr>
          <p:txBody>
            <a:bodyPr/>
            <a:lstStyle/>
            <a:p>
              <a:endParaRPr lang="en-US"/>
            </a:p>
          </p:txBody>
        </p:sp>
        <p:sp>
          <p:nvSpPr>
            <p:cNvPr id="14442" name="Rectangle 91"/>
            <p:cNvSpPr>
              <a:spLocks noChangeArrowheads="1"/>
            </p:cNvSpPr>
            <p:nvPr/>
          </p:nvSpPr>
          <p:spPr bwMode="auto">
            <a:xfrm>
              <a:off x="1821" y="53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1</a:t>
              </a:r>
              <a:endParaRPr lang="en-US">
                <a:latin typeface="Arial" charset="0"/>
              </a:endParaRPr>
            </a:p>
          </p:txBody>
        </p:sp>
        <p:sp>
          <p:nvSpPr>
            <p:cNvPr id="14443" name="Rectangle 92"/>
            <p:cNvSpPr>
              <a:spLocks noChangeArrowheads="1"/>
            </p:cNvSpPr>
            <p:nvPr/>
          </p:nvSpPr>
          <p:spPr bwMode="auto">
            <a:xfrm>
              <a:off x="4124" y="5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3</a:t>
              </a:r>
              <a:endParaRPr lang="en-US">
                <a:latin typeface="Arial" charset="0"/>
              </a:endParaRPr>
            </a:p>
          </p:txBody>
        </p:sp>
        <p:sp>
          <p:nvSpPr>
            <p:cNvPr id="14444" name="Rectangle 93"/>
            <p:cNvSpPr>
              <a:spLocks noChangeArrowheads="1"/>
            </p:cNvSpPr>
            <p:nvPr/>
          </p:nvSpPr>
          <p:spPr bwMode="auto">
            <a:xfrm>
              <a:off x="529" y="5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2</a:t>
              </a:r>
              <a:endParaRPr lang="en-US">
                <a:latin typeface="Arial" charset="0"/>
              </a:endParaRPr>
            </a:p>
          </p:txBody>
        </p:sp>
        <p:sp>
          <p:nvSpPr>
            <p:cNvPr id="14445" name="Oval 94"/>
            <p:cNvSpPr>
              <a:spLocks noChangeArrowheads="1"/>
            </p:cNvSpPr>
            <p:nvPr/>
          </p:nvSpPr>
          <p:spPr bwMode="auto">
            <a:xfrm>
              <a:off x="2447" y="189"/>
              <a:ext cx="96" cy="96"/>
            </a:xfrm>
            <a:prstGeom prst="ellipse">
              <a:avLst/>
            </a:prstGeom>
            <a:solidFill>
              <a:srgbClr val="FFFFFF"/>
            </a:solidFill>
            <a:ln w="11113">
              <a:solidFill>
                <a:srgbClr val="000000"/>
              </a:solidFill>
              <a:round/>
              <a:headEnd/>
              <a:tailEnd/>
            </a:ln>
          </p:spPr>
          <p:txBody>
            <a:bodyPr/>
            <a:lstStyle/>
            <a:p>
              <a:endParaRPr lang="en-US"/>
            </a:p>
          </p:txBody>
        </p:sp>
        <p:sp>
          <p:nvSpPr>
            <p:cNvPr id="14446" name="Rectangle 95"/>
            <p:cNvSpPr>
              <a:spLocks noChangeArrowheads="1"/>
            </p:cNvSpPr>
            <p:nvPr/>
          </p:nvSpPr>
          <p:spPr bwMode="auto">
            <a:xfrm>
              <a:off x="2468" y="20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4</a:t>
              </a:r>
              <a:endParaRPr lang="en-US">
                <a:latin typeface="Arial" charset="0"/>
              </a:endParaRPr>
            </a:p>
          </p:txBody>
        </p:sp>
        <p:sp>
          <p:nvSpPr>
            <p:cNvPr id="14447" name="Rectangle 96"/>
            <p:cNvSpPr>
              <a:spLocks noChangeArrowheads="1"/>
            </p:cNvSpPr>
            <p:nvPr/>
          </p:nvSpPr>
          <p:spPr bwMode="auto">
            <a:xfrm>
              <a:off x="1567" y="821"/>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5</a:t>
              </a:r>
              <a:endParaRPr lang="en-US">
                <a:latin typeface="Arial" charset="0"/>
              </a:endParaRPr>
            </a:p>
          </p:txBody>
        </p:sp>
        <p:sp>
          <p:nvSpPr>
            <p:cNvPr id="14448" name="Rectangle 97"/>
            <p:cNvSpPr>
              <a:spLocks noChangeArrowheads="1"/>
            </p:cNvSpPr>
            <p:nvPr/>
          </p:nvSpPr>
          <p:spPr bwMode="auto">
            <a:xfrm>
              <a:off x="5217" y="306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6</a:t>
              </a:r>
              <a:endParaRPr lang="en-US">
                <a:latin typeface="Arial" charset="0"/>
              </a:endParaRPr>
            </a:p>
          </p:txBody>
        </p:sp>
        <p:sp>
          <p:nvSpPr>
            <p:cNvPr id="14449" name="Rectangle 98"/>
            <p:cNvSpPr>
              <a:spLocks noChangeArrowheads="1"/>
            </p:cNvSpPr>
            <p:nvPr/>
          </p:nvSpPr>
          <p:spPr bwMode="auto">
            <a:xfrm>
              <a:off x="536" y="373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7</a:t>
              </a:r>
              <a:endParaRPr lang="en-US">
                <a:latin typeface="Arial" charset="0"/>
              </a:endParaRPr>
            </a:p>
          </p:txBody>
        </p:sp>
        <p:sp>
          <p:nvSpPr>
            <p:cNvPr id="14450" name="Rectangle 99"/>
            <p:cNvSpPr>
              <a:spLocks noChangeArrowheads="1"/>
            </p:cNvSpPr>
            <p:nvPr/>
          </p:nvSpPr>
          <p:spPr bwMode="auto">
            <a:xfrm>
              <a:off x="536" y="807"/>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8</a:t>
              </a:r>
              <a:endParaRPr lang="en-US">
                <a:latin typeface="Arial" charset="0"/>
              </a:endParaRPr>
            </a:p>
          </p:txBody>
        </p:sp>
        <p:sp>
          <p:nvSpPr>
            <p:cNvPr id="14451" name="Line 100"/>
            <p:cNvSpPr>
              <a:spLocks noChangeShapeType="1"/>
            </p:cNvSpPr>
            <p:nvPr/>
          </p:nvSpPr>
          <p:spPr bwMode="auto">
            <a:xfrm>
              <a:off x="4165" y="278"/>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2" name="Rectangle 101"/>
            <p:cNvSpPr>
              <a:spLocks noChangeArrowheads="1"/>
            </p:cNvSpPr>
            <p:nvPr/>
          </p:nvSpPr>
          <p:spPr bwMode="auto">
            <a:xfrm>
              <a:off x="4330" y="79"/>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14453" name="Rectangle 102"/>
            <p:cNvSpPr>
              <a:spLocks noChangeArrowheads="1"/>
            </p:cNvSpPr>
            <p:nvPr/>
          </p:nvSpPr>
          <p:spPr bwMode="auto">
            <a:xfrm>
              <a:off x="4360" y="176"/>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14454" name="Rectangle 103"/>
            <p:cNvSpPr>
              <a:spLocks noChangeArrowheads="1"/>
            </p:cNvSpPr>
            <p:nvPr/>
          </p:nvSpPr>
          <p:spPr bwMode="auto">
            <a:xfrm>
              <a:off x="502" y="1295"/>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grpSp>
          <p:nvGrpSpPr>
            <p:cNvPr id="14455" name="Group 104"/>
            <p:cNvGrpSpPr>
              <a:grpSpLocks/>
            </p:cNvGrpSpPr>
            <p:nvPr/>
          </p:nvGrpSpPr>
          <p:grpSpPr bwMode="auto">
            <a:xfrm>
              <a:off x="1388" y="374"/>
              <a:ext cx="778" cy="55"/>
              <a:chOff x="1388" y="374"/>
              <a:chExt cx="778" cy="55"/>
            </a:xfrm>
          </p:grpSpPr>
          <p:sp>
            <p:nvSpPr>
              <p:cNvPr id="14459" name="Freeform 105"/>
              <p:cNvSpPr>
                <a:spLocks/>
              </p:cNvSpPr>
              <p:nvPr/>
            </p:nvSpPr>
            <p:spPr bwMode="auto">
              <a:xfrm>
                <a:off x="1388" y="374"/>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60" name="Line 106"/>
              <p:cNvSpPr>
                <a:spLocks noChangeShapeType="1"/>
              </p:cNvSpPr>
              <p:nvPr/>
            </p:nvSpPr>
            <p:spPr bwMode="auto">
              <a:xfrm flipH="1">
                <a:off x="1498" y="395"/>
                <a:ext cx="66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456" name="Group 107"/>
            <p:cNvGrpSpPr>
              <a:grpSpLocks/>
            </p:cNvGrpSpPr>
            <p:nvPr/>
          </p:nvGrpSpPr>
          <p:grpSpPr bwMode="auto">
            <a:xfrm>
              <a:off x="3482" y="359"/>
              <a:ext cx="898" cy="55"/>
              <a:chOff x="3482" y="359"/>
              <a:chExt cx="898" cy="55"/>
            </a:xfrm>
          </p:grpSpPr>
          <p:sp>
            <p:nvSpPr>
              <p:cNvPr id="14457" name="Freeform 108"/>
              <p:cNvSpPr>
                <a:spLocks/>
              </p:cNvSpPr>
              <p:nvPr/>
            </p:nvSpPr>
            <p:spPr bwMode="auto">
              <a:xfrm flipH="1">
                <a:off x="4263" y="359"/>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58" name="Line 109"/>
              <p:cNvSpPr>
                <a:spLocks noChangeShapeType="1"/>
              </p:cNvSpPr>
              <p:nvPr/>
            </p:nvSpPr>
            <p:spPr bwMode="auto">
              <a:xfrm>
                <a:off x="3482" y="380"/>
                <a:ext cx="78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4338" name="TextBox 1"/>
          <p:cNvSpPr txBox="1">
            <a:spLocks noChangeArrowheads="1"/>
          </p:cNvSpPr>
          <p:nvPr/>
        </p:nvSpPr>
        <p:spPr bwMode="auto">
          <a:xfrm>
            <a:off x="3429000" y="91440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200"/>
              <a:t>Narrative </a:t>
            </a:r>
          </a:p>
        </p:txBody>
      </p:sp>
      <p:sp>
        <p:nvSpPr>
          <p:cNvPr id="14339" name="TextBox 2"/>
          <p:cNvSpPr txBox="1">
            <a:spLocks noChangeArrowheads="1"/>
          </p:cNvSpPr>
          <p:nvPr/>
        </p:nvSpPr>
        <p:spPr bwMode="auto">
          <a:xfrm>
            <a:off x="1066800" y="914400"/>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Literary elements</a:t>
            </a:r>
          </a:p>
        </p:txBody>
      </p:sp>
      <p:sp>
        <p:nvSpPr>
          <p:cNvPr id="14340" name="TextBox 3"/>
          <p:cNvSpPr txBox="1">
            <a:spLocks noChangeArrowheads="1"/>
          </p:cNvSpPr>
          <p:nvPr/>
        </p:nvSpPr>
        <p:spPr bwMode="auto">
          <a:xfrm>
            <a:off x="6781800" y="9144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Expository Reading</a:t>
            </a:r>
          </a:p>
        </p:txBody>
      </p:sp>
      <p:sp>
        <p:nvSpPr>
          <p:cNvPr id="14341" name="TextBox 4"/>
          <p:cNvSpPr txBox="1">
            <a:spLocks noChangeArrowheads="1"/>
          </p:cNvSpPr>
          <p:nvPr/>
        </p:nvSpPr>
        <p:spPr bwMode="auto">
          <a:xfrm>
            <a:off x="4495800" y="1524000"/>
            <a:ext cx="2057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Using literary elements </a:t>
            </a:r>
          </a:p>
          <a:p>
            <a:pPr algn="ctr"/>
            <a:r>
              <a:rPr lang="en-US" sz="1400"/>
              <a:t>To tell a story </a:t>
            </a:r>
          </a:p>
          <a:p>
            <a:pPr algn="ctr"/>
            <a:r>
              <a:rPr lang="en-US" sz="1400"/>
              <a:t>that delivers a message</a:t>
            </a:r>
          </a:p>
        </p:txBody>
      </p:sp>
      <p:sp>
        <p:nvSpPr>
          <p:cNvPr id="6" name="Oval 5"/>
          <p:cNvSpPr/>
          <p:nvPr/>
        </p:nvSpPr>
        <p:spPr bwMode="auto">
          <a:xfrm>
            <a:off x="2438400" y="2057400"/>
            <a:ext cx="1371600" cy="6858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7" name="Oval 116"/>
          <p:cNvSpPr/>
          <p:nvPr/>
        </p:nvSpPr>
        <p:spPr bwMode="auto">
          <a:xfrm>
            <a:off x="2895600" y="32004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8" name="Oval 117"/>
          <p:cNvSpPr/>
          <p:nvPr/>
        </p:nvSpPr>
        <p:spPr bwMode="auto">
          <a:xfrm>
            <a:off x="4419600" y="33528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9" name="Oval 118"/>
          <p:cNvSpPr/>
          <p:nvPr/>
        </p:nvSpPr>
        <p:spPr bwMode="auto">
          <a:xfrm>
            <a:off x="6477000" y="3276600"/>
            <a:ext cx="914400" cy="7620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20" name="Oval 119"/>
          <p:cNvSpPr/>
          <p:nvPr/>
        </p:nvSpPr>
        <p:spPr bwMode="auto">
          <a:xfrm>
            <a:off x="7239000" y="22860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cxnSp>
        <p:nvCxnSpPr>
          <p:cNvPr id="8" name="Straight Arrow Connector 7"/>
          <p:cNvCxnSpPr>
            <a:stCxn id="14379" idx="2"/>
          </p:cNvCxnSpPr>
          <p:nvPr/>
        </p:nvCxnSpPr>
        <p:spPr bwMode="auto">
          <a:xfrm flipH="1">
            <a:off x="3657600" y="1905000"/>
            <a:ext cx="817563"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3" name="Straight Arrow Connector 122"/>
          <p:cNvCxnSpPr/>
          <p:nvPr/>
        </p:nvCxnSpPr>
        <p:spPr bwMode="auto">
          <a:xfrm flipH="1">
            <a:off x="3657600" y="2133600"/>
            <a:ext cx="990600" cy="1066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4" name="Straight Arrow Connector 123"/>
          <p:cNvCxnSpPr/>
          <p:nvPr/>
        </p:nvCxnSpPr>
        <p:spPr bwMode="auto">
          <a:xfrm>
            <a:off x="6019800" y="2362200"/>
            <a:ext cx="6096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5" name="Straight Arrow Connector 124"/>
          <p:cNvCxnSpPr/>
          <p:nvPr/>
        </p:nvCxnSpPr>
        <p:spPr bwMode="auto">
          <a:xfrm flipH="1">
            <a:off x="4876800" y="2362200"/>
            <a:ext cx="228600" cy="1066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9" name="Straight Arrow Connector 128"/>
          <p:cNvCxnSpPr/>
          <p:nvPr/>
        </p:nvCxnSpPr>
        <p:spPr bwMode="auto">
          <a:xfrm>
            <a:off x="6477000" y="2133600"/>
            <a:ext cx="8382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352" name="TextBox 15"/>
          <p:cNvSpPr txBox="1">
            <a:spLocks noChangeArrowheads="1"/>
          </p:cNvSpPr>
          <p:nvPr/>
        </p:nvSpPr>
        <p:spPr bwMode="auto">
          <a:xfrm>
            <a:off x="2438400" y="4267200"/>
            <a:ext cx="533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CCStandard (RL.8. 2)- Determine a theme or central idea of a text and analyze its development over the course of the text, including its relationship to the characters, setting, and plot; provide an objective summary of the text.</a:t>
            </a:r>
          </a:p>
        </p:txBody>
      </p:sp>
      <p:sp>
        <p:nvSpPr>
          <p:cNvPr id="14353" name="TextBox 16"/>
          <p:cNvSpPr txBox="1">
            <a:spLocks noChangeArrowheads="1"/>
          </p:cNvSpPr>
          <p:nvPr/>
        </p:nvSpPr>
        <p:spPr bwMode="auto">
          <a:xfrm rot="-1227810">
            <a:off x="3727450" y="1795463"/>
            <a:ext cx="8001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900"/>
              <a:t>utilizing</a:t>
            </a:r>
          </a:p>
        </p:txBody>
      </p:sp>
      <p:sp>
        <p:nvSpPr>
          <p:cNvPr id="14354" name="TextBox 17"/>
          <p:cNvSpPr txBox="1">
            <a:spLocks noChangeArrowheads="1"/>
          </p:cNvSpPr>
          <p:nvPr/>
        </p:nvSpPr>
        <p:spPr bwMode="auto">
          <a:xfrm>
            <a:off x="2819400" y="22098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Plot</a:t>
            </a:r>
          </a:p>
        </p:txBody>
      </p:sp>
      <p:sp>
        <p:nvSpPr>
          <p:cNvPr id="14365" name="TextBox 147"/>
          <p:cNvSpPr txBox="1">
            <a:spLocks noChangeArrowheads="1"/>
          </p:cNvSpPr>
          <p:nvPr/>
        </p:nvSpPr>
        <p:spPr bwMode="auto">
          <a:xfrm>
            <a:off x="4572000" y="2895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has a meaningful</a:t>
            </a:r>
          </a:p>
        </p:txBody>
      </p:sp>
      <p:sp>
        <p:nvSpPr>
          <p:cNvPr id="14366" name="TextBox 148"/>
          <p:cNvSpPr txBox="1">
            <a:spLocks noChangeArrowheads="1"/>
          </p:cNvSpPr>
          <p:nvPr/>
        </p:nvSpPr>
        <p:spPr bwMode="auto">
          <a:xfrm>
            <a:off x="2819400" y="3505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Character</a:t>
            </a:r>
          </a:p>
        </p:txBody>
      </p:sp>
      <p:sp>
        <p:nvSpPr>
          <p:cNvPr id="14367" name="TextBox 150"/>
          <p:cNvSpPr txBox="1">
            <a:spLocks noChangeArrowheads="1"/>
          </p:cNvSpPr>
          <p:nvPr/>
        </p:nvSpPr>
        <p:spPr bwMode="auto">
          <a:xfrm>
            <a:off x="6629400" y="33528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Point of View</a:t>
            </a:r>
          </a:p>
        </p:txBody>
      </p:sp>
      <p:sp>
        <p:nvSpPr>
          <p:cNvPr id="14368" name="TextBox 152"/>
          <p:cNvSpPr txBox="1">
            <a:spLocks noChangeArrowheads="1"/>
          </p:cNvSpPr>
          <p:nvPr/>
        </p:nvSpPr>
        <p:spPr bwMode="auto">
          <a:xfrm>
            <a:off x="7239000" y="25908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Theme </a:t>
            </a:r>
          </a:p>
        </p:txBody>
      </p:sp>
      <p:sp>
        <p:nvSpPr>
          <p:cNvPr id="14369" name="TextBox 1"/>
          <p:cNvSpPr txBox="1">
            <a:spLocks noChangeArrowheads="1"/>
          </p:cNvSpPr>
          <p:nvPr/>
        </p:nvSpPr>
        <p:spPr bwMode="auto">
          <a:xfrm>
            <a:off x="4648200" y="3657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Setting</a:t>
            </a:r>
          </a:p>
        </p:txBody>
      </p:sp>
      <p:sp>
        <p:nvSpPr>
          <p:cNvPr id="14370" name="TextBox 147"/>
          <p:cNvSpPr txBox="1">
            <a:spLocks noChangeArrowheads="1"/>
          </p:cNvSpPr>
          <p:nvPr/>
        </p:nvSpPr>
        <p:spPr bwMode="auto">
          <a:xfrm rot="-2588167">
            <a:off x="3403600" y="2547938"/>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as  revealed by</a:t>
            </a:r>
          </a:p>
        </p:txBody>
      </p:sp>
      <p:sp>
        <p:nvSpPr>
          <p:cNvPr id="14371" name="TextBox 147"/>
          <p:cNvSpPr txBox="1">
            <a:spLocks noChangeArrowheads="1"/>
          </p:cNvSpPr>
          <p:nvPr/>
        </p:nvSpPr>
        <p:spPr bwMode="auto">
          <a:xfrm rot="1545379">
            <a:off x="6489700" y="2093913"/>
            <a:ext cx="9159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ends with a</a:t>
            </a:r>
          </a:p>
        </p:txBody>
      </p:sp>
      <p:sp>
        <p:nvSpPr>
          <p:cNvPr id="14372" name="TextBox 149"/>
          <p:cNvSpPr txBox="1">
            <a:spLocks noChangeArrowheads="1"/>
          </p:cNvSpPr>
          <p:nvPr/>
        </p:nvSpPr>
        <p:spPr bwMode="auto">
          <a:xfrm rot="-1382540">
            <a:off x="6027738" y="2690813"/>
            <a:ext cx="8683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is enhanced by a</a:t>
            </a:r>
          </a:p>
        </p:txBody>
      </p:sp>
      <p:sp>
        <p:nvSpPr>
          <p:cNvPr id="14373" name="TextBox 2"/>
          <p:cNvSpPr txBox="1">
            <a:spLocks noChangeArrowheads="1"/>
          </p:cNvSpPr>
          <p:nvPr/>
        </p:nvSpPr>
        <p:spPr bwMode="auto">
          <a:xfrm>
            <a:off x="1066800" y="4876800"/>
            <a:ext cx="4953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150000"/>
              </a:lnSpc>
              <a:buFont typeface="Times" charset="0"/>
              <a:buAutoNum type="arabicPeriod"/>
            </a:pPr>
            <a:r>
              <a:rPr lang="en-US" sz="1000"/>
              <a:t>What are important literary elements of narrative stories?</a:t>
            </a:r>
          </a:p>
          <a:p>
            <a:pPr>
              <a:lnSpc>
                <a:spcPct val="150000"/>
              </a:lnSpc>
              <a:buFontTx/>
              <a:buAutoNum type="arabicPeriod"/>
            </a:pPr>
            <a:r>
              <a:rPr lang="en-US" sz="1000"/>
              <a:t>How does an author build the plot of a narrative story?</a:t>
            </a:r>
          </a:p>
          <a:p>
            <a:pPr>
              <a:lnSpc>
                <a:spcPct val="150000"/>
              </a:lnSpc>
              <a:buFontTx/>
              <a:buAutoNum type="arabicPeriod"/>
            </a:pPr>
            <a:r>
              <a:rPr lang="en-US" sz="1000"/>
              <a:t>Why is conflict important in a narrative?</a:t>
            </a:r>
          </a:p>
          <a:p>
            <a:pPr>
              <a:lnSpc>
                <a:spcPct val="150000"/>
              </a:lnSpc>
              <a:buFontTx/>
              <a:buAutoNum type="arabicPeriod"/>
            </a:pPr>
            <a:r>
              <a:rPr lang="en-US" sz="1000"/>
              <a:t>How do literary elements contribute to the overall effectiveness of a narrative story?</a:t>
            </a:r>
          </a:p>
        </p:txBody>
      </p:sp>
      <p:sp>
        <p:nvSpPr>
          <p:cNvPr id="14374" name="TextBox 3"/>
          <p:cNvSpPr txBox="1">
            <a:spLocks noChangeArrowheads="1"/>
          </p:cNvSpPr>
          <p:nvPr/>
        </p:nvSpPr>
        <p:spPr bwMode="auto">
          <a:xfrm>
            <a:off x="6858000" y="51816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cause and effect</a:t>
            </a:r>
          </a:p>
        </p:txBody>
      </p:sp>
      <p:sp>
        <p:nvSpPr>
          <p:cNvPr id="14375" name="TextBox 148"/>
          <p:cNvSpPr txBox="1">
            <a:spLocks noChangeArrowheads="1"/>
          </p:cNvSpPr>
          <p:nvPr/>
        </p:nvSpPr>
        <p:spPr bwMode="auto">
          <a:xfrm>
            <a:off x="6858000" y="48006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analysis</a:t>
            </a:r>
          </a:p>
        </p:txBody>
      </p:sp>
      <p:sp>
        <p:nvSpPr>
          <p:cNvPr id="14376" name="TextBox 149"/>
          <p:cNvSpPr txBox="1">
            <a:spLocks noChangeArrowheads="1"/>
          </p:cNvSpPr>
          <p:nvPr/>
        </p:nvSpPr>
        <p:spPr bwMode="auto">
          <a:xfrm>
            <a:off x="6934200" y="57912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summarization</a:t>
            </a:r>
          </a:p>
        </p:txBody>
      </p:sp>
      <p:sp>
        <p:nvSpPr>
          <p:cNvPr id="14377" name="TextBox 150"/>
          <p:cNvSpPr txBox="1">
            <a:spLocks noChangeArrowheads="1"/>
          </p:cNvSpPr>
          <p:nvPr/>
        </p:nvSpPr>
        <p:spPr bwMode="auto">
          <a:xfrm>
            <a:off x="6934200" y="54864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process</a:t>
            </a:r>
          </a:p>
        </p:txBody>
      </p:sp>
      <p:sp>
        <p:nvSpPr>
          <p:cNvPr id="14378" name="TextBox 6"/>
          <p:cNvSpPr txBox="1">
            <a:spLocks noChangeArrowheads="1"/>
          </p:cNvSpPr>
          <p:nvPr/>
        </p:nvSpPr>
        <p:spPr bwMode="auto">
          <a:xfrm>
            <a:off x="3657600" y="4572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200"/>
              <a:t>Literature</a:t>
            </a:r>
          </a:p>
        </p:txBody>
      </p:sp>
      <p:sp>
        <p:nvSpPr>
          <p:cNvPr id="2" name="Footer Placeholder 1"/>
          <p:cNvSpPr>
            <a:spLocks noGrp="1"/>
          </p:cNvSpPr>
          <p:nvPr>
            <p:ph type="ftr" sz="quarter" idx="11"/>
          </p:nvPr>
        </p:nvSpPr>
        <p:spPr/>
        <p:txBody>
          <a:bodyPr/>
          <a:lstStyle/>
          <a:p>
            <a:r>
              <a:rPr lang="en-US" smtClean="0"/>
              <a:t>University of Kansas Center for Research on Learning  2013</a:t>
            </a:r>
            <a:endParaRPr lang="en-US" dirty="0"/>
          </a:p>
        </p:txBody>
      </p:sp>
      <p:sp>
        <p:nvSpPr>
          <p:cNvPr id="3" name="Slide Number Placeholder 2"/>
          <p:cNvSpPr>
            <a:spLocks noGrp="1"/>
          </p:cNvSpPr>
          <p:nvPr>
            <p:ph type="sldNum" sz="quarter" idx="10"/>
          </p:nvPr>
        </p:nvSpPr>
        <p:spPr/>
        <p:txBody>
          <a:bodyPr/>
          <a:lstStyle/>
          <a:p>
            <a:fld id="{1FBE1483-AF8C-754F-8AB1-9402122579D8}" type="slidenum">
              <a:rPr lang="en-US" smtClean="0"/>
              <a:pPr/>
              <a:t>30</a:t>
            </a:fld>
            <a:endParaRPr lang="en-US" dirty="0"/>
          </a:p>
        </p:txBody>
      </p:sp>
    </p:spTree>
    <p:extLst>
      <p:ext uri="{BB962C8B-B14F-4D97-AF65-F5344CB8AC3E}">
        <p14:creationId xmlns:p14="http://schemas.microsoft.com/office/powerpoint/2010/main" val="40112388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Teaching Hot Spot</a:t>
            </a:r>
            <a:endParaRPr lang="en-US" dirty="0"/>
          </a:p>
        </p:txBody>
      </p:sp>
      <p:sp>
        <p:nvSpPr>
          <p:cNvPr id="5" name="Content Placeholder 4"/>
          <p:cNvSpPr>
            <a:spLocks noGrp="1"/>
          </p:cNvSpPr>
          <p:nvPr>
            <p:ph sz="half" idx="1"/>
          </p:nvPr>
        </p:nvSpPr>
        <p:spPr>
          <a:xfrm>
            <a:off x="685800" y="1524000"/>
            <a:ext cx="3810000" cy="2552700"/>
          </a:xfrm>
        </p:spPr>
        <p:txBody>
          <a:bodyPr/>
          <a:lstStyle/>
          <a:p>
            <a:r>
              <a:rPr lang="en-US" dirty="0" smtClean="0"/>
              <a:t>How shall we frame the Unit Self-Test Questions?</a:t>
            </a:r>
          </a:p>
          <a:p>
            <a:pPr marL="0" indent="0">
              <a:buNone/>
            </a:pPr>
            <a:endParaRPr lang="en-US" dirty="0"/>
          </a:p>
          <a:p>
            <a:pPr marL="0" indent="0">
              <a:buNone/>
            </a:pPr>
            <a:endParaRPr lang="en-US" dirty="0" smtClean="0"/>
          </a:p>
          <a:p>
            <a:pPr marL="0" indent="0">
              <a:buNone/>
            </a:pPr>
            <a:endParaRPr lang="en-US" dirty="0"/>
          </a:p>
        </p:txBody>
      </p:sp>
      <p:sp>
        <p:nvSpPr>
          <p:cNvPr id="6" name="Content Placeholder 5"/>
          <p:cNvSpPr>
            <a:spLocks noGrp="1"/>
          </p:cNvSpPr>
          <p:nvPr>
            <p:ph sz="half" idx="2"/>
          </p:nvPr>
        </p:nvSpPr>
        <p:spPr/>
        <p:txBody>
          <a:bodyPr/>
          <a:lstStyle/>
          <a:p>
            <a:r>
              <a:rPr lang="en-US" dirty="0"/>
              <a:t>Volunteer to read the answer</a:t>
            </a:r>
          </a:p>
          <a:p>
            <a:r>
              <a:rPr lang="en-US" dirty="0"/>
              <a:t>Discussion </a:t>
            </a:r>
          </a:p>
          <a:p>
            <a:endParaRPr lang="en-US" dirty="0"/>
          </a:p>
        </p:txBody>
      </p:sp>
      <p:sp>
        <p:nvSpPr>
          <p:cNvPr id="2" name="Slide Number Placeholder 1"/>
          <p:cNvSpPr>
            <a:spLocks noGrp="1"/>
          </p:cNvSpPr>
          <p:nvPr>
            <p:ph type="sldNum" sz="quarter" idx="10"/>
          </p:nvPr>
        </p:nvSpPr>
        <p:spPr/>
        <p:txBody>
          <a:bodyPr/>
          <a:lstStyle/>
          <a:p>
            <a:fld id="{1FBE1483-AF8C-754F-8AB1-9402122579D8}" type="slidenum">
              <a:rPr lang="en-US" smtClean="0"/>
              <a:pPr/>
              <a:t>31</a:t>
            </a:fld>
            <a:endParaRPr lang="en-US" dirty="0"/>
          </a:p>
        </p:txBody>
      </p:sp>
      <p:sp>
        <p:nvSpPr>
          <p:cNvPr id="3" name="Footer Placeholder 2"/>
          <p:cNvSpPr>
            <a:spLocks noGrp="1"/>
          </p:cNvSpPr>
          <p:nvPr>
            <p:ph type="ftr" sz="quarter" idx="11"/>
          </p:nvPr>
        </p:nvSpPr>
        <p:spPr/>
        <p:txBody>
          <a:bodyPr/>
          <a:lstStyle/>
          <a:p>
            <a:r>
              <a:rPr lang="en-US" smtClean="0"/>
              <a:t>University of Kansas Center for Research on Learning  2013</a:t>
            </a:r>
            <a:endParaRPr lang="en-US" dirty="0"/>
          </a:p>
        </p:txBody>
      </p:sp>
      <p:sp>
        <p:nvSpPr>
          <p:cNvPr id="7" name="TextBox 6"/>
          <p:cNvSpPr txBox="1"/>
          <p:nvPr/>
        </p:nvSpPr>
        <p:spPr>
          <a:xfrm>
            <a:off x="1435100" y="4991100"/>
            <a:ext cx="4864100" cy="461665"/>
          </a:xfrm>
          <a:prstGeom prst="rect">
            <a:avLst/>
          </a:prstGeom>
          <a:noFill/>
        </p:spPr>
        <p:txBody>
          <a:bodyPr wrap="square" rtlCol="0">
            <a:spAutoFit/>
          </a:bodyPr>
          <a:lstStyle/>
          <a:p>
            <a:r>
              <a:rPr lang="en-US" dirty="0" smtClean="0"/>
              <a:t>Question Exploration Routine!!</a:t>
            </a:r>
            <a:endParaRPr lang="en-US" dirty="0"/>
          </a:p>
        </p:txBody>
      </p:sp>
    </p:spTree>
    <p:extLst>
      <p:ext uri="{BB962C8B-B14F-4D97-AF65-F5344CB8AC3E}">
        <p14:creationId xmlns:p14="http://schemas.microsoft.com/office/powerpoint/2010/main" val="2992794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 name="Slide Number Placeholder 1"/>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818AD4B8-D8F4-A54F-AD2E-31D9C1955746}" type="slidenum">
              <a:rPr lang="en-US" sz="1000">
                <a:solidFill>
                  <a:schemeClr val="accent2"/>
                </a:solidFill>
                <a:latin typeface="Arial" charset="0"/>
              </a:rPr>
              <a:pPr/>
              <a:t>32</a:t>
            </a:fld>
            <a:endParaRPr lang="en-US" sz="1000" dirty="0">
              <a:solidFill>
                <a:schemeClr val="accent2"/>
              </a:solidFill>
              <a:latin typeface="Arial" charset="0"/>
            </a:endParaRPr>
          </a:p>
        </p:txBody>
      </p:sp>
      <p:sp>
        <p:nvSpPr>
          <p:cNvPr id="491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grpSp>
        <p:nvGrpSpPr>
          <p:cNvPr id="49156" name="Group 182"/>
          <p:cNvGrpSpPr>
            <a:grpSpLocks/>
          </p:cNvGrpSpPr>
          <p:nvPr/>
        </p:nvGrpSpPr>
        <p:grpSpPr bwMode="auto">
          <a:xfrm>
            <a:off x="736600" y="254000"/>
            <a:ext cx="7735888" cy="6048375"/>
            <a:chOff x="446" y="196"/>
            <a:chExt cx="4873" cy="3810"/>
          </a:xfrm>
        </p:grpSpPr>
        <p:sp>
          <p:nvSpPr>
            <p:cNvPr id="49171" name="Rectangle 183"/>
            <p:cNvSpPr>
              <a:spLocks noChangeArrowheads="1"/>
            </p:cNvSpPr>
            <p:nvPr/>
          </p:nvSpPr>
          <p:spPr bwMode="auto">
            <a:xfrm>
              <a:off x="446" y="196"/>
              <a:ext cx="118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srgbClr val="000000"/>
                  </a:solidFill>
                  <a:latin typeface="Arial" charset="0"/>
                </a:rPr>
                <a:t>The Unit Organizer </a:t>
              </a:r>
              <a:endParaRPr lang="en-US" dirty="0">
                <a:latin typeface="Arial" charset="0"/>
              </a:endParaRPr>
            </a:p>
          </p:txBody>
        </p:sp>
        <p:grpSp>
          <p:nvGrpSpPr>
            <p:cNvPr id="49172" name="Group 184"/>
            <p:cNvGrpSpPr>
              <a:grpSpLocks/>
            </p:cNvGrpSpPr>
            <p:nvPr/>
          </p:nvGrpSpPr>
          <p:grpSpPr bwMode="auto">
            <a:xfrm>
              <a:off x="466" y="197"/>
              <a:ext cx="4853" cy="3809"/>
              <a:chOff x="466" y="197"/>
              <a:chExt cx="4853" cy="3809"/>
            </a:xfrm>
          </p:grpSpPr>
          <p:sp>
            <p:nvSpPr>
              <p:cNvPr id="49173" name="Rectangle 185"/>
              <p:cNvSpPr>
                <a:spLocks noChangeArrowheads="1"/>
              </p:cNvSpPr>
              <p:nvPr/>
            </p:nvSpPr>
            <p:spPr bwMode="auto">
              <a:xfrm>
                <a:off x="4309" y="197"/>
                <a:ext cx="4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Elida Cordora</a:t>
                </a:r>
                <a:endParaRPr lang="en-US" sz="1000" dirty="0">
                  <a:latin typeface="Sand" charset="0"/>
                </a:endParaRPr>
              </a:p>
            </p:txBody>
          </p:sp>
          <p:sp>
            <p:nvSpPr>
              <p:cNvPr id="49174" name="Rectangle 186"/>
              <p:cNvSpPr>
                <a:spLocks noChangeArrowheads="1"/>
              </p:cNvSpPr>
              <p:nvPr/>
            </p:nvSpPr>
            <p:spPr bwMode="auto">
              <a:xfrm>
                <a:off x="3951" y="203"/>
                <a:ext cx="18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NAME</a:t>
                </a:r>
                <a:endParaRPr lang="en-US" dirty="0">
                  <a:latin typeface="Arial" charset="0"/>
                </a:endParaRPr>
              </a:p>
            </p:txBody>
          </p:sp>
          <p:sp>
            <p:nvSpPr>
              <p:cNvPr id="49175" name="Rectangle 187"/>
              <p:cNvSpPr>
                <a:spLocks noChangeArrowheads="1"/>
              </p:cNvSpPr>
              <p:nvPr/>
            </p:nvSpPr>
            <p:spPr bwMode="auto">
              <a:xfrm>
                <a:off x="3951" y="285"/>
                <a:ext cx="17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DATE</a:t>
                </a:r>
                <a:endParaRPr lang="en-US" dirty="0">
                  <a:latin typeface="Arial" charset="0"/>
                </a:endParaRPr>
              </a:p>
            </p:txBody>
          </p:sp>
          <p:sp>
            <p:nvSpPr>
              <p:cNvPr id="49176" name="Line 188"/>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177" name="Line 189"/>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178" name="Rectangle 190"/>
              <p:cNvSpPr>
                <a:spLocks noChangeArrowheads="1"/>
              </p:cNvSpPr>
              <p:nvPr/>
            </p:nvSpPr>
            <p:spPr bwMode="auto">
              <a:xfrm>
                <a:off x="2570" y="265"/>
                <a:ext cx="55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BIGGER PICTURE</a:t>
                </a:r>
                <a:endParaRPr lang="en-US" dirty="0">
                  <a:latin typeface="Arial" charset="0"/>
                </a:endParaRPr>
              </a:p>
            </p:txBody>
          </p:sp>
          <p:sp>
            <p:nvSpPr>
              <p:cNvPr id="49179" name="Rectangle 191"/>
              <p:cNvSpPr>
                <a:spLocks noChangeArrowheads="1"/>
              </p:cNvSpPr>
              <p:nvPr/>
            </p:nvSpPr>
            <p:spPr bwMode="auto">
              <a:xfrm>
                <a:off x="789" y="574"/>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LAST UNIT</a:t>
                </a:r>
                <a:endParaRPr lang="en-US" dirty="0">
                  <a:latin typeface="Arial" charset="0"/>
                </a:endParaRPr>
              </a:p>
            </p:txBody>
          </p:sp>
          <p:sp>
            <p:nvSpPr>
              <p:cNvPr id="49180" name="Rectangle 192"/>
              <p:cNvSpPr>
                <a:spLocks noChangeArrowheads="1"/>
              </p:cNvSpPr>
              <p:nvPr/>
            </p:nvSpPr>
            <p:spPr bwMode="auto">
              <a:xfrm>
                <a:off x="1181" y="574"/>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/Experience</a:t>
                </a:r>
                <a:endParaRPr lang="en-US" dirty="0">
                  <a:latin typeface="Arial" charset="0"/>
                </a:endParaRPr>
              </a:p>
            </p:txBody>
          </p:sp>
          <p:sp>
            <p:nvSpPr>
              <p:cNvPr id="49181" name="Rectangle 193"/>
              <p:cNvSpPr>
                <a:spLocks noChangeArrowheads="1"/>
              </p:cNvSpPr>
              <p:nvPr/>
            </p:nvSpPr>
            <p:spPr bwMode="auto">
              <a:xfrm>
                <a:off x="2769" y="601"/>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rPr>
                  <a:t>CURRENT UNIT</a:t>
                </a:r>
                <a:endParaRPr lang="en-US" dirty="0">
                  <a:latin typeface="Times" charset="0"/>
                </a:endParaRPr>
              </a:p>
            </p:txBody>
          </p:sp>
          <p:sp>
            <p:nvSpPr>
              <p:cNvPr id="49182" name="Rectangle 194"/>
              <p:cNvSpPr>
                <a:spLocks noChangeArrowheads="1"/>
              </p:cNvSpPr>
              <p:nvPr/>
            </p:nvSpPr>
            <p:spPr bwMode="auto">
              <a:xfrm>
                <a:off x="4453" y="574"/>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NEXT UNIT</a:t>
                </a:r>
                <a:endParaRPr lang="en-US" dirty="0">
                  <a:latin typeface="Arial" charset="0"/>
                </a:endParaRPr>
              </a:p>
            </p:txBody>
          </p:sp>
          <p:sp>
            <p:nvSpPr>
              <p:cNvPr id="49183" name="Rectangle 195"/>
              <p:cNvSpPr>
                <a:spLocks noChangeArrowheads="1"/>
              </p:cNvSpPr>
              <p:nvPr/>
            </p:nvSpPr>
            <p:spPr bwMode="auto">
              <a:xfrm>
                <a:off x="4838" y="574"/>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Arial" charset="0"/>
                  </a:rPr>
                  <a:t>/Experience</a:t>
                </a:r>
                <a:endParaRPr lang="en-US" dirty="0">
                  <a:latin typeface="Arial" charset="0"/>
                </a:endParaRPr>
              </a:p>
            </p:txBody>
          </p:sp>
          <p:sp>
            <p:nvSpPr>
              <p:cNvPr id="49184" name="Line 196"/>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185" name="Line 197"/>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186" name="Line 198"/>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187" name="Line 199"/>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188" name="Arc 200"/>
              <p:cNvSpPr>
                <a:spLocks/>
              </p:cNvSpPr>
              <p:nvPr/>
            </p:nvSpPr>
            <p:spPr bwMode="auto">
              <a:xfrm>
                <a:off x="473" y="382"/>
                <a:ext cx="1293" cy="199"/>
              </a:xfrm>
              <a:custGeom>
                <a:avLst/>
                <a:gdLst>
                  <a:gd name="T0" fmla="*/ 0 w 21600"/>
                  <a:gd name="T1" fmla="*/ 0 h 21599"/>
                  <a:gd name="T2" fmla="*/ 5 w 21600"/>
                  <a:gd name="T3" fmla="*/ 0 h 21599"/>
                  <a:gd name="T4" fmla="*/ 5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189" name="Arc 201"/>
              <p:cNvSpPr>
                <a:spLocks/>
              </p:cNvSpPr>
              <p:nvPr/>
            </p:nvSpPr>
            <p:spPr bwMode="auto">
              <a:xfrm>
                <a:off x="466" y="375"/>
                <a:ext cx="1300" cy="206"/>
              </a:xfrm>
              <a:custGeom>
                <a:avLst/>
                <a:gdLst>
                  <a:gd name="T0" fmla="*/ 0 w 21600"/>
                  <a:gd name="T1" fmla="*/ 0 h 21599"/>
                  <a:gd name="T2" fmla="*/ 5 w 21600"/>
                  <a:gd name="T3" fmla="*/ 0 h 21599"/>
                  <a:gd name="T4" fmla="*/ 5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9190" name="Arc 202"/>
              <p:cNvSpPr>
                <a:spLocks/>
              </p:cNvSpPr>
              <p:nvPr/>
            </p:nvSpPr>
            <p:spPr bwMode="auto">
              <a:xfrm>
                <a:off x="4054" y="375"/>
                <a:ext cx="1265" cy="210"/>
              </a:xfrm>
              <a:custGeom>
                <a:avLst/>
                <a:gdLst>
                  <a:gd name="T0" fmla="*/ 0 w 21616"/>
                  <a:gd name="T1" fmla="*/ 0 h 21600"/>
                  <a:gd name="T2" fmla="*/ 4 w 21616"/>
                  <a:gd name="T3" fmla="*/ 0 h 21600"/>
                  <a:gd name="T4" fmla="*/ 0 w 21616"/>
                  <a:gd name="T5" fmla="*/ 0 h 21600"/>
                  <a:gd name="T6" fmla="*/ 0 60000 65536"/>
                  <a:gd name="T7" fmla="*/ 0 60000 65536"/>
                  <a:gd name="T8" fmla="*/ 0 60000 65536"/>
                  <a:gd name="T9" fmla="*/ 0 w 21616"/>
                  <a:gd name="T10" fmla="*/ 0 h 21600"/>
                  <a:gd name="T11" fmla="*/ 21616 w 21616"/>
                  <a:gd name="T12" fmla="*/ 21600 h 21600"/>
                </a:gdLst>
                <a:ahLst/>
                <a:cxnLst>
                  <a:cxn ang="T6">
                    <a:pos x="T0" y="T1"/>
                  </a:cxn>
                  <a:cxn ang="T7">
                    <a:pos x="T2" y="T3"/>
                  </a:cxn>
                  <a:cxn ang="T8">
                    <a:pos x="T4" y="T5"/>
                  </a:cxn>
                </a:cxnLst>
                <a:rect l="T9" t="T10" r="T11" b="T12"/>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9191" name="Line 203"/>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49192" name="Group 204"/>
              <p:cNvGrpSpPr>
                <a:grpSpLocks/>
              </p:cNvGrpSpPr>
              <p:nvPr/>
            </p:nvGrpSpPr>
            <p:grpSpPr bwMode="auto">
              <a:xfrm>
                <a:off x="1759" y="395"/>
                <a:ext cx="1" cy="186"/>
                <a:chOff x="1759" y="395"/>
                <a:chExt cx="1" cy="186"/>
              </a:xfrm>
            </p:grpSpPr>
            <p:sp>
              <p:nvSpPr>
                <p:cNvPr id="49327" name="Line 205"/>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28" name="Line 206"/>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29" name="Line 207"/>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30" name="Line 208"/>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49193" name="Group 209"/>
              <p:cNvGrpSpPr>
                <a:grpSpLocks/>
              </p:cNvGrpSpPr>
              <p:nvPr/>
            </p:nvGrpSpPr>
            <p:grpSpPr bwMode="auto">
              <a:xfrm>
                <a:off x="4061" y="409"/>
                <a:ext cx="1" cy="186"/>
                <a:chOff x="4061" y="409"/>
                <a:chExt cx="1" cy="186"/>
              </a:xfrm>
            </p:grpSpPr>
            <p:sp>
              <p:nvSpPr>
                <p:cNvPr id="49323" name="Line 210"/>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24" name="Line 211"/>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25" name="Line 212"/>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26" name="Line 213"/>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9194" name="Line 214"/>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195" name="Line 215"/>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196" name="Line 216"/>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197" name="Rectangle 217"/>
              <p:cNvSpPr>
                <a:spLocks noChangeArrowheads="1"/>
              </p:cNvSpPr>
              <p:nvPr/>
            </p:nvSpPr>
            <p:spPr bwMode="auto">
              <a:xfrm rot="-5400000">
                <a:off x="280" y="3451"/>
                <a:ext cx="5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000000"/>
                    </a:solidFill>
                    <a:latin typeface="Arial" charset="0"/>
                  </a:rPr>
                  <a:t> UNIT SELF-TEST</a:t>
                </a:r>
              </a:p>
              <a:p>
                <a:pPr algn="ctr"/>
                <a:r>
                  <a:rPr lang="en-US" sz="800" b="1" dirty="0">
                    <a:solidFill>
                      <a:srgbClr val="000000"/>
                    </a:solidFill>
                    <a:latin typeface="Arial" charset="0"/>
                  </a:rPr>
                  <a:t>QUESTIONS </a:t>
                </a:r>
              </a:p>
            </p:txBody>
          </p:sp>
          <p:sp>
            <p:nvSpPr>
              <p:cNvPr id="49198" name="Rectangle 218"/>
              <p:cNvSpPr>
                <a:spLocks noChangeArrowheads="1"/>
              </p:cNvSpPr>
              <p:nvPr/>
            </p:nvSpPr>
            <p:spPr bwMode="auto">
              <a:xfrm rot="-5400000">
                <a:off x="507" y="3891"/>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endParaRPr lang="en-US" dirty="0">
                  <a:latin typeface="Arial" charset="0"/>
                </a:endParaRPr>
              </a:p>
            </p:txBody>
          </p:sp>
          <p:sp>
            <p:nvSpPr>
              <p:cNvPr id="49199" name="Oval 219"/>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200" name="Oval 220"/>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9201" name="Line 221"/>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02" name="Rectangle 222"/>
              <p:cNvSpPr>
                <a:spLocks noChangeArrowheads="1"/>
              </p:cNvSpPr>
              <p:nvPr/>
            </p:nvSpPr>
            <p:spPr bwMode="auto">
              <a:xfrm rot="960000">
                <a:off x="3281" y="877"/>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Comic Sans MS" charset="0"/>
                  </a:rPr>
                  <a:t>is </a:t>
                </a:r>
                <a:r>
                  <a:rPr lang="en-US" sz="800" b="1" dirty="0">
                    <a:solidFill>
                      <a:srgbClr val="000000"/>
                    </a:solidFill>
                    <a:latin typeface="Arial" charset="0"/>
                  </a:rPr>
                  <a:t>about</a:t>
                </a:r>
                <a:r>
                  <a:rPr lang="en-US" sz="800" b="1" dirty="0">
                    <a:solidFill>
                      <a:srgbClr val="000000"/>
                    </a:solidFill>
                    <a:latin typeface="Comic Sans MS" charset="0"/>
                  </a:rPr>
                  <a:t>...</a:t>
                </a:r>
                <a:endParaRPr lang="en-US" dirty="0">
                  <a:latin typeface="Comic Sans MS" charset="0"/>
                </a:endParaRPr>
              </a:p>
            </p:txBody>
          </p:sp>
          <p:grpSp>
            <p:nvGrpSpPr>
              <p:cNvPr id="49203" name="Group 223"/>
              <p:cNvGrpSpPr>
                <a:grpSpLocks/>
              </p:cNvGrpSpPr>
              <p:nvPr/>
            </p:nvGrpSpPr>
            <p:grpSpPr bwMode="auto">
              <a:xfrm>
                <a:off x="2845" y="1440"/>
                <a:ext cx="1114" cy="1"/>
                <a:chOff x="2845" y="1440"/>
                <a:chExt cx="1114" cy="1"/>
              </a:xfrm>
            </p:grpSpPr>
            <p:sp>
              <p:nvSpPr>
                <p:cNvPr id="49304" name="Line 224"/>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05" name="Line 225"/>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06" name="Line 226"/>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07" name="Line 227"/>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08" name="Line 228"/>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09" name="Line 229"/>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10" name="Line 230"/>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11" name="Line 231"/>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12" name="Line 232"/>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13" name="Line 233"/>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14" name="Line 234"/>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15" name="Line 235"/>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16" name="Line 236"/>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17" name="Line 237"/>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18" name="Line 238"/>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19" name="Line 239"/>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20" name="Line 240"/>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21" name="Line 241"/>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22" name="Line 242"/>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9204" name="Line 243"/>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05" name="Line 244"/>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06" name="Line 245"/>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07" name="Line 246"/>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08" name="Line 247"/>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09" name="Line 248"/>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10" name="Line 249"/>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11" name="Line 250"/>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12" name="Line 251"/>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13" name="Line 252"/>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14" name="Line 253"/>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15" name="Line 254"/>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16" name="Line 255"/>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17" name="Line 256"/>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18" name="Line 257"/>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19" name="Rectangle 258"/>
              <p:cNvSpPr>
                <a:spLocks noChangeArrowheads="1"/>
              </p:cNvSpPr>
              <p:nvPr/>
            </p:nvSpPr>
            <p:spPr bwMode="auto">
              <a:xfrm rot="5400000">
                <a:off x="4957" y="3457"/>
                <a:ext cx="53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000000"/>
                    </a:solidFill>
                    <a:latin typeface="Arial" charset="0"/>
                  </a:rPr>
                  <a:t> UNIT</a:t>
                </a:r>
              </a:p>
              <a:p>
                <a:pPr algn="ctr"/>
                <a:r>
                  <a:rPr lang="en-US" sz="800" b="1" dirty="0">
                    <a:solidFill>
                      <a:srgbClr val="000000"/>
                    </a:solidFill>
                    <a:latin typeface="Arial" charset="0"/>
                  </a:rPr>
                  <a:t>RELATIONSHIPS </a:t>
                </a:r>
              </a:p>
            </p:txBody>
          </p:sp>
          <p:sp>
            <p:nvSpPr>
              <p:cNvPr id="49220" name="Rectangle 259"/>
              <p:cNvSpPr>
                <a:spLocks noChangeArrowheads="1"/>
              </p:cNvSpPr>
              <p:nvPr/>
            </p:nvSpPr>
            <p:spPr bwMode="auto">
              <a:xfrm rot="5400000">
                <a:off x="4797" y="3474"/>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endParaRPr lang="en-US" dirty="0">
                  <a:latin typeface="Arial" charset="0"/>
                </a:endParaRPr>
              </a:p>
            </p:txBody>
          </p:sp>
          <p:sp>
            <p:nvSpPr>
              <p:cNvPr id="49221" name="Rectangle 260"/>
              <p:cNvSpPr>
                <a:spLocks noChangeArrowheads="1"/>
              </p:cNvSpPr>
              <p:nvPr/>
            </p:nvSpPr>
            <p:spPr bwMode="auto">
              <a:xfrm>
                <a:off x="700" y="883"/>
                <a:ext cx="5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UNIT SCHEDULE</a:t>
                </a:r>
                <a:endParaRPr lang="en-US" dirty="0">
                  <a:latin typeface="Arial" charset="0"/>
                </a:endParaRPr>
              </a:p>
            </p:txBody>
          </p:sp>
          <p:sp>
            <p:nvSpPr>
              <p:cNvPr id="49222" name="Line 261"/>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23" name="Line 262"/>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24" name="Line 263"/>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25" name="Line 264"/>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26" name="Line 265"/>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27" name="Line 266"/>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28" name="Line 267"/>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29" name="Rectangle 268"/>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9230" name="Rectangle 269"/>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9231" name="Rectangle 270"/>
              <p:cNvSpPr>
                <a:spLocks noChangeArrowheads="1"/>
              </p:cNvSpPr>
              <p:nvPr/>
            </p:nvSpPr>
            <p:spPr bwMode="auto">
              <a:xfrm>
                <a:off x="1704" y="883"/>
                <a:ext cx="3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UNIT MAP</a:t>
                </a:r>
                <a:endParaRPr lang="en-US" dirty="0">
                  <a:latin typeface="Arial" charset="0"/>
                </a:endParaRPr>
              </a:p>
            </p:txBody>
          </p:sp>
          <p:sp>
            <p:nvSpPr>
              <p:cNvPr id="49232" name="Rectangle 271"/>
              <p:cNvSpPr>
                <a:spLocks noChangeArrowheads="1"/>
              </p:cNvSpPr>
              <p:nvPr/>
            </p:nvSpPr>
            <p:spPr bwMode="auto">
              <a:xfrm>
                <a:off x="2542" y="588"/>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latin typeface="Arial" charset="0"/>
                  </a:rPr>
                  <a:t>CURRENT UNIT</a:t>
                </a:r>
                <a:endParaRPr lang="en-US" dirty="0">
                  <a:latin typeface="Arial" charset="0"/>
                </a:endParaRPr>
              </a:p>
            </p:txBody>
          </p:sp>
          <p:sp>
            <p:nvSpPr>
              <p:cNvPr id="49233" name="Oval 272"/>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9234" name="Oval 273"/>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9235" name="Oval 274"/>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9236" name="Oval 275"/>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9237" name="Oval 276"/>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9238" name="Oval 277"/>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dirty="0"/>
              </a:p>
            </p:txBody>
          </p:sp>
          <p:sp>
            <p:nvSpPr>
              <p:cNvPr id="49239" name="Oval 278"/>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9240" name="Oval 279"/>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dirty="0"/>
              </a:p>
            </p:txBody>
          </p:sp>
          <p:sp>
            <p:nvSpPr>
              <p:cNvPr id="49241" name="Rectangle 280"/>
              <p:cNvSpPr>
                <a:spLocks noChangeArrowheads="1"/>
              </p:cNvSpPr>
              <p:nvPr/>
            </p:nvSpPr>
            <p:spPr bwMode="auto">
              <a:xfrm>
                <a:off x="1814" y="59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1</a:t>
                </a:r>
                <a:endParaRPr lang="en-US" dirty="0">
                  <a:latin typeface="Arial" charset="0"/>
                </a:endParaRPr>
              </a:p>
            </p:txBody>
          </p:sp>
          <p:sp>
            <p:nvSpPr>
              <p:cNvPr id="49242" name="Rectangle 281"/>
              <p:cNvSpPr>
                <a:spLocks noChangeArrowheads="1"/>
              </p:cNvSpPr>
              <p:nvPr/>
            </p:nvSpPr>
            <p:spPr bwMode="auto">
              <a:xfrm>
                <a:off x="4109" y="588"/>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3</a:t>
                </a:r>
                <a:endParaRPr lang="en-US" dirty="0">
                  <a:latin typeface="Arial" charset="0"/>
                </a:endParaRPr>
              </a:p>
            </p:txBody>
          </p:sp>
          <p:sp>
            <p:nvSpPr>
              <p:cNvPr id="49243" name="Rectangle 282"/>
              <p:cNvSpPr>
                <a:spLocks noChangeArrowheads="1"/>
              </p:cNvSpPr>
              <p:nvPr/>
            </p:nvSpPr>
            <p:spPr bwMode="auto">
              <a:xfrm>
                <a:off x="521" y="59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2</a:t>
                </a:r>
                <a:endParaRPr lang="en-US" dirty="0">
                  <a:latin typeface="Arial" charset="0"/>
                </a:endParaRPr>
              </a:p>
            </p:txBody>
          </p:sp>
          <p:sp>
            <p:nvSpPr>
              <p:cNvPr id="49244" name="Rectangle 283"/>
              <p:cNvSpPr>
                <a:spLocks noChangeArrowheads="1"/>
              </p:cNvSpPr>
              <p:nvPr/>
            </p:nvSpPr>
            <p:spPr bwMode="auto">
              <a:xfrm>
                <a:off x="2467" y="26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4</a:t>
                </a:r>
                <a:endParaRPr lang="en-US" dirty="0">
                  <a:latin typeface="Arial" charset="0"/>
                </a:endParaRPr>
              </a:p>
            </p:txBody>
          </p:sp>
          <p:sp>
            <p:nvSpPr>
              <p:cNvPr id="49245" name="Rectangle 284"/>
              <p:cNvSpPr>
                <a:spLocks noChangeArrowheads="1"/>
              </p:cNvSpPr>
              <p:nvPr/>
            </p:nvSpPr>
            <p:spPr bwMode="auto">
              <a:xfrm>
                <a:off x="1566" y="88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5</a:t>
                </a:r>
                <a:endParaRPr lang="en-US" dirty="0">
                  <a:latin typeface="Arial" charset="0"/>
                </a:endParaRPr>
              </a:p>
            </p:txBody>
          </p:sp>
          <p:sp>
            <p:nvSpPr>
              <p:cNvPr id="49246" name="Rectangle 285"/>
              <p:cNvSpPr>
                <a:spLocks noChangeArrowheads="1"/>
              </p:cNvSpPr>
              <p:nvPr/>
            </p:nvSpPr>
            <p:spPr bwMode="auto">
              <a:xfrm>
                <a:off x="5216" y="314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6</a:t>
                </a:r>
                <a:endParaRPr lang="en-US" dirty="0">
                  <a:latin typeface="Arial" charset="0"/>
                </a:endParaRPr>
              </a:p>
            </p:txBody>
          </p:sp>
          <p:sp>
            <p:nvSpPr>
              <p:cNvPr id="49247" name="Rectangle 286"/>
              <p:cNvSpPr>
                <a:spLocks noChangeArrowheads="1"/>
              </p:cNvSpPr>
              <p:nvPr/>
            </p:nvSpPr>
            <p:spPr bwMode="auto">
              <a:xfrm>
                <a:off x="535" y="38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7</a:t>
                </a:r>
                <a:endParaRPr lang="en-US" dirty="0">
                  <a:latin typeface="Arial" charset="0"/>
                </a:endParaRPr>
              </a:p>
            </p:txBody>
          </p:sp>
          <p:sp>
            <p:nvSpPr>
              <p:cNvPr id="49248" name="Rectangle 287"/>
              <p:cNvSpPr>
                <a:spLocks noChangeArrowheads="1"/>
              </p:cNvSpPr>
              <p:nvPr/>
            </p:nvSpPr>
            <p:spPr bwMode="auto">
              <a:xfrm>
                <a:off x="542" y="87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8</a:t>
                </a:r>
                <a:endParaRPr lang="en-US" dirty="0">
                  <a:latin typeface="Arial" charset="0"/>
                </a:endParaRPr>
              </a:p>
            </p:txBody>
          </p:sp>
          <p:sp>
            <p:nvSpPr>
              <p:cNvPr id="49249" name="Rectangle 288"/>
              <p:cNvSpPr>
                <a:spLocks noChangeArrowheads="1"/>
              </p:cNvSpPr>
              <p:nvPr/>
            </p:nvSpPr>
            <p:spPr bwMode="auto">
              <a:xfrm>
                <a:off x="2013" y="404"/>
                <a:ext cx="15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The roots and consequences of civil unrest.</a:t>
                </a:r>
                <a:endParaRPr lang="en-US" sz="1000" dirty="0">
                  <a:latin typeface="Sand" charset="0"/>
                </a:endParaRPr>
              </a:p>
            </p:txBody>
          </p:sp>
          <p:sp>
            <p:nvSpPr>
              <p:cNvPr id="49250" name="Rectangle 289"/>
              <p:cNvSpPr>
                <a:spLocks noChangeArrowheads="1"/>
              </p:cNvSpPr>
              <p:nvPr/>
            </p:nvSpPr>
            <p:spPr bwMode="auto">
              <a:xfrm>
                <a:off x="2126" y="670"/>
                <a:ext cx="139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Causes of the Civil War</a:t>
                </a:r>
                <a:endParaRPr lang="en-US" dirty="0">
                  <a:latin typeface="Sand" charset="0"/>
                </a:endParaRPr>
              </a:p>
            </p:txBody>
          </p:sp>
          <p:sp>
            <p:nvSpPr>
              <p:cNvPr id="49251" name="Rectangle 290"/>
              <p:cNvSpPr>
                <a:spLocks noChangeArrowheads="1"/>
              </p:cNvSpPr>
              <p:nvPr/>
            </p:nvSpPr>
            <p:spPr bwMode="auto">
              <a:xfrm>
                <a:off x="570" y="684"/>
                <a:ext cx="8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Growth of the Nation</a:t>
                </a:r>
                <a:endParaRPr lang="en-US" dirty="0">
                  <a:latin typeface="Sand" charset="0"/>
                </a:endParaRPr>
              </a:p>
            </p:txBody>
          </p:sp>
          <p:sp>
            <p:nvSpPr>
              <p:cNvPr id="49252" name="Rectangle 291"/>
              <p:cNvSpPr>
                <a:spLocks noChangeArrowheads="1"/>
              </p:cNvSpPr>
              <p:nvPr/>
            </p:nvSpPr>
            <p:spPr bwMode="auto">
              <a:xfrm>
                <a:off x="4439" y="650"/>
                <a:ext cx="57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The Civil War</a:t>
                </a:r>
                <a:endParaRPr lang="en-US" dirty="0">
                  <a:latin typeface="Sand" charset="0"/>
                </a:endParaRPr>
              </a:p>
            </p:txBody>
          </p:sp>
          <p:sp>
            <p:nvSpPr>
              <p:cNvPr id="49253" name="Rectangle 292"/>
              <p:cNvSpPr>
                <a:spLocks noChangeArrowheads="1"/>
              </p:cNvSpPr>
              <p:nvPr/>
            </p:nvSpPr>
            <p:spPr bwMode="auto">
              <a:xfrm>
                <a:off x="3003" y="1162"/>
                <a:ext cx="7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latin typeface="Sand" charset="0"/>
                  </a:rPr>
                  <a:t>Sectionalism</a:t>
                </a:r>
                <a:endParaRPr lang="en-US" dirty="0">
                  <a:latin typeface="Sand" charset="0"/>
                </a:endParaRPr>
              </a:p>
            </p:txBody>
          </p:sp>
          <p:sp>
            <p:nvSpPr>
              <p:cNvPr id="49254" name="Rectangle 293"/>
              <p:cNvSpPr>
                <a:spLocks noChangeArrowheads="1"/>
              </p:cNvSpPr>
              <p:nvPr/>
            </p:nvSpPr>
            <p:spPr bwMode="auto">
              <a:xfrm>
                <a:off x="3145" y="1455"/>
                <a:ext cx="4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dirty="0">
                    <a:solidFill>
                      <a:srgbClr val="000000"/>
                    </a:solidFill>
                    <a:latin typeface="Sand" charset="0"/>
                  </a:rPr>
                  <a:t>pp. 201-236</a:t>
                </a:r>
                <a:endParaRPr lang="en-US" dirty="0">
                  <a:latin typeface="Sand" charset="0"/>
                </a:endParaRPr>
              </a:p>
            </p:txBody>
          </p:sp>
          <p:sp>
            <p:nvSpPr>
              <p:cNvPr id="49255" name="Rectangle 294"/>
              <p:cNvSpPr>
                <a:spLocks noChangeArrowheads="1"/>
              </p:cNvSpPr>
              <p:nvPr/>
            </p:nvSpPr>
            <p:spPr bwMode="auto">
              <a:xfrm>
                <a:off x="480" y="1021"/>
                <a:ext cx="7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1/22  Cooperative groups -</a:t>
                </a:r>
                <a:endParaRPr lang="en-US" sz="800" dirty="0">
                  <a:latin typeface="Sand" charset="0"/>
                </a:endParaRPr>
              </a:p>
            </p:txBody>
          </p:sp>
          <p:sp>
            <p:nvSpPr>
              <p:cNvPr id="49256" name="Rectangle 295"/>
              <p:cNvSpPr>
                <a:spLocks noChangeArrowheads="1"/>
              </p:cNvSpPr>
              <p:nvPr/>
            </p:nvSpPr>
            <p:spPr bwMode="auto">
              <a:xfrm>
                <a:off x="514" y="1096"/>
                <a:ext cx="6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         over pp. 201-210</a:t>
                </a:r>
                <a:endParaRPr lang="en-US" sz="800" dirty="0">
                  <a:latin typeface="Sand" charset="0"/>
                </a:endParaRPr>
              </a:p>
            </p:txBody>
          </p:sp>
          <p:sp>
            <p:nvSpPr>
              <p:cNvPr id="49257" name="Rectangle 296"/>
              <p:cNvSpPr>
                <a:spLocks noChangeArrowheads="1"/>
              </p:cNvSpPr>
              <p:nvPr/>
            </p:nvSpPr>
            <p:spPr bwMode="auto">
              <a:xfrm>
                <a:off x="494" y="1346"/>
                <a:ext cx="3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1/28      Quiz</a:t>
                </a:r>
                <a:endParaRPr lang="en-US" sz="800" dirty="0">
                  <a:latin typeface="Sand" charset="0"/>
                </a:endParaRPr>
              </a:p>
            </p:txBody>
          </p:sp>
          <p:sp>
            <p:nvSpPr>
              <p:cNvPr id="49258" name="Rectangle 297"/>
              <p:cNvSpPr>
                <a:spLocks noChangeArrowheads="1"/>
              </p:cNvSpPr>
              <p:nvPr/>
            </p:nvSpPr>
            <p:spPr bwMode="auto">
              <a:xfrm>
                <a:off x="494" y="1488"/>
                <a:ext cx="7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1/29  Cooperative groups -</a:t>
                </a:r>
                <a:endParaRPr lang="en-US" sz="800" dirty="0">
                  <a:latin typeface="Sand" charset="0"/>
                </a:endParaRPr>
              </a:p>
            </p:txBody>
          </p:sp>
          <p:sp>
            <p:nvSpPr>
              <p:cNvPr id="49259" name="Rectangle 298"/>
              <p:cNvSpPr>
                <a:spLocks noChangeArrowheads="1"/>
              </p:cNvSpPr>
              <p:nvPr/>
            </p:nvSpPr>
            <p:spPr bwMode="auto">
              <a:xfrm>
                <a:off x="514" y="1564"/>
                <a:ext cx="6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         over pp. 210-225</a:t>
                </a:r>
                <a:endParaRPr lang="en-US" sz="800" dirty="0">
                  <a:latin typeface="Sand" charset="0"/>
                </a:endParaRPr>
              </a:p>
            </p:txBody>
          </p:sp>
          <p:sp>
            <p:nvSpPr>
              <p:cNvPr id="49260" name="Rectangle 299"/>
              <p:cNvSpPr>
                <a:spLocks noChangeArrowheads="1"/>
              </p:cNvSpPr>
              <p:nvPr/>
            </p:nvSpPr>
            <p:spPr bwMode="auto">
              <a:xfrm>
                <a:off x="575" y="1817"/>
                <a:ext cx="7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"Influential Personalities" </a:t>
                </a:r>
                <a:endParaRPr lang="en-US" sz="800" dirty="0">
                  <a:latin typeface="Sand" charset="0"/>
                </a:endParaRPr>
              </a:p>
            </p:txBody>
          </p:sp>
          <p:sp>
            <p:nvSpPr>
              <p:cNvPr id="49261" name="Rectangle 300"/>
              <p:cNvSpPr>
                <a:spLocks noChangeArrowheads="1"/>
              </p:cNvSpPr>
              <p:nvPr/>
            </p:nvSpPr>
            <p:spPr bwMode="auto">
              <a:xfrm>
                <a:off x="734" y="1887"/>
                <a:ext cx="32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Project due</a:t>
                </a:r>
                <a:endParaRPr lang="en-US" sz="800" dirty="0">
                  <a:latin typeface="Sand" charset="0"/>
                </a:endParaRPr>
              </a:p>
            </p:txBody>
          </p:sp>
          <p:sp>
            <p:nvSpPr>
              <p:cNvPr id="49262" name="Rectangle 301"/>
              <p:cNvSpPr>
                <a:spLocks noChangeArrowheads="1"/>
              </p:cNvSpPr>
              <p:nvPr/>
            </p:nvSpPr>
            <p:spPr bwMode="auto">
              <a:xfrm>
                <a:off x="473" y="1982"/>
                <a:ext cx="34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1/30     Quiz</a:t>
                </a:r>
                <a:endParaRPr lang="en-US" sz="800" dirty="0">
                  <a:latin typeface="Sand" charset="0"/>
                </a:endParaRPr>
              </a:p>
            </p:txBody>
          </p:sp>
          <p:sp>
            <p:nvSpPr>
              <p:cNvPr id="49263" name="Rectangle 302"/>
              <p:cNvSpPr>
                <a:spLocks noChangeArrowheads="1"/>
              </p:cNvSpPr>
              <p:nvPr/>
            </p:nvSpPr>
            <p:spPr bwMode="auto">
              <a:xfrm>
                <a:off x="514" y="2141"/>
                <a:ext cx="7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2/2   Cooperative groups -</a:t>
                </a:r>
                <a:endParaRPr lang="en-US" sz="800" dirty="0">
                  <a:latin typeface="Sand" charset="0"/>
                </a:endParaRPr>
              </a:p>
            </p:txBody>
          </p:sp>
          <p:sp>
            <p:nvSpPr>
              <p:cNvPr id="49264" name="Rectangle 303"/>
              <p:cNvSpPr>
                <a:spLocks noChangeArrowheads="1"/>
              </p:cNvSpPr>
              <p:nvPr/>
            </p:nvSpPr>
            <p:spPr bwMode="auto">
              <a:xfrm>
                <a:off x="514" y="2217"/>
                <a:ext cx="6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          over pp. 228-234</a:t>
                </a:r>
                <a:endParaRPr lang="en-US" sz="800" dirty="0">
                  <a:latin typeface="Sand" charset="0"/>
                </a:endParaRPr>
              </a:p>
            </p:txBody>
          </p:sp>
          <p:sp>
            <p:nvSpPr>
              <p:cNvPr id="49265" name="Rectangle 304"/>
              <p:cNvSpPr>
                <a:spLocks noChangeArrowheads="1"/>
              </p:cNvSpPr>
              <p:nvPr/>
            </p:nvSpPr>
            <p:spPr bwMode="auto">
              <a:xfrm>
                <a:off x="514" y="2643"/>
                <a:ext cx="6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2/6      Review for test</a:t>
                </a:r>
                <a:endParaRPr lang="en-US" sz="800" dirty="0">
                  <a:latin typeface="Sand" charset="0"/>
                </a:endParaRPr>
              </a:p>
            </p:txBody>
          </p:sp>
          <p:sp>
            <p:nvSpPr>
              <p:cNvPr id="49266" name="Rectangle 305"/>
              <p:cNvSpPr>
                <a:spLocks noChangeArrowheads="1"/>
              </p:cNvSpPr>
              <p:nvPr/>
            </p:nvSpPr>
            <p:spPr bwMode="auto">
              <a:xfrm>
                <a:off x="514" y="2801"/>
                <a:ext cx="6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2/7      Review for test</a:t>
                </a:r>
                <a:endParaRPr lang="en-US" sz="800" dirty="0">
                  <a:latin typeface="Sand" charset="0"/>
                </a:endParaRPr>
              </a:p>
            </p:txBody>
          </p:sp>
          <p:sp>
            <p:nvSpPr>
              <p:cNvPr id="49267" name="Rectangle 306"/>
              <p:cNvSpPr>
                <a:spLocks noChangeArrowheads="1"/>
              </p:cNvSpPr>
              <p:nvPr/>
            </p:nvSpPr>
            <p:spPr bwMode="auto">
              <a:xfrm>
                <a:off x="514" y="2973"/>
                <a:ext cx="32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2/6      Test</a:t>
                </a:r>
                <a:endParaRPr lang="en-US" sz="800" dirty="0">
                  <a:latin typeface="Sand" charset="0"/>
                </a:endParaRPr>
              </a:p>
            </p:txBody>
          </p:sp>
          <p:sp>
            <p:nvSpPr>
              <p:cNvPr id="49268" name="Line 307"/>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69" name="Line 308"/>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70" name="Line 309"/>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71" name="Line 310"/>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72" name="Oval 311"/>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dirty="0"/>
              </a:p>
            </p:txBody>
          </p:sp>
          <p:sp>
            <p:nvSpPr>
              <p:cNvPr id="49273" name="Oval 312"/>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dirty="0"/>
              </a:p>
            </p:txBody>
          </p:sp>
          <p:sp>
            <p:nvSpPr>
              <p:cNvPr id="49274" name="Oval 313"/>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dirty="0"/>
              </a:p>
            </p:txBody>
          </p:sp>
          <p:sp>
            <p:nvSpPr>
              <p:cNvPr id="49275" name="Oval 314"/>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dirty="0"/>
              </a:p>
            </p:txBody>
          </p:sp>
          <p:sp>
            <p:nvSpPr>
              <p:cNvPr id="49276" name="Rectangle 315"/>
              <p:cNvSpPr>
                <a:spLocks noChangeArrowheads="1"/>
              </p:cNvSpPr>
              <p:nvPr/>
            </p:nvSpPr>
            <p:spPr bwMode="auto">
              <a:xfrm>
                <a:off x="1814" y="1626"/>
                <a:ext cx="4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Areas of </a:t>
                </a:r>
                <a:endParaRPr lang="en-US" dirty="0">
                  <a:latin typeface="Sand" charset="0"/>
                </a:endParaRPr>
              </a:p>
            </p:txBody>
          </p:sp>
          <p:sp>
            <p:nvSpPr>
              <p:cNvPr id="49277" name="Rectangle 316"/>
              <p:cNvSpPr>
                <a:spLocks noChangeArrowheads="1"/>
              </p:cNvSpPr>
              <p:nvPr/>
            </p:nvSpPr>
            <p:spPr bwMode="auto">
              <a:xfrm>
                <a:off x="1814" y="1736"/>
                <a:ext cx="4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U.S.</a:t>
                </a:r>
                <a:endParaRPr lang="en-US" dirty="0">
                  <a:latin typeface="Sand" charset="0"/>
                </a:endParaRPr>
              </a:p>
            </p:txBody>
          </p:sp>
          <p:sp>
            <p:nvSpPr>
              <p:cNvPr id="49278" name="Rectangle 317"/>
              <p:cNvSpPr>
                <a:spLocks noChangeArrowheads="1"/>
              </p:cNvSpPr>
              <p:nvPr/>
            </p:nvSpPr>
            <p:spPr bwMode="auto">
              <a:xfrm>
                <a:off x="2673" y="1894"/>
                <a:ext cx="59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Differences </a:t>
                </a:r>
                <a:endParaRPr lang="en-US" dirty="0">
                  <a:latin typeface="Sand" charset="0"/>
                </a:endParaRPr>
              </a:p>
            </p:txBody>
          </p:sp>
          <p:sp>
            <p:nvSpPr>
              <p:cNvPr id="49279" name="Rectangle 318"/>
              <p:cNvSpPr>
                <a:spLocks noChangeArrowheads="1"/>
              </p:cNvSpPr>
              <p:nvPr/>
            </p:nvSpPr>
            <p:spPr bwMode="auto">
              <a:xfrm>
                <a:off x="2673" y="2004"/>
                <a:ext cx="4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between </a:t>
                </a:r>
                <a:endParaRPr lang="en-US" dirty="0">
                  <a:latin typeface="Sand" charset="0"/>
                </a:endParaRPr>
              </a:p>
            </p:txBody>
          </p:sp>
          <p:sp>
            <p:nvSpPr>
              <p:cNvPr id="49280" name="Rectangle 319"/>
              <p:cNvSpPr>
                <a:spLocks noChangeArrowheads="1"/>
              </p:cNvSpPr>
              <p:nvPr/>
            </p:nvSpPr>
            <p:spPr bwMode="auto">
              <a:xfrm>
                <a:off x="2673" y="2114"/>
                <a:ext cx="4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areas</a:t>
                </a:r>
                <a:endParaRPr lang="en-US" dirty="0">
                  <a:latin typeface="Sand" charset="0"/>
                </a:endParaRPr>
              </a:p>
            </p:txBody>
          </p:sp>
          <p:sp>
            <p:nvSpPr>
              <p:cNvPr id="49281" name="Rectangle 320"/>
              <p:cNvSpPr>
                <a:spLocks noChangeArrowheads="1"/>
              </p:cNvSpPr>
              <p:nvPr/>
            </p:nvSpPr>
            <p:spPr bwMode="auto">
              <a:xfrm>
                <a:off x="3690" y="1922"/>
                <a:ext cx="49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Events in </a:t>
                </a:r>
                <a:endParaRPr lang="en-US" dirty="0">
                  <a:latin typeface="Sand" charset="0"/>
                </a:endParaRPr>
              </a:p>
            </p:txBody>
          </p:sp>
          <p:sp>
            <p:nvSpPr>
              <p:cNvPr id="49282" name="Rectangle 321"/>
              <p:cNvSpPr>
                <a:spLocks noChangeArrowheads="1"/>
              </p:cNvSpPr>
              <p:nvPr/>
            </p:nvSpPr>
            <p:spPr bwMode="auto">
              <a:xfrm>
                <a:off x="3690" y="2032"/>
                <a:ext cx="4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the U.S.</a:t>
                </a:r>
                <a:endParaRPr lang="en-US" dirty="0">
                  <a:latin typeface="Sand" charset="0"/>
                </a:endParaRPr>
              </a:p>
            </p:txBody>
          </p:sp>
          <p:sp>
            <p:nvSpPr>
              <p:cNvPr id="49283" name="Rectangle 322"/>
              <p:cNvSpPr>
                <a:spLocks noChangeArrowheads="1"/>
              </p:cNvSpPr>
              <p:nvPr/>
            </p:nvSpPr>
            <p:spPr bwMode="auto">
              <a:xfrm>
                <a:off x="4439" y="1523"/>
                <a:ext cx="4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Leaders </a:t>
                </a:r>
                <a:endParaRPr lang="en-US" dirty="0">
                  <a:latin typeface="Sand" charset="0"/>
                </a:endParaRPr>
              </a:p>
            </p:txBody>
          </p:sp>
          <p:sp>
            <p:nvSpPr>
              <p:cNvPr id="49284" name="Rectangle 323"/>
              <p:cNvSpPr>
                <a:spLocks noChangeArrowheads="1"/>
              </p:cNvSpPr>
              <p:nvPr/>
            </p:nvSpPr>
            <p:spPr bwMode="auto">
              <a:xfrm>
                <a:off x="4439" y="1633"/>
                <a:ext cx="5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across the </a:t>
                </a:r>
                <a:endParaRPr lang="en-US" dirty="0">
                  <a:latin typeface="Sand" charset="0"/>
                </a:endParaRPr>
              </a:p>
            </p:txBody>
          </p:sp>
          <p:sp>
            <p:nvSpPr>
              <p:cNvPr id="49285" name="Rectangle 324"/>
              <p:cNvSpPr>
                <a:spLocks noChangeArrowheads="1"/>
              </p:cNvSpPr>
              <p:nvPr/>
            </p:nvSpPr>
            <p:spPr bwMode="auto">
              <a:xfrm>
                <a:off x="4439" y="1743"/>
                <a:ext cx="21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Sand" charset="0"/>
                  </a:rPr>
                  <a:t>U.S.</a:t>
                </a:r>
                <a:endParaRPr lang="en-US" dirty="0">
                  <a:latin typeface="Sand" charset="0"/>
                </a:endParaRPr>
              </a:p>
            </p:txBody>
          </p:sp>
          <p:sp>
            <p:nvSpPr>
              <p:cNvPr id="49286" name="Rectangle 325"/>
              <p:cNvSpPr>
                <a:spLocks noChangeArrowheads="1"/>
              </p:cNvSpPr>
              <p:nvPr/>
            </p:nvSpPr>
            <p:spPr bwMode="auto">
              <a:xfrm>
                <a:off x="2219" y="1282"/>
                <a:ext cx="41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was based on </a:t>
                </a:r>
                <a:endParaRPr lang="en-US" sz="800" dirty="0">
                  <a:latin typeface="Sand" charset="0"/>
                </a:endParaRPr>
              </a:p>
            </p:txBody>
          </p:sp>
          <p:sp>
            <p:nvSpPr>
              <p:cNvPr id="49287" name="Rectangle 326"/>
              <p:cNvSpPr>
                <a:spLocks noChangeArrowheads="1"/>
              </p:cNvSpPr>
              <p:nvPr/>
            </p:nvSpPr>
            <p:spPr bwMode="auto">
              <a:xfrm>
                <a:off x="2623" y="1695"/>
                <a:ext cx="6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emerged  because of </a:t>
                </a:r>
                <a:endParaRPr lang="en-US" sz="800" dirty="0">
                  <a:latin typeface="Sand" charset="0"/>
                </a:endParaRPr>
              </a:p>
            </p:txBody>
          </p:sp>
          <p:sp>
            <p:nvSpPr>
              <p:cNvPr id="49288" name="Rectangle 327"/>
              <p:cNvSpPr>
                <a:spLocks noChangeArrowheads="1"/>
              </p:cNvSpPr>
              <p:nvPr/>
            </p:nvSpPr>
            <p:spPr bwMode="auto">
              <a:xfrm>
                <a:off x="3481" y="1706"/>
                <a:ext cx="5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became greater with </a:t>
                </a:r>
                <a:endParaRPr lang="en-US" sz="800" dirty="0">
                  <a:latin typeface="Sand" charset="0"/>
                </a:endParaRPr>
              </a:p>
            </p:txBody>
          </p:sp>
          <p:sp>
            <p:nvSpPr>
              <p:cNvPr id="49289" name="Rectangle 328"/>
              <p:cNvSpPr>
                <a:spLocks noChangeArrowheads="1"/>
              </p:cNvSpPr>
              <p:nvPr/>
            </p:nvSpPr>
            <p:spPr bwMode="auto">
              <a:xfrm>
                <a:off x="4130" y="1296"/>
                <a:ext cx="5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Sand" charset="0"/>
                  </a:rPr>
                  <a:t>was influenced by  </a:t>
                </a:r>
                <a:endParaRPr lang="en-US" sz="800" dirty="0">
                  <a:latin typeface="Sand" charset="0"/>
                </a:endParaRPr>
              </a:p>
            </p:txBody>
          </p:sp>
          <p:sp>
            <p:nvSpPr>
              <p:cNvPr id="49290" name="Rectangle 329"/>
              <p:cNvSpPr>
                <a:spLocks noChangeArrowheads="1"/>
              </p:cNvSpPr>
              <p:nvPr/>
            </p:nvSpPr>
            <p:spPr bwMode="auto">
              <a:xfrm>
                <a:off x="4405" y="3180"/>
                <a:ext cx="38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descriptive</a:t>
                </a:r>
                <a:endParaRPr lang="en-US" sz="1000" dirty="0">
                  <a:latin typeface="Sand" charset="0"/>
                </a:endParaRPr>
              </a:p>
            </p:txBody>
          </p:sp>
          <p:sp>
            <p:nvSpPr>
              <p:cNvPr id="49291" name="Rectangle 330"/>
              <p:cNvSpPr>
                <a:spLocks noChangeArrowheads="1"/>
              </p:cNvSpPr>
              <p:nvPr/>
            </p:nvSpPr>
            <p:spPr bwMode="auto">
              <a:xfrm>
                <a:off x="4398" y="3586"/>
                <a:ext cx="4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cause/effect</a:t>
                </a:r>
                <a:endParaRPr lang="en-US" sz="1000" dirty="0">
                  <a:latin typeface="Sand" charset="0"/>
                </a:endParaRPr>
              </a:p>
            </p:txBody>
          </p:sp>
          <p:sp>
            <p:nvSpPr>
              <p:cNvPr id="49292" name="Rectangle 331"/>
              <p:cNvSpPr>
                <a:spLocks noChangeArrowheads="1"/>
              </p:cNvSpPr>
              <p:nvPr/>
            </p:nvSpPr>
            <p:spPr bwMode="auto">
              <a:xfrm>
                <a:off x="734" y="3201"/>
                <a:ext cx="24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What was sectionalism as it existed in the U. S.  of 1860?</a:t>
                </a:r>
                <a:endParaRPr lang="en-US" dirty="0">
                  <a:latin typeface="Sand" charset="0"/>
                </a:endParaRPr>
              </a:p>
            </p:txBody>
          </p:sp>
          <p:sp>
            <p:nvSpPr>
              <p:cNvPr id="49293" name="Rectangle 332"/>
              <p:cNvSpPr>
                <a:spLocks noChangeArrowheads="1"/>
              </p:cNvSpPr>
              <p:nvPr/>
            </p:nvSpPr>
            <p:spPr bwMode="auto">
              <a:xfrm>
                <a:off x="728" y="3448"/>
                <a:ext cx="358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dirty="0">
                    <a:solidFill>
                      <a:srgbClr val="000000"/>
                    </a:solidFill>
                    <a:latin typeface="Sand" charset="0"/>
                  </a:rPr>
                  <a:t>How did the differences in the sections of the U.S. in 1860 contribute to the start of the Civil War?</a:t>
                </a:r>
                <a:endParaRPr lang="en-US" dirty="0">
                  <a:latin typeface="Sand" charset="0"/>
                </a:endParaRPr>
              </a:p>
            </p:txBody>
          </p:sp>
          <p:sp>
            <p:nvSpPr>
              <p:cNvPr id="49294" name="Rectangle 333"/>
              <p:cNvSpPr>
                <a:spLocks noChangeArrowheads="1"/>
              </p:cNvSpPr>
              <p:nvPr/>
            </p:nvSpPr>
            <p:spPr bwMode="auto">
              <a:xfrm>
                <a:off x="710" y="3551"/>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latin typeface="Times" charset="0"/>
                </a:endParaRPr>
              </a:p>
            </p:txBody>
          </p:sp>
          <p:grpSp>
            <p:nvGrpSpPr>
              <p:cNvPr id="49295" name="Group 334"/>
              <p:cNvGrpSpPr>
                <a:grpSpLocks/>
              </p:cNvGrpSpPr>
              <p:nvPr/>
            </p:nvGrpSpPr>
            <p:grpSpPr bwMode="auto">
              <a:xfrm>
                <a:off x="1484" y="444"/>
                <a:ext cx="529" cy="55"/>
                <a:chOff x="1484" y="444"/>
                <a:chExt cx="529" cy="55"/>
              </a:xfrm>
            </p:grpSpPr>
            <p:sp>
              <p:nvSpPr>
                <p:cNvPr id="49302" name="Freeform 335"/>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303" name="Line 336"/>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49296" name="Group 337"/>
              <p:cNvGrpSpPr>
                <a:grpSpLocks/>
              </p:cNvGrpSpPr>
              <p:nvPr/>
            </p:nvGrpSpPr>
            <p:grpSpPr bwMode="auto">
              <a:xfrm>
                <a:off x="3944" y="457"/>
                <a:ext cx="591" cy="55"/>
                <a:chOff x="3807" y="444"/>
                <a:chExt cx="591" cy="55"/>
              </a:xfrm>
            </p:grpSpPr>
            <p:sp>
              <p:nvSpPr>
                <p:cNvPr id="49300" name="Freeform 338"/>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301" name="Line 339"/>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9297" name="Rectangle 340"/>
              <p:cNvSpPr>
                <a:spLocks noChangeArrowheads="1"/>
              </p:cNvSpPr>
              <p:nvPr/>
            </p:nvSpPr>
            <p:spPr bwMode="auto">
              <a:xfrm>
                <a:off x="4323" y="3386"/>
                <a:ext cx="6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Sand" charset="0"/>
                  </a:rPr>
                  <a:t>compare/contrast</a:t>
                </a:r>
                <a:endParaRPr lang="en-US" sz="1000" dirty="0">
                  <a:latin typeface="Sand" charset="0"/>
                </a:endParaRPr>
              </a:p>
            </p:txBody>
          </p:sp>
          <p:sp>
            <p:nvSpPr>
              <p:cNvPr id="49298" name="Rectangle 341"/>
              <p:cNvSpPr>
                <a:spLocks noChangeArrowheads="1"/>
              </p:cNvSpPr>
              <p:nvPr/>
            </p:nvSpPr>
            <p:spPr bwMode="auto">
              <a:xfrm>
                <a:off x="4322" y="271"/>
                <a:ext cx="1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latin typeface="Sand" charset="0"/>
                  </a:rPr>
                  <a:t>1/22</a:t>
                </a:r>
                <a:endParaRPr lang="en-US" dirty="0">
                  <a:latin typeface="Sand" charset="0"/>
                </a:endParaRPr>
              </a:p>
            </p:txBody>
          </p:sp>
          <p:sp>
            <p:nvSpPr>
              <p:cNvPr id="49299" name="Rectangle 342"/>
              <p:cNvSpPr>
                <a:spLocks noChangeArrowheads="1"/>
              </p:cNvSpPr>
              <p:nvPr/>
            </p:nvSpPr>
            <p:spPr bwMode="auto">
              <a:xfrm>
                <a:off x="741" y="3778"/>
                <a:ext cx="23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Sand" charset="0"/>
                  </a:rPr>
                  <a:t>What examples of sectionalism exist in the world today?</a:t>
                </a:r>
                <a:endParaRPr lang="en-US" dirty="0">
                  <a:latin typeface="Sand" charset="0"/>
                </a:endParaRPr>
              </a:p>
            </p:txBody>
          </p:sp>
        </p:grpSp>
      </p:grpSp>
      <p:sp>
        <p:nvSpPr>
          <p:cNvPr id="49157" name="Rectangle 6"/>
          <p:cNvSpPr>
            <a:spLocks noChangeArrowheads="1"/>
          </p:cNvSpPr>
          <p:nvPr/>
        </p:nvSpPr>
        <p:spPr bwMode="auto">
          <a:xfrm>
            <a:off x="609600" y="1066800"/>
            <a:ext cx="2044700" cy="3860800"/>
          </a:xfrm>
          <a:prstGeom prst="rect">
            <a:avLst/>
          </a:prstGeom>
          <a:noFill/>
          <a:ln w="127000">
            <a:solidFill>
              <a:srgbClr val="DC5A2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49158" name="Group 21"/>
          <p:cNvGrpSpPr>
            <a:grpSpLocks/>
          </p:cNvGrpSpPr>
          <p:nvPr/>
        </p:nvGrpSpPr>
        <p:grpSpPr bwMode="auto">
          <a:xfrm>
            <a:off x="2674938" y="355600"/>
            <a:ext cx="5719762" cy="3632200"/>
            <a:chOff x="1925" y="360"/>
            <a:chExt cx="3603" cy="2288"/>
          </a:xfrm>
        </p:grpSpPr>
        <p:sp>
          <p:nvSpPr>
            <p:cNvPr id="49160" name="AutoShape 8"/>
            <p:cNvSpPr>
              <a:spLocks noChangeArrowheads="1"/>
            </p:cNvSpPr>
            <p:nvPr/>
          </p:nvSpPr>
          <p:spPr bwMode="auto">
            <a:xfrm>
              <a:off x="2360" y="360"/>
              <a:ext cx="3168" cy="2288"/>
            </a:xfrm>
            <a:prstGeom prst="roundRect">
              <a:avLst>
                <a:gd name="adj" fmla="val 6468"/>
              </a:avLst>
            </a:prstGeom>
            <a:solidFill>
              <a:schemeClr val="bg1"/>
            </a:solidFill>
            <a:ln w="127000">
              <a:solidFill>
                <a:srgbClr val="DC5A21"/>
              </a:solidFill>
              <a:round/>
              <a:headEnd/>
              <a:tailEnd/>
            </a:ln>
          </p:spPr>
          <p:txBody>
            <a:bodyPr/>
            <a:lstStyle/>
            <a:p>
              <a:endParaRPr lang="en-US" dirty="0"/>
            </a:p>
          </p:txBody>
        </p:sp>
        <p:sp>
          <p:nvSpPr>
            <p:cNvPr id="49161" name="Freeform 9"/>
            <p:cNvSpPr>
              <a:spLocks/>
            </p:cNvSpPr>
            <p:nvPr/>
          </p:nvSpPr>
          <p:spPr bwMode="auto">
            <a:xfrm>
              <a:off x="1925" y="1165"/>
              <a:ext cx="214" cy="227"/>
            </a:xfrm>
            <a:custGeom>
              <a:avLst/>
              <a:gdLst>
                <a:gd name="T0" fmla="*/ 0 w 272"/>
                <a:gd name="T1" fmla="*/ 179 h 288"/>
                <a:gd name="T2" fmla="*/ 50 w 272"/>
                <a:gd name="T3" fmla="*/ 0 h 288"/>
                <a:gd name="T4" fmla="*/ 74 w 272"/>
                <a:gd name="T5" fmla="*/ 99 h 288"/>
                <a:gd name="T6" fmla="*/ 168 w 272"/>
                <a:gd name="T7" fmla="*/ 110 h 288"/>
                <a:gd name="T8" fmla="*/ 0 w 272"/>
                <a:gd name="T9" fmla="*/ 179 h 288"/>
                <a:gd name="T10" fmla="*/ 0 60000 65536"/>
                <a:gd name="T11" fmla="*/ 0 60000 65536"/>
                <a:gd name="T12" fmla="*/ 0 60000 65536"/>
                <a:gd name="T13" fmla="*/ 0 60000 65536"/>
                <a:gd name="T14" fmla="*/ 0 60000 65536"/>
                <a:gd name="T15" fmla="*/ 0 w 272"/>
                <a:gd name="T16" fmla="*/ 0 h 288"/>
                <a:gd name="T17" fmla="*/ 272 w 272"/>
                <a:gd name="T18" fmla="*/ 288 h 288"/>
              </a:gdLst>
              <a:ahLst/>
              <a:cxnLst>
                <a:cxn ang="T10">
                  <a:pos x="T0" y="T1"/>
                </a:cxn>
                <a:cxn ang="T11">
                  <a:pos x="T2" y="T3"/>
                </a:cxn>
                <a:cxn ang="T12">
                  <a:pos x="T4" y="T5"/>
                </a:cxn>
                <a:cxn ang="T13">
                  <a:pos x="T6" y="T7"/>
                </a:cxn>
                <a:cxn ang="T14">
                  <a:pos x="T8" y="T9"/>
                </a:cxn>
              </a:cxnLst>
              <a:rect l="T15" t="T16" r="T17" b="T18"/>
              <a:pathLst>
                <a:path w="272" h="288">
                  <a:moveTo>
                    <a:pt x="0" y="288"/>
                  </a:moveTo>
                  <a:lnTo>
                    <a:pt x="80" y="0"/>
                  </a:lnTo>
                  <a:lnTo>
                    <a:pt x="120" y="160"/>
                  </a:lnTo>
                  <a:lnTo>
                    <a:pt x="272" y="176"/>
                  </a:lnTo>
                  <a:lnTo>
                    <a:pt x="0" y="2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162" name="Line 10"/>
            <p:cNvSpPr>
              <a:spLocks noChangeShapeType="1"/>
            </p:cNvSpPr>
            <p:nvPr/>
          </p:nvSpPr>
          <p:spPr bwMode="auto">
            <a:xfrm flipH="1">
              <a:off x="2018" y="912"/>
              <a:ext cx="334" cy="378"/>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49163" name="Group 20"/>
            <p:cNvGrpSpPr>
              <a:grpSpLocks/>
            </p:cNvGrpSpPr>
            <p:nvPr/>
          </p:nvGrpSpPr>
          <p:grpSpPr bwMode="auto">
            <a:xfrm>
              <a:off x="2544" y="568"/>
              <a:ext cx="2753" cy="1798"/>
              <a:chOff x="1448" y="552"/>
              <a:chExt cx="2753" cy="1798"/>
            </a:xfrm>
          </p:grpSpPr>
          <p:sp>
            <p:nvSpPr>
              <p:cNvPr id="49164" name="Rectangle 12"/>
              <p:cNvSpPr>
                <a:spLocks noChangeArrowheads="1"/>
              </p:cNvSpPr>
              <p:nvPr/>
            </p:nvSpPr>
            <p:spPr bwMode="auto">
              <a:xfrm>
                <a:off x="1944" y="552"/>
                <a:ext cx="177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8. UNIT SCHEDULE</a:t>
                </a:r>
                <a:endParaRPr lang="en-US" dirty="0">
                  <a:latin typeface="Times" charset="0"/>
                </a:endParaRPr>
              </a:p>
            </p:txBody>
          </p:sp>
          <p:sp>
            <p:nvSpPr>
              <p:cNvPr id="49165" name="Rectangle 14"/>
              <p:cNvSpPr>
                <a:spLocks noChangeArrowheads="1"/>
              </p:cNvSpPr>
              <p:nvPr/>
            </p:nvSpPr>
            <p:spPr bwMode="auto">
              <a:xfrm>
                <a:off x="1600" y="1000"/>
                <a:ext cx="243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To help students organize </a:t>
                </a:r>
                <a:endParaRPr lang="en-US" dirty="0">
                  <a:latin typeface="Times" charset="0"/>
                </a:endParaRPr>
              </a:p>
            </p:txBody>
          </p:sp>
          <p:sp>
            <p:nvSpPr>
              <p:cNvPr id="49166" name="Rectangle 15"/>
              <p:cNvSpPr>
                <a:spLocks noChangeArrowheads="1"/>
              </p:cNvSpPr>
              <p:nvPr/>
            </p:nvSpPr>
            <p:spPr bwMode="auto">
              <a:xfrm>
                <a:off x="1796" y="1224"/>
                <a:ext cx="207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task management and </a:t>
                </a:r>
                <a:endParaRPr lang="en-US" dirty="0">
                  <a:latin typeface="Times" charset="0"/>
                </a:endParaRPr>
              </a:p>
            </p:txBody>
          </p:sp>
          <p:sp>
            <p:nvSpPr>
              <p:cNvPr id="49167" name="Rectangle 16"/>
              <p:cNvSpPr>
                <a:spLocks noChangeArrowheads="1"/>
              </p:cNvSpPr>
              <p:nvPr/>
            </p:nvSpPr>
            <p:spPr bwMode="auto">
              <a:xfrm>
                <a:off x="1448" y="1448"/>
                <a:ext cx="27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completion, experiences that  </a:t>
                </a:r>
                <a:endParaRPr lang="en-US" dirty="0">
                  <a:latin typeface="Times" charset="0"/>
                </a:endParaRPr>
              </a:p>
            </p:txBody>
          </p:sp>
          <p:sp>
            <p:nvSpPr>
              <p:cNvPr id="49168" name="Rectangle 17"/>
              <p:cNvSpPr>
                <a:spLocks noChangeArrowheads="1"/>
              </p:cNvSpPr>
              <p:nvPr/>
            </p:nvSpPr>
            <p:spPr bwMode="auto">
              <a:xfrm>
                <a:off x="1536" y="1672"/>
                <a:ext cx="25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promote learning and show </a:t>
                </a:r>
                <a:endParaRPr lang="en-US" dirty="0">
                  <a:latin typeface="Times" charset="0"/>
                </a:endParaRPr>
              </a:p>
            </p:txBody>
          </p:sp>
          <p:sp>
            <p:nvSpPr>
              <p:cNvPr id="49169" name="Rectangle 18"/>
              <p:cNvSpPr>
                <a:spLocks noChangeArrowheads="1"/>
              </p:cNvSpPr>
              <p:nvPr/>
            </p:nvSpPr>
            <p:spPr bwMode="auto">
              <a:xfrm>
                <a:off x="1684" y="1896"/>
                <a:ext cx="228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students what they have </a:t>
                </a:r>
                <a:endParaRPr lang="en-US" dirty="0">
                  <a:latin typeface="Times" charset="0"/>
                </a:endParaRPr>
              </a:p>
            </p:txBody>
          </p:sp>
          <p:sp>
            <p:nvSpPr>
              <p:cNvPr id="49170" name="Rectangle 19"/>
              <p:cNvSpPr>
                <a:spLocks noChangeArrowheads="1"/>
              </p:cNvSpPr>
              <p:nvPr/>
            </p:nvSpPr>
            <p:spPr bwMode="auto">
              <a:xfrm>
                <a:off x="1984" y="2120"/>
                <a:ext cx="168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learned are listed. </a:t>
                </a:r>
                <a:endParaRPr lang="en-US" dirty="0">
                  <a:latin typeface="Times" charset="0"/>
                </a:endParaRPr>
              </a:p>
            </p:txBody>
          </p:sp>
        </p:grpSp>
      </p:grpSp>
      <p:pic>
        <p:nvPicPr>
          <p:cNvPr id="49159" name="Picture 177"/>
          <p:cNvPicPr>
            <a:picLocks noChangeAspect="1"/>
          </p:cNvPicPr>
          <p:nvPr/>
        </p:nvPicPr>
        <p:blipFill>
          <a:blip r:embed="rId3">
            <a:extLst>
              <a:ext uri="{28A0092B-C50C-407E-A947-70E740481C1C}">
                <a14:useLocalDpi xmlns:a14="http://schemas.microsoft.com/office/drawing/2010/main" val="0"/>
              </a:ext>
            </a:extLst>
          </a:blip>
          <a:srcRect l="308" t="12411"/>
          <a:stretch>
            <a:fillRect/>
          </a:stretch>
        </p:blipFill>
        <p:spPr bwMode="auto">
          <a:xfrm>
            <a:off x="7974013" y="6319838"/>
            <a:ext cx="1143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Teaching Hot Spot</a:t>
            </a:r>
            <a:endParaRPr lang="en-US" dirty="0"/>
          </a:p>
        </p:txBody>
      </p:sp>
      <p:sp>
        <p:nvSpPr>
          <p:cNvPr id="5" name="Content Placeholder 4"/>
          <p:cNvSpPr>
            <a:spLocks noGrp="1"/>
          </p:cNvSpPr>
          <p:nvPr>
            <p:ph sz="half" idx="1"/>
          </p:nvPr>
        </p:nvSpPr>
        <p:spPr/>
        <p:txBody>
          <a:bodyPr/>
          <a:lstStyle/>
          <a:p>
            <a:r>
              <a:rPr lang="en-US" dirty="0" smtClean="0"/>
              <a:t>How much of the Unit Organizer should I give students?</a:t>
            </a:r>
            <a:endParaRPr lang="en-US" dirty="0"/>
          </a:p>
        </p:txBody>
      </p:sp>
      <p:sp>
        <p:nvSpPr>
          <p:cNvPr id="6" name="Content Placeholder 5"/>
          <p:cNvSpPr>
            <a:spLocks noGrp="1"/>
          </p:cNvSpPr>
          <p:nvPr>
            <p:ph sz="half" idx="2"/>
          </p:nvPr>
        </p:nvSpPr>
        <p:spPr/>
        <p:txBody>
          <a:bodyPr/>
          <a:lstStyle/>
          <a:p>
            <a:r>
              <a:rPr lang="en-US" dirty="0" smtClean="0"/>
              <a:t>Volunteer to read the answer</a:t>
            </a:r>
          </a:p>
          <a:p>
            <a:r>
              <a:rPr lang="en-US" dirty="0" smtClean="0"/>
              <a:t>Discussion</a:t>
            </a:r>
            <a:endParaRPr lang="en-US" dirty="0"/>
          </a:p>
        </p:txBody>
      </p:sp>
      <p:sp>
        <p:nvSpPr>
          <p:cNvPr id="2" name="Slide Number Placeholder 1"/>
          <p:cNvSpPr>
            <a:spLocks noGrp="1"/>
          </p:cNvSpPr>
          <p:nvPr>
            <p:ph type="sldNum" sz="quarter" idx="10"/>
          </p:nvPr>
        </p:nvSpPr>
        <p:spPr/>
        <p:txBody>
          <a:bodyPr/>
          <a:lstStyle/>
          <a:p>
            <a:fld id="{1FBE1483-AF8C-754F-8AB1-9402122579D8}" type="slidenum">
              <a:rPr lang="en-US" smtClean="0"/>
              <a:pPr/>
              <a:t>33</a:t>
            </a:fld>
            <a:endParaRPr lang="en-US" dirty="0"/>
          </a:p>
        </p:txBody>
      </p:sp>
      <p:sp>
        <p:nvSpPr>
          <p:cNvPr id="3" name="Footer Placeholder 2"/>
          <p:cNvSpPr>
            <a:spLocks noGrp="1"/>
          </p:cNvSpPr>
          <p:nvPr>
            <p:ph type="ftr" sz="quarter" idx="11"/>
          </p:nvPr>
        </p:nvSpPr>
        <p:spPr/>
        <p:txBody>
          <a:bodyPr/>
          <a:lstStyle/>
          <a:p>
            <a:r>
              <a:rPr lang="en-US" smtClean="0"/>
              <a:t>University of Kansas Center for Research on Learning  2013</a:t>
            </a:r>
            <a:endParaRPr lang="en-US" dirty="0"/>
          </a:p>
        </p:txBody>
      </p:sp>
    </p:spTree>
    <p:extLst>
      <p:ext uri="{BB962C8B-B14F-4D97-AF65-F5344CB8AC3E}">
        <p14:creationId xmlns:p14="http://schemas.microsoft.com/office/powerpoint/2010/main" val="171168820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337" name="Group 2"/>
          <p:cNvGrpSpPr>
            <a:grpSpLocks/>
          </p:cNvGrpSpPr>
          <p:nvPr/>
        </p:nvGrpSpPr>
        <p:grpSpPr bwMode="auto">
          <a:xfrm>
            <a:off x="700088" y="104775"/>
            <a:ext cx="7735887" cy="6138863"/>
            <a:chOff x="447" y="79"/>
            <a:chExt cx="4873" cy="3867"/>
          </a:xfrm>
        </p:grpSpPr>
        <p:sp>
          <p:nvSpPr>
            <p:cNvPr id="14379" name="Oval 3"/>
            <p:cNvSpPr>
              <a:spLocks noChangeArrowheads="1"/>
            </p:cNvSpPr>
            <p:nvPr/>
          </p:nvSpPr>
          <p:spPr bwMode="auto">
            <a:xfrm>
              <a:off x="2825" y="904"/>
              <a:ext cx="1265" cy="618"/>
            </a:xfrm>
            <a:prstGeom prst="ellipse">
              <a:avLst/>
            </a:prstGeom>
            <a:solidFill>
              <a:schemeClr val="bg1"/>
            </a:solidFill>
            <a:ln w="22225">
              <a:solidFill>
                <a:srgbClr val="000000"/>
              </a:solidFill>
              <a:round/>
              <a:headEnd/>
              <a:tailEnd/>
            </a:ln>
          </p:spPr>
          <p:txBody>
            <a:bodyPr/>
            <a:lstStyle/>
            <a:p>
              <a:endParaRPr lang="en-US"/>
            </a:p>
          </p:txBody>
        </p:sp>
        <p:grpSp>
          <p:nvGrpSpPr>
            <p:cNvPr id="14380" name="Group 4"/>
            <p:cNvGrpSpPr>
              <a:grpSpLocks/>
            </p:cNvGrpSpPr>
            <p:nvPr/>
          </p:nvGrpSpPr>
          <p:grpSpPr bwMode="auto">
            <a:xfrm>
              <a:off x="2894" y="1330"/>
              <a:ext cx="1120" cy="1"/>
              <a:chOff x="2894" y="1330"/>
              <a:chExt cx="1120" cy="1"/>
            </a:xfrm>
          </p:grpSpPr>
          <p:sp>
            <p:nvSpPr>
              <p:cNvPr id="14467" name="Line 5"/>
              <p:cNvSpPr>
                <a:spLocks noChangeShapeType="1"/>
              </p:cNvSpPr>
              <p:nvPr/>
            </p:nvSpPr>
            <p:spPr bwMode="auto">
              <a:xfrm>
                <a:off x="2894"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8" name="Line 6"/>
              <p:cNvSpPr>
                <a:spLocks noChangeShapeType="1"/>
              </p:cNvSpPr>
              <p:nvPr/>
            </p:nvSpPr>
            <p:spPr bwMode="auto">
              <a:xfrm>
                <a:off x="2956"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9" name="Line 7"/>
              <p:cNvSpPr>
                <a:spLocks noChangeShapeType="1"/>
              </p:cNvSpPr>
              <p:nvPr/>
            </p:nvSpPr>
            <p:spPr bwMode="auto">
              <a:xfrm>
                <a:off x="3017"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0" name="Line 8"/>
              <p:cNvSpPr>
                <a:spLocks noChangeShapeType="1"/>
              </p:cNvSpPr>
              <p:nvPr/>
            </p:nvSpPr>
            <p:spPr bwMode="auto">
              <a:xfrm>
                <a:off x="3079"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1" name="Line 9"/>
              <p:cNvSpPr>
                <a:spLocks noChangeShapeType="1"/>
              </p:cNvSpPr>
              <p:nvPr/>
            </p:nvSpPr>
            <p:spPr bwMode="auto">
              <a:xfrm>
                <a:off x="3141"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2" name="Line 10"/>
              <p:cNvSpPr>
                <a:spLocks noChangeShapeType="1"/>
              </p:cNvSpPr>
              <p:nvPr/>
            </p:nvSpPr>
            <p:spPr bwMode="auto">
              <a:xfrm>
                <a:off x="3203"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3" name="Line 11"/>
              <p:cNvSpPr>
                <a:spLocks noChangeShapeType="1"/>
              </p:cNvSpPr>
              <p:nvPr/>
            </p:nvSpPr>
            <p:spPr bwMode="auto">
              <a:xfrm>
                <a:off x="3265"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4" name="Line 12"/>
              <p:cNvSpPr>
                <a:spLocks noChangeShapeType="1"/>
              </p:cNvSpPr>
              <p:nvPr/>
            </p:nvSpPr>
            <p:spPr bwMode="auto">
              <a:xfrm>
                <a:off x="3327"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5" name="Line 13"/>
              <p:cNvSpPr>
                <a:spLocks noChangeShapeType="1"/>
              </p:cNvSpPr>
              <p:nvPr/>
            </p:nvSpPr>
            <p:spPr bwMode="auto">
              <a:xfrm>
                <a:off x="3389"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6" name="Line 14"/>
              <p:cNvSpPr>
                <a:spLocks noChangeShapeType="1"/>
              </p:cNvSpPr>
              <p:nvPr/>
            </p:nvSpPr>
            <p:spPr bwMode="auto">
              <a:xfrm>
                <a:off x="3451"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7" name="Line 15"/>
              <p:cNvSpPr>
                <a:spLocks noChangeShapeType="1"/>
              </p:cNvSpPr>
              <p:nvPr/>
            </p:nvSpPr>
            <p:spPr bwMode="auto">
              <a:xfrm>
                <a:off x="3512"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8" name="Line 16"/>
              <p:cNvSpPr>
                <a:spLocks noChangeShapeType="1"/>
              </p:cNvSpPr>
              <p:nvPr/>
            </p:nvSpPr>
            <p:spPr bwMode="auto">
              <a:xfrm>
                <a:off x="3574"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9" name="Line 17"/>
              <p:cNvSpPr>
                <a:spLocks noChangeShapeType="1"/>
              </p:cNvSpPr>
              <p:nvPr/>
            </p:nvSpPr>
            <p:spPr bwMode="auto">
              <a:xfrm>
                <a:off x="3636"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0" name="Line 18"/>
              <p:cNvSpPr>
                <a:spLocks noChangeShapeType="1"/>
              </p:cNvSpPr>
              <p:nvPr/>
            </p:nvSpPr>
            <p:spPr bwMode="auto">
              <a:xfrm>
                <a:off x="3698"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1" name="Line 19"/>
              <p:cNvSpPr>
                <a:spLocks noChangeShapeType="1"/>
              </p:cNvSpPr>
              <p:nvPr/>
            </p:nvSpPr>
            <p:spPr bwMode="auto">
              <a:xfrm>
                <a:off x="3760"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2" name="Line 20"/>
              <p:cNvSpPr>
                <a:spLocks noChangeShapeType="1"/>
              </p:cNvSpPr>
              <p:nvPr/>
            </p:nvSpPr>
            <p:spPr bwMode="auto">
              <a:xfrm>
                <a:off x="3822"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3" name="Line 21"/>
              <p:cNvSpPr>
                <a:spLocks noChangeShapeType="1"/>
              </p:cNvSpPr>
              <p:nvPr/>
            </p:nvSpPr>
            <p:spPr bwMode="auto">
              <a:xfrm>
                <a:off x="3884"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4" name="Line 22"/>
              <p:cNvSpPr>
                <a:spLocks noChangeShapeType="1"/>
              </p:cNvSpPr>
              <p:nvPr/>
            </p:nvSpPr>
            <p:spPr bwMode="auto">
              <a:xfrm>
                <a:off x="3945"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5" name="Line 23"/>
              <p:cNvSpPr>
                <a:spLocks noChangeShapeType="1"/>
              </p:cNvSpPr>
              <p:nvPr/>
            </p:nvSpPr>
            <p:spPr bwMode="auto">
              <a:xfrm>
                <a:off x="4007" y="1330"/>
                <a:ext cx="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81" name="Rectangle 24"/>
            <p:cNvSpPr>
              <a:spLocks noChangeArrowheads="1"/>
            </p:cNvSpPr>
            <p:nvPr/>
          </p:nvSpPr>
          <p:spPr bwMode="auto">
            <a:xfrm>
              <a:off x="3952" y="134"/>
              <a:ext cx="1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NAME</a:t>
              </a:r>
              <a:endParaRPr lang="en-US">
                <a:latin typeface="Arial" charset="0"/>
              </a:endParaRPr>
            </a:p>
          </p:txBody>
        </p:sp>
        <p:sp>
          <p:nvSpPr>
            <p:cNvPr id="14382" name="Rectangle 25"/>
            <p:cNvSpPr>
              <a:spLocks noChangeArrowheads="1"/>
            </p:cNvSpPr>
            <p:nvPr/>
          </p:nvSpPr>
          <p:spPr bwMode="auto">
            <a:xfrm>
              <a:off x="3952" y="223"/>
              <a:ext cx="17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DATE</a:t>
              </a:r>
              <a:endParaRPr lang="en-US">
                <a:latin typeface="Arial" charset="0"/>
              </a:endParaRPr>
            </a:p>
          </p:txBody>
        </p:sp>
        <p:sp>
          <p:nvSpPr>
            <p:cNvPr id="14383" name="Line 26"/>
            <p:cNvSpPr>
              <a:spLocks noChangeShapeType="1"/>
            </p:cNvSpPr>
            <p:nvPr/>
          </p:nvSpPr>
          <p:spPr bwMode="auto">
            <a:xfrm>
              <a:off x="4165" y="182"/>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4" name="Rectangle 27"/>
            <p:cNvSpPr>
              <a:spLocks noChangeArrowheads="1"/>
            </p:cNvSpPr>
            <p:nvPr/>
          </p:nvSpPr>
          <p:spPr bwMode="auto">
            <a:xfrm>
              <a:off x="447" y="141"/>
              <a:ext cx="118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rPr>
                <a:t>The Unit Organizer </a:t>
              </a:r>
              <a:endParaRPr lang="en-US">
                <a:latin typeface="Arial" charset="0"/>
              </a:endParaRPr>
            </a:p>
          </p:txBody>
        </p:sp>
        <p:sp>
          <p:nvSpPr>
            <p:cNvPr id="14385" name="Rectangle 28"/>
            <p:cNvSpPr>
              <a:spLocks noChangeArrowheads="1"/>
            </p:cNvSpPr>
            <p:nvPr/>
          </p:nvSpPr>
          <p:spPr bwMode="auto">
            <a:xfrm>
              <a:off x="2571" y="203"/>
              <a:ext cx="5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BIGGER PICTURE</a:t>
              </a:r>
              <a:endParaRPr lang="en-US">
                <a:latin typeface="Arial" charset="0"/>
              </a:endParaRPr>
            </a:p>
          </p:txBody>
        </p:sp>
        <p:sp>
          <p:nvSpPr>
            <p:cNvPr id="14386" name="Rectangle 29"/>
            <p:cNvSpPr>
              <a:spLocks noChangeArrowheads="1"/>
            </p:cNvSpPr>
            <p:nvPr/>
          </p:nvSpPr>
          <p:spPr bwMode="auto">
            <a:xfrm>
              <a:off x="797" y="512"/>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LAST UNIT</a:t>
              </a:r>
              <a:endParaRPr lang="en-US">
                <a:latin typeface="Arial" charset="0"/>
              </a:endParaRPr>
            </a:p>
          </p:txBody>
        </p:sp>
        <p:sp>
          <p:nvSpPr>
            <p:cNvPr id="14387" name="Rectangle 30"/>
            <p:cNvSpPr>
              <a:spLocks noChangeArrowheads="1"/>
            </p:cNvSpPr>
            <p:nvPr/>
          </p:nvSpPr>
          <p:spPr bwMode="auto">
            <a:xfrm>
              <a:off x="1120" y="512"/>
              <a:ext cx="3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4388" name="Rectangle 31"/>
            <p:cNvSpPr>
              <a:spLocks noChangeArrowheads="1"/>
            </p:cNvSpPr>
            <p:nvPr/>
          </p:nvSpPr>
          <p:spPr bwMode="auto">
            <a:xfrm>
              <a:off x="2770" y="525"/>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14389" name="Rectangle 32"/>
            <p:cNvSpPr>
              <a:spLocks noChangeArrowheads="1"/>
            </p:cNvSpPr>
            <p:nvPr/>
          </p:nvSpPr>
          <p:spPr bwMode="auto">
            <a:xfrm>
              <a:off x="4461" y="505"/>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NEXT UNIT</a:t>
              </a:r>
              <a:endParaRPr lang="en-US">
                <a:latin typeface="Arial" charset="0"/>
              </a:endParaRPr>
            </a:p>
          </p:txBody>
        </p:sp>
        <p:sp>
          <p:nvSpPr>
            <p:cNvPr id="14390" name="Rectangle 33"/>
            <p:cNvSpPr>
              <a:spLocks noChangeArrowheads="1"/>
            </p:cNvSpPr>
            <p:nvPr/>
          </p:nvSpPr>
          <p:spPr bwMode="auto">
            <a:xfrm>
              <a:off x="4791" y="505"/>
              <a:ext cx="3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4391" name="Line 34"/>
            <p:cNvSpPr>
              <a:spLocks noChangeShapeType="1"/>
            </p:cNvSpPr>
            <p:nvPr/>
          </p:nvSpPr>
          <p:spPr bwMode="auto">
            <a:xfrm>
              <a:off x="474" y="766"/>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2" name="Line 35"/>
            <p:cNvSpPr>
              <a:spLocks noChangeShapeType="1"/>
            </p:cNvSpPr>
            <p:nvPr/>
          </p:nvSpPr>
          <p:spPr bwMode="auto">
            <a:xfrm>
              <a:off x="467" y="301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3" name="Line 36"/>
            <p:cNvSpPr>
              <a:spLocks noChangeShapeType="1"/>
            </p:cNvSpPr>
            <p:nvPr/>
          </p:nvSpPr>
          <p:spPr bwMode="auto">
            <a:xfrm>
              <a:off x="1766" y="498"/>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4" name="Line 37"/>
            <p:cNvSpPr>
              <a:spLocks noChangeShapeType="1"/>
            </p:cNvSpPr>
            <p:nvPr/>
          </p:nvSpPr>
          <p:spPr bwMode="auto">
            <a:xfrm>
              <a:off x="4055" y="505"/>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5" name="Arc 38"/>
            <p:cNvSpPr>
              <a:spLocks/>
            </p:cNvSpPr>
            <p:nvPr/>
          </p:nvSpPr>
          <p:spPr bwMode="auto">
            <a:xfrm>
              <a:off x="474" y="306"/>
              <a:ext cx="1289" cy="19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lnTo>
                    <a:pt x="-1"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6" name="Arc 39"/>
            <p:cNvSpPr>
              <a:spLocks/>
            </p:cNvSpPr>
            <p:nvPr/>
          </p:nvSpPr>
          <p:spPr bwMode="auto">
            <a:xfrm>
              <a:off x="467" y="299"/>
              <a:ext cx="12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lnTo>
                    <a:pt x="-1"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7" name="Arc 40"/>
            <p:cNvSpPr>
              <a:spLocks/>
            </p:cNvSpPr>
            <p:nvPr/>
          </p:nvSpPr>
          <p:spPr bwMode="auto">
            <a:xfrm>
              <a:off x="4055" y="299"/>
              <a:ext cx="1265" cy="203"/>
            </a:xfrm>
            <a:custGeom>
              <a:avLst/>
              <a:gdLst>
                <a:gd name="T0" fmla="*/ 0 w 21616"/>
                <a:gd name="T1" fmla="*/ 0 h 21600"/>
                <a:gd name="T2" fmla="*/ 0 w 21616"/>
                <a:gd name="T3" fmla="*/ 0 h 21600"/>
                <a:gd name="T4" fmla="*/ 0 w 21616"/>
                <a:gd name="T5" fmla="*/ 0 h 21600"/>
                <a:gd name="T6" fmla="*/ 0 60000 65536"/>
                <a:gd name="T7" fmla="*/ 0 60000 65536"/>
                <a:gd name="T8" fmla="*/ 0 60000 65536"/>
              </a:gdLst>
              <a:ahLst/>
              <a:cxnLst>
                <a:cxn ang="T6">
                  <a:pos x="T0" y="T1"/>
                </a:cxn>
                <a:cxn ang="T7">
                  <a:pos x="T2" y="T3"/>
                </a:cxn>
                <a:cxn ang="T8">
                  <a:pos x="T4" y="T5"/>
                </a:cxn>
              </a:cxnLst>
              <a:rect l="0" t="0" r="r" b="b"/>
              <a:pathLst>
                <a:path w="21616" h="21600" fill="none" extrusionOk="0">
                  <a:moveTo>
                    <a:pt x="-1" y="0"/>
                  </a:moveTo>
                  <a:cubicBezTo>
                    <a:pt x="5" y="0"/>
                    <a:pt x="11" y="-1"/>
                    <a:pt x="17" y="-1"/>
                  </a:cubicBezTo>
                  <a:cubicBezTo>
                    <a:pt x="11904" y="-1"/>
                    <a:pt x="21558" y="9606"/>
                    <a:pt x="21616" y="21493"/>
                  </a:cubicBezTo>
                </a:path>
                <a:path w="21616" h="21600" stroke="0" extrusionOk="0">
                  <a:moveTo>
                    <a:pt x="-1" y="0"/>
                  </a:moveTo>
                  <a:cubicBezTo>
                    <a:pt x="5" y="0"/>
                    <a:pt x="11" y="-1"/>
                    <a:pt x="17" y="-1"/>
                  </a:cubicBezTo>
                  <a:cubicBezTo>
                    <a:pt x="11904" y="-1"/>
                    <a:pt x="21558" y="9606"/>
                    <a:pt x="21616" y="21493"/>
                  </a:cubicBezTo>
                  <a:lnTo>
                    <a:pt x="17" y="21600"/>
                  </a:lnTo>
                  <a:lnTo>
                    <a:pt x="-1" y="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8" name="Line 41"/>
            <p:cNvSpPr>
              <a:spLocks noChangeShapeType="1"/>
            </p:cNvSpPr>
            <p:nvPr/>
          </p:nvSpPr>
          <p:spPr bwMode="auto">
            <a:xfrm>
              <a:off x="1760" y="299"/>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399" name="Group 42"/>
            <p:cNvGrpSpPr>
              <a:grpSpLocks/>
            </p:cNvGrpSpPr>
            <p:nvPr/>
          </p:nvGrpSpPr>
          <p:grpSpPr bwMode="auto">
            <a:xfrm>
              <a:off x="1760" y="326"/>
              <a:ext cx="1" cy="145"/>
              <a:chOff x="1760" y="326"/>
              <a:chExt cx="1" cy="145"/>
            </a:xfrm>
          </p:grpSpPr>
          <p:sp>
            <p:nvSpPr>
              <p:cNvPr id="14464" name="Line 43"/>
              <p:cNvSpPr>
                <a:spLocks noChangeShapeType="1"/>
              </p:cNvSpPr>
              <p:nvPr/>
            </p:nvSpPr>
            <p:spPr bwMode="auto">
              <a:xfrm>
                <a:off x="1760" y="326"/>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5" name="Line 44"/>
              <p:cNvSpPr>
                <a:spLocks noChangeShapeType="1"/>
              </p:cNvSpPr>
              <p:nvPr/>
            </p:nvSpPr>
            <p:spPr bwMode="auto">
              <a:xfrm>
                <a:off x="1760" y="388"/>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6" name="Line 45"/>
              <p:cNvSpPr>
                <a:spLocks noChangeShapeType="1"/>
              </p:cNvSpPr>
              <p:nvPr/>
            </p:nvSpPr>
            <p:spPr bwMode="auto">
              <a:xfrm>
                <a:off x="1760" y="45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400" name="Group 46"/>
            <p:cNvGrpSpPr>
              <a:grpSpLocks/>
            </p:cNvGrpSpPr>
            <p:nvPr/>
          </p:nvGrpSpPr>
          <p:grpSpPr bwMode="auto">
            <a:xfrm>
              <a:off x="4062" y="333"/>
              <a:ext cx="1" cy="145"/>
              <a:chOff x="4062" y="333"/>
              <a:chExt cx="1" cy="145"/>
            </a:xfrm>
          </p:grpSpPr>
          <p:sp>
            <p:nvSpPr>
              <p:cNvPr id="14461" name="Line 47"/>
              <p:cNvSpPr>
                <a:spLocks noChangeShapeType="1"/>
              </p:cNvSpPr>
              <p:nvPr/>
            </p:nvSpPr>
            <p:spPr bwMode="auto">
              <a:xfrm>
                <a:off x="4062" y="3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2" name="Line 48"/>
              <p:cNvSpPr>
                <a:spLocks noChangeShapeType="1"/>
              </p:cNvSpPr>
              <p:nvPr/>
            </p:nvSpPr>
            <p:spPr bwMode="auto">
              <a:xfrm>
                <a:off x="4062"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3" name="Line 49"/>
              <p:cNvSpPr>
                <a:spLocks noChangeShapeType="1"/>
              </p:cNvSpPr>
              <p:nvPr/>
            </p:nvSpPr>
            <p:spPr bwMode="auto">
              <a:xfrm>
                <a:off x="4062"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401" name="Line 50"/>
            <p:cNvSpPr>
              <a:spLocks noChangeShapeType="1"/>
            </p:cNvSpPr>
            <p:nvPr/>
          </p:nvSpPr>
          <p:spPr bwMode="auto">
            <a:xfrm>
              <a:off x="467" y="505"/>
              <a:ext cx="1" cy="336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2" name="Line 51"/>
            <p:cNvSpPr>
              <a:spLocks noChangeShapeType="1"/>
            </p:cNvSpPr>
            <p:nvPr/>
          </p:nvSpPr>
          <p:spPr bwMode="auto">
            <a:xfrm>
              <a:off x="474" y="387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3" name="Line 52"/>
            <p:cNvSpPr>
              <a:spLocks noChangeShapeType="1"/>
            </p:cNvSpPr>
            <p:nvPr/>
          </p:nvSpPr>
          <p:spPr bwMode="auto">
            <a:xfrm>
              <a:off x="5306" y="505"/>
              <a:ext cx="1" cy="336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4" name="Rectangle 53"/>
            <p:cNvSpPr>
              <a:spLocks noChangeArrowheads="1"/>
            </p:cNvSpPr>
            <p:nvPr/>
          </p:nvSpPr>
          <p:spPr bwMode="auto">
            <a:xfrm rot="-5400000">
              <a:off x="245" y="3284"/>
              <a:ext cx="6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800" b="1">
                  <a:solidFill>
                    <a:srgbClr val="000000"/>
                  </a:solidFill>
                  <a:latin typeface="Arial" charset="0"/>
                </a:rPr>
                <a:t> UNIT SELF-TEST QUESTIONS</a:t>
              </a:r>
            </a:p>
          </p:txBody>
        </p:sp>
        <p:sp>
          <p:nvSpPr>
            <p:cNvPr id="14405" name="Rectangle 54"/>
            <p:cNvSpPr>
              <a:spLocks noChangeArrowheads="1"/>
            </p:cNvSpPr>
            <p:nvPr/>
          </p:nvSpPr>
          <p:spPr bwMode="auto">
            <a:xfrm rot="-5400000">
              <a:off x="617" y="3831"/>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endParaRPr lang="en-US">
                <a:latin typeface="Arial" charset="0"/>
              </a:endParaRPr>
            </a:p>
          </p:txBody>
        </p:sp>
        <p:sp>
          <p:nvSpPr>
            <p:cNvPr id="14406" name="Rectangle 55"/>
            <p:cNvSpPr>
              <a:spLocks noChangeArrowheads="1"/>
            </p:cNvSpPr>
            <p:nvPr/>
          </p:nvSpPr>
          <p:spPr bwMode="auto">
            <a:xfrm rot="960000">
              <a:off x="3278" y="808"/>
              <a:ext cx="3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is about...</a:t>
              </a:r>
              <a:endParaRPr lang="en-US">
                <a:latin typeface="Arial" charset="0"/>
              </a:endParaRPr>
            </a:p>
          </p:txBody>
        </p:sp>
        <p:sp>
          <p:nvSpPr>
            <p:cNvPr id="14407" name="Line 56"/>
            <p:cNvSpPr>
              <a:spLocks noChangeShapeType="1"/>
            </p:cNvSpPr>
            <p:nvPr/>
          </p:nvSpPr>
          <p:spPr bwMode="auto">
            <a:xfrm>
              <a:off x="1498" y="773"/>
              <a:ext cx="1" cy="224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8" name="Line 57"/>
            <p:cNvSpPr>
              <a:spLocks noChangeShapeType="1"/>
            </p:cNvSpPr>
            <p:nvPr/>
          </p:nvSpPr>
          <p:spPr bwMode="auto">
            <a:xfrm>
              <a:off x="474" y="1254"/>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9" name="Line 58"/>
            <p:cNvSpPr>
              <a:spLocks noChangeShapeType="1"/>
            </p:cNvSpPr>
            <p:nvPr/>
          </p:nvSpPr>
          <p:spPr bwMode="auto">
            <a:xfrm>
              <a:off x="474" y="1096"/>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0" name="Line 59"/>
            <p:cNvSpPr>
              <a:spLocks noChangeShapeType="1"/>
            </p:cNvSpPr>
            <p:nvPr/>
          </p:nvSpPr>
          <p:spPr bwMode="auto">
            <a:xfrm>
              <a:off x="474" y="141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1" name="Line 60"/>
            <p:cNvSpPr>
              <a:spLocks noChangeShapeType="1"/>
            </p:cNvSpPr>
            <p:nvPr/>
          </p:nvSpPr>
          <p:spPr bwMode="auto">
            <a:xfrm>
              <a:off x="481" y="1564"/>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2" name="Line 61"/>
            <p:cNvSpPr>
              <a:spLocks noChangeShapeType="1"/>
            </p:cNvSpPr>
            <p:nvPr/>
          </p:nvSpPr>
          <p:spPr bwMode="auto">
            <a:xfrm flipH="1">
              <a:off x="481" y="1729"/>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3" name="Line 62"/>
            <p:cNvSpPr>
              <a:spLocks noChangeShapeType="1"/>
            </p:cNvSpPr>
            <p:nvPr/>
          </p:nvSpPr>
          <p:spPr bwMode="auto">
            <a:xfrm>
              <a:off x="481" y="2052"/>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4" name="Line 63"/>
            <p:cNvSpPr>
              <a:spLocks noChangeShapeType="1"/>
            </p:cNvSpPr>
            <p:nvPr/>
          </p:nvSpPr>
          <p:spPr bwMode="auto">
            <a:xfrm>
              <a:off x="481" y="188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5" name="Line 64"/>
            <p:cNvSpPr>
              <a:spLocks noChangeShapeType="1"/>
            </p:cNvSpPr>
            <p:nvPr/>
          </p:nvSpPr>
          <p:spPr bwMode="auto">
            <a:xfrm>
              <a:off x="481" y="221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6" name="Line 65"/>
            <p:cNvSpPr>
              <a:spLocks noChangeShapeType="1"/>
            </p:cNvSpPr>
            <p:nvPr/>
          </p:nvSpPr>
          <p:spPr bwMode="auto">
            <a:xfrm>
              <a:off x="467" y="2368"/>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7" name="Line 66"/>
            <p:cNvSpPr>
              <a:spLocks noChangeShapeType="1"/>
            </p:cNvSpPr>
            <p:nvPr/>
          </p:nvSpPr>
          <p:spPr bwMode="auto">
            <a:xfrm flipH="1">
              <a:off x="474" y="252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8" name="Line 67"/>
            <p:cNvSpPr>
              <a:spLocks noChangeShapeType="1"/>
            </p:cNvSpPr>
            <p:nvPr/>
          </p:nvSpPr>
          <p:spPr bwMode="auto">
            <a:xfrm>
              <a:off x="474" y="2684"/>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9" name="Line 68"/>
            <p:cNvSpPr>
              <a:spLocks noChangeShapeType="1"/>
            </p:cNvSpPr>
            <p:nvPr/>
          </p:nvSpPr>
          <p:spPr bwMode="auto">
            <a:xfrm>
              <a:off x="653" y="945"/>
              <a:ext cx="1" cy="29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0" name="Line 69"/>
            <p:cNvSpPr>
              <a:spLocks noChangeShapeType="1"/>
            </p:cNvSpPr>
            <p:nvPr/>
          </p:nvSpPr>
          <p:spPr bwMode="auto">
            <a:xfrm>
              <a:off x="481" y="945"/>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1" name="Rectangle 70"/>
            <p:cNvSpPr>
              <a:spLocks noChangeArrowheads="1"/>
            </p:cNvSpPr>
            <p:nvPr/>
          </p:nvSpPr>
          <p:spPr bwMode="auto">
            <a:xfrm rot="5400000">
              <a:off x="5171" y="3471"/>
              <a:ext cx="18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 </a:t>
              </a:r>
              <a:endParaRPr lang="en-US">
                <a:latin typeface="Arial" charset="0"/>
              </a:endParaRPr>
            </a:p>
          </p:txBody>
        </p:sp>
        <p:sp>
          <p:nvSpPr>
            <p:cNvPr id="14422" name="Rectangle 71"/>
            <p:cNvSpPr>
              <a:spLocks noChangeArrowheads="1"/>
            </p:cNvSpPr>
            <p:nvPr/>
          </p:nvSpPr>
          <p:spPr bwMode="auto">
            <a:xfrm rot="5400000">
              <a:off x="4892" y="3470"/>
              <a:ext cx="52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RELATIONSHIPS</a:t>
              </a:r>
              <a:endParaRPr lang="en-US">
                <a:latin typeface="Arial" charset="0"/>
              </a:endParaRPr>
            </a:p>
          </p:txBody>
        </p:sp>
        <p:sp>
          <p:nvSpPr>
            <p:cNvPr id="14423" name="Rectangle 72"/>
            <p:cNvSpPr>
              <a:spLocks noChangeArrowheads="1"/>
            </p:cNvSpPr>
            <p:nvPr/>
          </p:nvSpPr>
          <p:spPr bwMode="auto">
            <a:xfrm>
              <a:off x="701" y="807"/>
              <a:ext cx="5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SCHEDULE</a:t>
              </a:r>
              <a:endParaRPr lang="en-US">
                <a:latin typeface="Arial" charset="0"/>
              </a:endParaRPr>
            </a:p>
          </p:txBody>
        </p:sp>
        <p:sp>
          <p:nvSpPr>
            <p:cNvPr id="14424" name="Line 73"/>
            <p:cNvSpPr>
              <a:spLocks noChangeShapeType="1"/>
            </p:cNvSpPr>
            <p:nvPr/>
          </p:nvSpPr>
          <p:spPr bwMode="auto">
            <a:xfrm>
              <a:off x="474" y="284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5" name="Line 74"/>
            <p:cNvSpPr>
              <a:spLocks noChangeShapeType="1"/>
            </p:cNvSpPr>
            <p:nvPr/>
          </p:nvSpPr>
          <p:spPr bwMode="auto">
            <a:xfrm>
              <a:off x="4317" y="3028"/>
              <a:ext cx="1" cy="8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6" name="Line 75"/>
            <p:cNvSpPr>
              <a:spLocks noChangeShapeType="1"/>
            </p:cNvSpPr>
            <p:nvPr/>
          </p:nvSpPr>
          <p:spPr bwMode="auto">
            <a:xfrm>
              <a:off x="4323" y="3248"/>
              <a:ext cx="77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7" name="Line 76"/>
            <p:cNvSpPr>
              <a:spLocks noChangeShapeType="1"/>
            </p:cNvSpPr>
            <p:nvPr/>
          </p:nvSpPr>
          <p:spPr bwMode="auto">
            <a:xfrm>
              <a:off x="4323" y="344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8" name="Line 77"/>
            <p:cNvSpPr>
              <a:spLocks noChangeShapeType="1"/>
            </p:cNvSpPr>
            <p:nvPr/>
          </p:nvSpPr>
          <p:spPr bwMode="auto">
            <a:xfrm>
              <a:off x="4323" y="3646"/>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9" name="Line 78"/>
            <p:cNvSpPr>
              <a:spLocks noChangeShapeType="1"/>
            </p:cNvSpPr>
            <p:nvPr/>
          </p:nvSpPr>
          <p:spPr bwMode="auto">
            <a:xfrm>
              <a:off x="5100" y="3028"/>
              <a:ext cx="1" cy="8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0" name="Line 79"/>
            <p:cNvSpPr>
              <a:spLocks noChangeShapeType="1"/>
            </p:cNvSpPr>
            <p:nvPr/>
          </p:nvSpPr>
          <p:spPr bwMode="auto">
            <a:xfrm>
              <a:off x="467" y="498"/>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1" name="Rectangle 80"/>
            <p:cNvSpPr>
              <a:spLocks noChangeArrowheads="1"/>
            </p:cNvSpPr>
            <p:nvPr/>
          </p:nvSpPr>
          <p:spPr bwMode="auto">
            <a:xfrm>
              <a:off x="1773" y="505"/>
              <a:ext cx="2289" cy="2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432" name="Rectangle 81"/>
            <p:cNvSpPr>
              <a:spLocks noChangeArrowheads="1"/>
            </p:cNvSpPr>
            <p:nvPr/>
          </p:nvSpPr>
          <p:spPr bwMode="auto">
            <a:xfrm>
              <a:off x="1760" y="491"/>
              <a:ext cx="2316" cy="282"/>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33" name="Rectangle 82"/>
            <p:cNvSpPr>
              <a:spLocks noChangeArrowheads="1"/>
            </p:cNvSpPr>
            <p:nvPr/>
          </p:nvSpPr>
          <p:spPr bwMode="auto">
            <a:xfrm>
              <a:off x="1705" y="807"/>
              <a:ext cx="3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MAP</a:t>
              </a:r>
              <a:endParaRPr lang="en-US">
                <a:latin typeface="Arial" charset="0"/>
              </a:endParaRPr>
            </a:p>
          </p:txBody>
        </p:sp>
        <p:sp>
          <p:nvSpPr>
            <p:cNvPr id="14434" name="Rectangle 83"/>
            <p:cNvSpPr>
              <a:spLocks noChangeArrowheads="1"/>
            </p:cNvSpPr>
            <p:nvPr/>
          </p:nvSpPr>
          <p:spPr bwMode="auto">
            <a:xfrm>
              <a:off x="2557" y="526"/>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14435" name="Oval 84"/>
            <p:cNvSpPr>
              <a:spLocks noChangeArrowheads="1"/>
            </p:cNvSpPr>
            <p:nvPr/>
          </p:nvSpPr>
          <p:spPr bwMode="auto">
            <a:xfrm>
              <a:off x="1794" y="533"/>
              <a:ext cx="96" cy="89"/>
            </a:xfrm>
            <a:prstGeom prst="ellipse">
              <a:avLst/>
            </a:prstGeom>
            <a:solidFill>
              <a:srgbClr val="FFFFFF"/>
            </a:solidFill>
            <a:ln w="11113">
              <a:solidFill>
                <a:srgbClr val="000000"/>
              </a:solidFill>
              <a:round/>
              <a:headEnd/>
              <a:tailEnd/>
            </a:ln>
          </p:spPr>
          <p:txBody>
            <a:bodyPr/>
            <a:lstStyle/>
            <a:p>
              <a:endParaRPr lang="en-US"/>
            </a:p>
          </p:txBody>
        </p:sp>
        <p:sp>
          <p:nvSpPr>
            <p:cNvPr id="14436" name="Oval 85"/>
            <p:cNvSpPr>
              <a:spLocks noChangeArrowheads="1"/>
            </p:cNvSpPr>
            <p:nvPr/>
          </p:nvSpPr>
          <p:spPr bwMode="auto">
            <a:xfrm>
              <a:off x="502" y="512"/>
              <a:ext cx="96" cy="96"/>
            </a:xfrm>
            <a:prstGeom prst="ellipse">
              <a:avLst/>
            </a:prstGeom>
            <a:solidFill>
              <a:srgbClr val="FFFFFF"/>
            </a:solidFill>
            <a:ln w="11113">
              <a:solidFill>
                <a:srgbClr val="000000"/>
              </a:solidFill>
              <a:round/>
              <a:headEnd/>
              <a:tailEnd/>
            </a:ln>
          </p:spPr>
          <p:txBody>
            <a:bodyPr/>
            <a:lstStyle/>
            <a:p>
              <a:endParaRPr lang="en-US"/>
            </a:p>
          </p:txBody>
        </p:sp>
        <p:sp>
          <p:nvSpPr>
            <p:cNvPr id="14437" name="Oval 86"/>
            <p:cNvSpPr>
              <a:spLocks noChangeArrowheads="1"/>
            </p:cNvSpPr>
            <p:nvPr/>
          </p:nvSpPr>
          <p:spPr bwMode="auto">
            <a:xfrm>
              <a:off x="4097" y="512"/>
              <a:ext cx="96" cy="89"/>
            </a:xfrm>
            <a:prstGeom prst="ellipse">
              <a:avLst/>
            </a:prstGeom>
            <a:solidFill>
              <a:srgbClr val="FFFFFF"/>
            </a:solidFill>
            <a:ln w="11113">
              <a:solidFill>
                <a:srgbClr val="000000"/>
              </a:solidFill>
              <a:round/>
              <a:headEnd/>
              <a:tailEnd/>
            </a:ln>
          </p:spPr>
          <p:txBody>
            <a:bodyPr/>
            <a:lstStyle/>
            <a:p>
              <a:endParaRPr lang="en-US"/>
            </a:p>
          </p:txBody>
        </p:sp>
        <p:sp>
          <p:nvSpPr>
            <p:cNvPr id="14438" name="Oval 87"/>
            <p:cNvSpPr>
              <a:spLocks noChangeArrowheads="1"/>
            </p:cNvSpPr>
            <p:nvPr/>
          </p:nvSpPr>
          <p:spPr bwMode="auto">
            <a:xfrm>
              <a:off x="1533" y="801"/>
              <a:ext cx="96" cy="96"/>
            </a:xfrm>
            <a:prstGeom prst="ellipse">
              <a:avLst/>
            </a:prstGeom>
            <a:solidFill>
              <a:srgbClr val="FFFFFF"/>
            </a:solidFill>
            <a:ln w="11113">
              <a:solidFill>
                <a:srgbClr val="000000"/>
              </a:solidFill>
              <a:round/>
              <a:headEnd/>
              <a:tailEnd/>
            </a:ln>
          </p:spPr>
          <p:txBody>
            <a:bodyPr/>
            <a:lstStyle/>
            <a:p>
              <a:endParaRPr lang="en-US"/>
            </a:p>
          </p:txBody>
        </p:sp>
        <p:sp>
          <p:nvSpPr>
            <p:cNvPr id="14439" name="Oval 88"/>
            <p:cNvSpPr>
              <a:spLocks noChangeArrowheads="1"/>
            </p:cNvSpPr>
            <p:nvPr/>
          </p:nvSpPr>
          <p:spPr bwMode="auto">
            <a:xfrm>
              <a:off x="5183" y="3048"/>
              <a:ext cx="96" cy="97"/>
            </a:xfrm>
            <a:prstGeom prst="ellipse">
              <a:avLst/>
            </a:prstGeom>
            <a:solidFill>
              <a:srgbClr val="FFFFFF"/>
            </a:solidFill>
            <a:ln w="11113">
              <a:solidFill>
                <a:srgbClr val="000000"/>
              </a:solidFill>
              <a:round/>
              <a:headEnd/>
              <a:tailEnd/>
            </a:ln>
          </p:spPr>
          <p:txBody>
            <a:bodyPr/>
            <a:lstStyle/>
            <a:p>
              <a:endParaRPr lang="en-US"/>
            </a:p>
          </p:txBody>
        </p:sp>
        <p:sp>
          <p:nvSpPr>
            <p:cNvPr id="14440" name="Oval 89"/>
            <p:cNvSpPr>
              <a:spLocks noChangeArrowheads="1"/>
            </p:cNvSpPr>
            <p:nvPr/>
          </p:nvSpPr>
          <p:spPr bwMode="auto">
            <a:xfrm>
              <a:off x="509" y="3722"/>
              <a:ext cx="96" cy="96"/>
            </a:xfrm>
            <a:prstGeom prst="ellipse">
              <a:avLst/>
            </a:prstGeom>
            <a:solidFill>
              <a:srgbClr val="FFFFFF"/>
            </a:solidFill>
            <a:ln w="11113">
              <a:solidFill>
                <a:srgbClr val="000000"/>
              </a:solidFill>
              <a:round/>
              <a:headEnd/>
              <a:tailEnd/>
            </a:ln>
          </p:spPr>
          <p:txBody>
            <a:bodyPr/>
            <a:lstStyle/>
            <a:p>
              <a:endParaRPr lang="en-US"/>
            </a:p>
          </p:txBody>
        </p:sp>
        <p:sp>
          <p:nvSpPr>
            <p:cNvPr id="14441" name="Oval 90"/>
            <p:cNvSpPr>
              <a:spLocks noChangeArrowheads="1"/>
            </p:cNvSpPr>
            <p:nvPr/>
          </p:nvSpPr>
          <p:spPr bwMode="auto">
            <a:xfrm>
              <a:off x="509" y="794"/>
              <a:ext cx="96" cy="96"/>
            </a:xfrm>
            <a:prstGeom prst="ellipse">
              <a:avLst/>
            </a:prstGeom>
            <a:solidFill>
              <a:srgbClr val="FFFFFF"/>
            </a:solidFill>
            <a:ln w="11113">
              <a:solidFill>
                <a:srgbClr val="000000"/>
              </a:solidFill>
              <a:round/>
              <a:headEnd/>
              <a:tailEnd/>
            </a:ln>
          </p:spPr>
          <p:txBody>
            <a:bodyPr/>
            <a:lstStyle/>
            <a:p>
              <a:endParaRPr lang="en-US"/>
            </a:p>
          </p:txBody>
        </p:sp>
        <p:sp>
          <p:nvSpPr>
            <p:cNvPr id="14442" name="Rectangle 91"/>
            <p:cNvSpPr>
              <a:spLocks noChangeArrowheads="1"/>
            </p:cNvSpPr>
            <p:nvPr/>
          </p:nvSpPr>
          <p:spPr bwMode="auto">
            <a:xfrm>
              <a:off x="1821" y="53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1</a:t>
              </a:r>
              <a:endParaRPr lang="en-US">
                <a:latin typeface="Arial" charset="0"/>
              </a:endParaRPr>
            </a:p>
          </p:txBody>
        </p:sp>
        <p:sp>
          <p:nvSpPr>
            <p:cNvPr id="14443" name="Rectangle 92"/>
            <p:cNvSpPr>
              <a:spLocks noChangeArrowheads="1"/>
            </p:cNvSpPr>
            <p:nvPr/>
          </p:nvSpPr>
          <p:spPr bwMode="auto">
            <a:xfrm>
              <a:off x="4124" y="5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3</a:t>
              </a:r>
              <a:endParaRPr lang="en-US">
                <a:latin typeface="Arial" charset="0"/>
              </a:endParaRPr>
            </a:p>
          </p:txBody>
        </p:sp>
        <p:sp>
          <p:nvSpPr>
            <p:cNvPr id="14444" name="Rectangle 93"/>
            <p:cNvSpPr>
              <a:spLocks noChangeArrowheads="1"/>
            </p:cNvSpPr>
            <p:nvPr/>
          </p:nvSpPr>
          <p:spPr bwMode="auto">
            <a:xfrm>
              <a:off x="529" y="5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2</a:t>
              </a:r>
              <a:endParaRPr lang="en-US">
                <a:latin typeface="Arial" charset="0"/>
              </a:endParaRPr>
            </a:p>
          </p:txBody>
        </p:sp>
        <p:sp>
          <p:nvSpPr>
            <p:cNvPr id="14445" name="Oval 94"/>
            <p:cNvSpPr>
              <a:spLocks noChangeArrowheads="1"/>
            </p:cNvSpPr>
            <p:nvPr/>
          </p:nvSpPr>
          <p:spPr bwMode="auto">
            <a:xfrm>
              <a:off x="2447" y="189"/>
              <a:ext cx="96" cy="96"/>
            </a:xfrm>
            <a:prstGeom prst="ellipse">
              <a:avLst/>
            </a:prstGeom>
            <a:solidFill>
              <a:srgbClr val="FFFFFF"/>
            </a:solidFill>
            <a:ln w="11113">
              <a:solidFill>
                <a:srgbClr val="000000"/>
              </a:solidFill>
              <a:round/>
              <a:headEnd/>
              <a:tailEnd/>
            </a:ln>
          </p:spPr>
          <p:txBody>
            <a:bodyPr/>
            <a:lstStyle/>
            <a:p>
              <a:endParaRPr lang="en-US"/>
            </a:p>
          </p:txBody>
        </p:sp>
        <p:sp>
          <p:nvSpPr>
            <p:cNvPr id="14446" name="Rectangle 95"/>
            <p:cNvSpPr>
              <a:spLocks noChangeArrowheads="1"/>
            </p:cNvSpPr>
            <p:nvPr/>
          </p:nvSpPr>
          <p:spPr bwMode="auto">
            <a:xfrm>
              <a:off x="2468" y="20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4</a:t>
              </a:r>
              <a:endParaRPr lang="en-US">
                <a:latin typeface="Arial" charset="0"/>
              </a:endParaRPr>
            </a:p>
          </p:txBody>
        </p:sp>
        <p:sp>
          <p:nvSpPr>
            <p:cNvPr id="14447" name="Rectangle 96"/>
            <p:cNvSpPr>
              <a:spLocks noChangeArrowheads="1"/>
            </p:cNvSpPr>
            <p:nvPr/>
          </p:nvSpPr>
          <p:spPr bwMode="auto">
            <a:xfrm>
              <a:off x="1567" y="821"/>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5</a:t>
              </a:r>
              <a:endParaRPr lang="en-US">
                <a:latin typeface="Arial" charset="0"/>
              </a:endParaRPr>
            </a:p>
          </p:txBody>
        </p:sp>
        <p:sp>
          <p:nvSpPr>
            <p:cNvPr id="14448" name="Rectangle 97"/>
            <p:cNvSpPr>
              <a:spLocks noChangeArrowheads="1"/>
            </p:cNvSpPr>
            <p:nvPr/>
          </p:nvSpPr>
          <p:spPr bwMode="auto">
            <a:xfrm>
              <a:off x="5217" y="306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6</a:t>
              </a:r>
              <a:endParaRPr lang="en-US">
                <a:latin typeface="Arial" charset="0"/>
              </a:endParaRPr>
            </a:p>
          </p:txBody>
        </p:sp>
        <p:sp>
          <p:nvSpPr>
            <p:cNvPr id="14449" name="Rectangle 98"/>
            <p:cNvSpPr>
              <a:spLocks noChangeArrowheads="1"/>
            </p:cNvSpPr>
            <p:nvPr/>
          </p:nvSpPr>
          <p:spPr bwMode="auto">
            <a:xfrm>
              <a:off x="536" y="373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7</a:t>
              </a:r>
              <a:endParaRPr lang="en-US">
                <a:latin typeface="Arial" charset="0"/>
              </a:endParaRPr>
            </a:p>
          </p:txBody>
        </p:sp>
        <p:sp>
          <p:nvSpPr>
            <p:cNvPr id="14450" name="Rectangle 99"/>
            <p:cNvSpPr>
              <a:spLocks noChangeArrowheads="1"/>
            </p:cNvSpPr>
            <p:nvPr/>
          </p:nvSpPr>
          <p:spPr bwMode="auto">
            <a:xfrm>
              <a:off x="536" y="807"/>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8</a:t>
              </a:r>
              <a:endParaRPr lang="en-US">
                <a:latin typeface="Arial" charset="0"/>
              </a:endParaRPr>
            </a:p>
          </p:txBody>
        </p:sp>
        <p:sp>
          <p:nvSpPr>
            <p:cNvPr id="14451" name="Line 100"/>
            <p:cNvSpPr>
              <a:spLocks noChangeShapeType="1"/>
            </p:cNvSpPr>
            <p:nvPr/>
          </p:nvSpPr>
          <p:spPr bwMode="auto">
            <a:xfrm>
              <a:off x="4165" y="278"/>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2" name="Rectangle 101"/>
            <p:cNvSpPr>
              <a:spLocks noChangeArrowheads="1"/>
            </p:cNvSpPr>
            <p:nvPr/>
          </p:nvSpPr>
          <p:spPr bwMode="auto">
            <a:xfrm>
              <a:off x="4330" y="79"/>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14453" name="Rectangle 102"/>
            <p:cNvSpPr>
              <a:spLocks noChangeArrowheads="1"/>
            </p:cNvSpPr>
            <p:nvPr/>
          </p:nvSpPr>
          <p:spPr bwMode="auto">
            <a:xfrm>
              <a:off x="4360" y="176"/>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14454" name="Rectangle 103"/>
            <p:cNvSpPr>
              <a:spLocks noChangeArrowheads="1"/>
            </p:cNvSpPr>
            <p:nvPr/>
          </p:nvSpPr>
          <p:spPr bwMode="auto">
            <a:xfrm>
              <a:off x="502" y="1295"/>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grpSp>
          <p:nvGrpSpPr>
            <p:cNvPr id="14455" name="Group 104"/>
            <p:cNvGrpSpPr>
              <a:grpSpLocks/>
            </p:cNvGrpSpPr>
            <p:nvPr/>
          </p:nvGrpSpPr>
          <p:grpSpPr bwMode="auto">
            <a:xfrm>
              <a:off x="1388" y="374"/>
              <a:ext cx="778" cy="55"/>
              <a:chOff x="1388" y="374"/>
              <a:chExt cx="778" cy="55"/>
            </a:xfrm>
          </p:grpSpPr>
          <p:sp>
            <p:nvSpPr>
              <p:cNvPr id="14459" name="Freeform 105"/>
              <p:cNvSpPr>
                <a:spLocks/>
              </p:cNvSpPr>
              <p:nvPr/>
            </p:nvSpPr>
            <p:spPr bwMode="auto">
              <a:xfrm>
                <a:off x="1388" y="374"/>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60" name="Line 106"/>
              <p:cNvSpPr>
                <a:spLocks noChangeShapeType="1"/>
              </p:cNvSpPr>
              <p:nvPr/>
            </p:nvSpPr>
            <p:spPr bwMode="auto">
              <a:xfrm flipH="1">
                <a:off x="1498" y="395"/>
                <a:ext cx="66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456" name="Group 107"/>
            <p:cNvGrpSpPr>
              <a:grpSpLocks/>
            </p:cNvGrpSpPr>
            <p:nvPr/>
          </p:nvGrpSpPr>
          <p:grpSpPr bwMode="auto">
            <a:xfrm>
              <a:off x="3482" y="359"/>
              <a:ext cx="898" cy="55"/>
              <a:chOff x="3482" y="359"/>
              <a:chExt cx="898" cy="55"/>
            </a:xfrm>
          </p:grpSpPr>
          <p:sp>
            <p:nvSpPr>
              <p:cNvPr id="14457" name="Freeform 108"/>
              <p:cNvSpPr>
                <a:spLocks/>
              </p:cNvSpPr>
              <p:nvPr/>
            </p:nvSpPr>
            <p:spPr bwMode="auto">
              <a:xfrm flipH="1">
                <a:off x="4263" y="359"/>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58" name="Line 109"/>
              <p:cNvSpPr>
                <a:spLocks noChangeShapeType="1"/>
              </p:cNvSpPr>
              <p:nvPr/>
            </p:nvSpPr>
            <p:spPr bwMode="auto">
              <a:xfrm>
                <a:off x="3482" y="380"/>
                <a:ext cx="78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4338" name="TextBox 1"/>
          <p:cNvSpPr txBox="1">
            <a:spLocks noChangeArrowheads="1"/>
          </p:cNvSpPr>
          <p:nvPr/>
        </p:nvSpPr>
        <p:spPr bwMode="auto">
          <a:xfrm>
            <a:off x="3429000" y="91440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200"/>
              <a:t>Narrative </a:t>
            </a:r>
          </a:p>
        </p:txBody>
      </p:sp>
      <p:sp>
        <p:nvSpPr>
          <p:cNvPr id="14339" name="TextBox 2"/>
          <p:cNvSpPr txBox="1">
            <a:spLocks noChangeArrowheads="1"/>
          </p:cNvSpPr>
          <p:nvPr/>
        </p:nvSpPr>
        <p:spPr bwMode="auto">
          <a:xfrm>
            <a:off x="1066800" y="914400"/>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Literary elements</a:t>
            </a:r>
          </a:p>
        </p:txBody>
      </p:sp>
      <p:sp>
        <p:nvSpPr>
          <p:cNvPr id="14340" name="TextBox 3"/>
          <p:cNvSpPr txBox="1">
            <a:spLocks noChangeArrowheads="1"/>
          </p:cNvSpPr>
          <p:nvPr/>
        </p:nvSpPr>
        <p:spPr bwMode="auto">
          <a:xfrm>
            <a:off x="6781800" y="9144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Expository Reading</a:t>
            </a:r>
          </a:p>
        </p:txBody>
      </p:sp>
      <p:sp>
        <p:nvSpPr>
          <p:cNvPr id="14341" name="TextBox 4"/>
          <p:cNvSpPr txBox="1">
            <a:spLocks noChangeArrowheads="1"/>
          </p:cNvSpPr>
          <p:nvPr/>
        </p:nvSpPr>
        <p:spPr bwMode="auto">
          <a:xfrm>
            <a:off x="4495800" y="1524000"/>
            <a:ext cx="2057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Using literary elements </a:t>
            </a:r>
          </a:p>
          <a:p>
            <a:pPr algn="ctr"/>
            <a:r>
              <a:rPr lang="en-US" sz="1400"/>
              <a:t>To tell a story </a:t>
            </a:r>
          </a:p>
          <a:p>
            <a:pPr algn="ctr"/>
            <a:r>
              <a:rPr lang="en-US" sz="1400"/>
              <a:t>that delivers a message</a:t>
            </a:r>
          </a:p>
        </p:txBody>
      </p:sp>
      <p:sp>
        <p:nvSpPr>
          <p:cNvPr id="6" name="Oval 5"/>
          <p:cNvSpPr/>
          <p:nvPr/>
        </p:nvSpPr>
        <p:spPr bwMode="auto">
          <a:xfrm>
            <a:off x="2438400" y="2057400"/>
            <a:ext cx="1371600" cy="6858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7" name="Oval 116"/>
          <p:cNvSpPr/>
          <p:nvPr/>
        </p:nvSpPr>
        <p:spPr bwMode="auto">
          <a:xfrm>
            <a:off x="2895600" y="32004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8" name="Oval 117"/>
          <p:cNvSpPr/>
          <p:nvPr/>
        </p:nvSpPr>
        <p:spPr bwMode="auto">
          <a:xfrm>
            <a:off x="4419600" y="33528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9" name="Oval 118"/>
          <p:cNvSpPr/>
          <p:nvPr/>
        </p:nvSpPr>
        <p:spPr bwMode="auto">
          <a:xfrm>
            <a:off x="6477000" y="3276600"/>
            <a:ext cx="914400" cy="7620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20" name="Oval 119"/>
          <p:cNvSpPr/>
          <p:nvPr/>
        </p:nvSpPr>
        <p:spPr bwMode="auto">
          <a:xfrm>
            <a:off x="7239000" y="22860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cxnSp>
        <p:nvCxnSpPr>
          <p:cNvPr id="8" name="Straight Arrow Connector 7"/>
          <p:cNvCxnSpPr>
            <a:stCxn id="14379" idx="2"/>
          </p:cNvCxnSpPr>
          <p:nvPr/>
        </p:nvCxnSpPr>
        <p:spPr bwMode="auto">
          <a:xfrm flipH="1">
            <a:off x="3657600" y="1905000"/>
            <a:ext cx="817563"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3" name="Straight Arrow Connector 122"/>
          <p:cNvCxnSpPr/>
          <p:nvPr/>
        </p:nvCxnSpPr>
        <p:spPr bwMode="auto">
          <a:xfrm flipH="1">
            <a:off x="3657600" y="2133600"/>
            <a:ext cx="990600" cy="1066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4" name="Straight Arrow Connector 123"/>
          <p:cNvCxnSpPr/>
          <p:nvPr/>
        </p:nvCxnSpPr>
        <p:spPr bwMode="auto">
          <a:xfrm>
            <a:off x="6019800" y="2362200"/>
            <a:ext cx="6096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5" name="Straight Arrow Connector 124"/>
          <p:cNvCxnSpPr/>
          <p:nvPr/>
        </p:nvCxnSpPr>
        <p:spPr bwMode="auto">
          <a:xfrm flipH="1">
            <a:off x="4876800" y="2362200"/>
            <a:ext cx="228600" cy="1066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9" name="Straight Arrow Connector 128"/>
          <p:cNvCxnSpPr/>
          <p:nvPr/>
        </p:nvCxnSpPr>
        <p:spPr bwMode="auto">
          <a:xfrm>
            <a:off x="6477000" y="2133600"/>
            <a:ext cx="8382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352" name="TextBox 15"/>
          <p:cNvSpPr txBox="1">
            <a:spLocks noChangeArrowheads="1"/>
          </p:cNvSpPr>
          <p:nvPr/>
        </p:nvSpPr>
        <p:spPr bwMode="auto">
          <a:xfrm>
            <a:off x="2438400" y="4267200"/>
            <a:ext cx="533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CCStandard (RL.8. 2)- Determine a theme or central idea of a text and analyze its development over the course of the text, including its relationship to the characters, setting, and plot; provide an objective summary of the text.</a:t>
            </a:r>
          </a:p>
        </p:txBody>
      </p:sp>
      <p:sp>
        <p:nvSpPr>
          <p:cNvPr id="14353" name="TextBox 16"/>
          <p:cNvSpPr txBox="1">
            <a:spLocks noChangeArrowheads="1"/>
          </p:cNvSpPr>
          <p:nvPr/>
        </p:nvSpPr>
        <p:spPr bwMode="auto">
          <a:xfrm rot="-1227810">
            <a:off x="3727450" y="1795463"/>
            <a:ext cx="8001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900"/>
              <a:t>utilizing</a:t>
            </a:r>
          </a:p>
        </p:txBody>
      </p:sp>
      <p:sp>
        <p:nvSpPr>
          <p:cNvPr id="14354" name="TextBox 17"/>
          <p:cNvSpPr txBox="1">
            <a:spLocks noChangeArrowheads="1"/>
          </p:cNvSpPr>
          <p:nvPr/>
        </p:nvSpPr>
        <p:spPr bwMode="auto">
          <a:xfrm>
            <a:off x="2819400" y="22098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Plot</a:t>
            </a:r>
          </a:p>
        </p:txBody>
      </p:sp>
      <p:sp>
        <p:nvSpPr>
          <p:cNvPr id="14355" name="TextBox 19"/>
          <p:cNvSpPr txBox="1">
            <a:spLocks noChangeArrowheads="1"/>
          </p:cNvSpPr>
          <p:nvPr/>
        </p:nvSpPr>
        <p:spPr bwMode="auto">
          <a:xfrm>
            <a:off x="685800" y="14478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Day 1</a:t>
            </a:r>
          </a:p>
        </p:txBody>
      </p:sp>
      <p:sp>
        <p:nvSpPr>
          <p:cNvPr id="14356" name="TextBox 20"/>
          <p:cNvSpPr txBox="1">
            <a:spLocks noChangeArrowheads="1"/>
          </p:cNvSpPr>
          <p:nvPr/>
        </p:nvSpPr>
        <p:spPr bwMode="auto">
          <a:xfrm>
            <a:off x="1143000" y="15240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Review story elements</a:t>
            </a:r>
          </a:p>
        </p:txBody>
      </p:sp>
      <p:sp>
        <p:nvSpPr>
          <p:cNvPr id="14357" name="TextBox 139"/>
          <p:cNvSpPr txBox="1">
            <a:spLocks noChangeArrowheads="1"/>
          </p:cNvSpPr>
          <p:nvPr/>
        </p:nvSpPr>
        <p:spPr bwMode="auto">
          <a:xfrm>
            <a:off x="685800" y="17526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Day 2</a:t>
            </a:r>
          </a:p>
        </p:txBody>
      </p:sp>
      <p:sp>
        <p:nvSpPr>
          <p:cNvPr id="14358" name="TextBox 140"/>
          <p:cNvSpPr txBox="1">
            <a:spLocks noChangeArrowheads="1"/>
          </p:cNvSpPr>
          <p:nvPr/>
        </p:nvSpPr>
        <p:spPr bwMode="auto">
          <a:xfrm>
            <a:off x="685800" y="29718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Day 7</a:t>
            </a:r>
          </a:p>
        </p:txBody>
      </p:sp>
      <p:sp>
        <p:nvSpPr>
          <p:cNvPr id="14359" name="TextBox 141"/>
          <p:cNvSpPr txBox="1">
            <a:spLocks noChangeArrowheads="1"/>
          </p:cNvSpPr>
          <p:nvPr/>
        </p:nvSpPr>
        <p:spPr bwMode="auto">
          <a:xfrm>
            <a:off x="685800" y="24384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Day 5</a:t>
            </a:r>
          </a:p>
        </p:txBody>
      </p:sp>
      <p:sp>
        <p:nvSpPr>
          <p:cNvPr id="14360" name="TextBox 142"/>
          <p:cNvSpPr txBox="1">
            <a:spLocks noChangeArrowheads="1"/>
          </p:cNvSpPr>
          <p:nvPr/>
        </p:nvSpPr>
        <p:spPr bwMode="auto">
          <a:xfrm>
            <a:off x="685800" y="3810000"/>
            <a:ext cx="609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Day 9</a:t>
            </a:r>
          </a:p>
        </p:txBody>
      </p:sp>
      <p:sp>
        <p:nvSpPr>
          <p:cNvPr id="14361" name="TextBox 143"/>
          <p:cNvSpPr txBox="1">
            <a:spLocks noChangeArrowheads="1"/>
          </p:cNvSpPr>
          <p:nvPr/>
        </p:nvSpPr>
        <p:spPr bwMode="auto">
          <a:xfrm>
            <a:off x="1066800" y="1752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Learn Narrative Structure</a:t>
            </a:r>
          </a:p>
        </p:txBody>
      </p:sp>
      <p:sp>
        <p:nvSpPr>
          <p:cNvPr id="14362" name="TextBox 144"/>
          <p:cNvSpPr txBox="1">
            <a:spLocks noChangeArrowheads="1"/>
          </p:cNvSpPr>
          <p:nvPr/>
        </p:nvSpPr>
        <p:spPr bwMode="auto">
          <a:xfrm>
            <a:off x="1066800" y="24384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Read a narrative story</a:t>
            </a:r>
          </a:p>
        </p:txBody>
      </p:sp>
      <p:sp>
        <p:nvSpPr>
          <p:cNvPr id="14363" name="TextBox 145"/>
          <p:cNvSpPr txBox="1">
            <a:spLocks noChangeArrowheads="1"/>
          </p:cNvSpPr>
          <p:nvPr/>
        </p:nvSpPr>
        <p:spPr bwMode="auto">
          <a:xfrm>
            <a:off x="1066800" y="29718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Determine the theme of a narrative story and analyze </a:t>
            </a:r>
          </a:p>
        </p:txBody>
      </p:sp>
      <p:sp>
        <p:nvSpPr>
          <p:cNvPr id="14364" name="TextBox 146"/>
          <p:cNvSpPr txBox="1">
            <a:spLocks noChangeArrowheads="1"/>
          </p:cNvSpPr>
          <p:nvPr/>
        </p:nvSpPr>
        <p:spPr bwMode="auto">
          <a:xfrm>
            <a:off x="1066800" y="38100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Apply narrative story structure to new book</a:t>
            </a:r>
          </a:p>
        </p:txBody>
      </p:sp>
      <p:sp>
        <p:nvSpPr>
          <p:cNvPr id="14365" name="TextBox 147"/>
          <p:cNvSpPr txBox="1">
            <a:spLocks noChangeArrowheads="1"/>
          </p:cNvSpPr>
          <p:nvPr/>
        </p:nvSpPr>
        <p:spPr bwMode="auto">
          <a:xfrm>
            <a:off x="4572000" y="2895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has a meaningful</a:t>
            </a:r>
          </a:p>
        </p:txBody>
      </p:sp>
      <p:sp>
        <p:nvSpPr>
          <p:cNvPr id="14366" name="TextBox 148"/>
          <p:cNvSpPr txBox="1">
            <a:spLocks noChangeArrowheads="1"/>
          </p:cNvSpPr>
          <p:nvPr/>
        </p:nvSpPr>
        <p:spPr bwMode="auto">
          <a:xfrm>
            <a:off x="2819400" y="3505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Character</a:t>
            </a:r>
          </a:p>
        </p:txBody>
      </p:sp>
      <p:sp>
        <p:nvSpPr>
          <p:cNvPr id="14367" name="TextBox 150"/>
          <p:cNvSpPr txBox="1">
            <a:spLocks noChangeArrowheads="1"/>
          </p:cNvSpPr>
          <p:nvPr/>
        </p:nvSpPr>
        <p:spPr bwMode="auto">
          <a:xfrm>
            <a:off x="6629400" y="33528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Point of View</a:t>
            </a:r>
          </a:p>
        </p:txBody>
      </p:sp>
      <p:sp>
        <p:nvSpPr>
          <p:cNvPr id="14368" name="TextBox 152"/>
          <p:cNvSpPr txBox="1">
            <a:spLocks noChangeArrowheads="1"/>
          </p:cNvSpPr>
          <p:nvPr/>
        </p:nvSpPr>
        <p:spPr bwMode="auto">
          <a:xfrm>
            <a:off x="7239000" y="25908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Theme </a:t>
            </a:r>
          </a:p>
        </p:txBody>
      </p:sp>
      <p:sp>
        <p:nvSpPr>
          <p:cNvPr id="14369" name="TextBox 1"/>
          <p:cNvSpPr txBox="1">
            <a:spLocks noChangeArrowheads="1"/>
          </p:cNvSpPr>
          <p:nvPr/>
        </p:nvSpPr>
        <p:spPr bwMode="auto">
          <a:xfrm>
            <a:off x="4648200" y="3657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Setting</a:t>
            </a:r>
          </a:p>
        </p:txBody>
      </p:sp>
      <p:sp>
        <p:nvSpPr>
          <p:cNvPr id="14370" name="TextBox 147"/>
          <p:cNvSpPr txBox="1">
            <a:spLocks noChangeArrowheads="1"/>
          </p:cNvSpPr>
          <p:nvPr/>
        </p:nvSpPr>
        <p:spPr bwMode="auto">
          <a:xfrm rot="-2588167">
            <a:off x="3403600" y="2547938"/>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as  revealed by</a:t>
            </a:r>
          </a:p>
        </p:txBody>
      </p:sp>
      <p:sp>
        <p:nvSpPr>
          <p:cNvPr id="14371" name="TextBox 147"/>
          <p:cNvSpPr txBox="1">
            <a:spLocks noChangeArrowheads="1"/>
          </p:cNvSpPr>
          <p:nvPr/>
        </p:nvSpPr>
        <p:spPr bwMode="auto">
          <a:xfrm rot="1545379">
            <a:off x="6489700" y="2093913"/>
            <a:ext cx="9159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ends with a</a:t>
            </a:r>
          </a:p>
        </p:txBody>
      </p:sp>
      <p:sp>
        <p:nvSpPr>
          <p:cNvPr id="14372" name="TextBox 149"/>
          <p:cNvSpPr txBox="1">
            <a:spLocks noChangeArrowheads="1"/>
          </p:cNvSpPr>
          <p:nvPr/>
        </p:nvSpPr>
        <p:spPr bwMode="auto">
          <a:xfrm rot="-1382540">
            <a:off x="6027738" y="2690813"/>
            <a:ext cx="8683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is enhanced by a</a:t>
            </a:r>
          </a:p>
        </p:txBody>
      </p:sp>
      <p:sp>
        <p:nvSpPr>
          <p:cNvPr id="14373" name="TextBox 2"/>
          <p:cNvSpPr txBox="1">
            <a:spLocks noChangeArrowheads="1"/>
          </p:cNvSpPr>
          <p:nvPr/>
        </p:nvSpPr>
        <p:spPr bwMode="auto">
          <a:xfrm>
            <a:off x="1066800" y="4876800"/>
            <a:ext cx="4953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150000"/>
              </a:lnSpc>
              <a:buFont typeface="Times" charset="0"/>
              <a:buAutoNum type="arabicPeriod"/>
            </a:pPr>
            <a:r>
              <a:rPr lang="en-US" sz="1000"/>
              <a:t>What are important literary elements of narrative stories?</a:t>
            </a:r>
          </a:p>
          <a:p>
            <a:pPr>
              <a:lnSpc>
                <a:spcPct val="150000"/>
              </a:lnSpc>
              <a:buFontTx/>
              <a:buAutoNum type="arabicPeriod"/>
            </a:pPr>
            <a:r>
              <a:rPr lang="en-US" sz="1000"/>
              <a:t>How does an author build the plot of a narrative story?</a:t>
            </a:r>
          </a:p>
          <a:p>
            <a:pPr>
              <a:lnSpc>
                <a:spcPct val="150000"/>
              </a:lnSpc>
              <a:buFontTx/>
              <a:buAutoNum type="arabicPeriod"/>
            </a:pPr>
            <a:r>
              <a:rPr lang="en-US" sz="1000"/>
              <a:t>Why is conflict important in a narrative?</a:t>
            </a:r>
          </a:p>
          <a:p>
            <a:pPr>
              <a:lnSpc>
                <a:spcPct val="150000"/>
              </a:lnSpc>
              <a:buFontTx/>
              <a:buAutoNum type="arabicPeriod"/>
            </a:pPr>
            <a:r>
              <a:rPr lang="en-US" sz="1000"/>
              <a:t>How do literary elements contribute to the overall effectiveness of a narrative story?</a:t>
            </a:r>
          </a:p>
        </p:txBody>
      </p:sp>
      <p:sp>
        <p:nvSpPr>
          <p:cNvPr id="14374" name="TextBox 3"/>
          <p:cNvSpPr txBox="1">
            <a:spLocks noChangeArrowheads="1"/>
          </p:cNvSpPr>
          <p:nvPr/>
        </p:nvSpPr>
        <p:spPr bwMode="auto">
          <a:xfrm>
            <a:off x="6858000" y="51816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cause and effect</a:t>
            </a:r>
          </a:p>
        </p:txBody>
      </p:sp>
      <p:sp>
        <p:nvSpPr>
          <p:cNvPr id="14375" name="TextBox 148"/>
          <p:cNvSpPr txBox="1">
            <a:spLocks noChangeArrowheads="1"/>
          </p:cNvSpPr>
          <p:nvPr/>
        </p:nvSpPr>
        <p:spPr bwMode="auto">
          <a:xfrm>
            <a:off x="6858000" y="48006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analysis</a:t>
            </a:r>
          </a:p>
        </p:txBody>
      </p:sp>
      <p:sp>
        <p:nvSpPr>
          <p:cNvPr id="14376" name="TextBox 149"/>
          <p:cNvSpPr txBox="1">
            <a:spLocks noChangeArrowheads="1"/>
          </p:cNvSpPr>
          <p:nvPr/>
        </p:nvSpPr>
        <p:spPr bwMode="auto">
          <a:xfrm>
            <a:off x="6934200" y="57912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summarization</a:t>
            </a:r>
          </a:p>
        </p:txBody>
      </p:sp>
      <p:sp>
        <p:nvSpPr>
          <p:cNvPr id="14377" name="TextBox 150"/>
          <p:cNvSpPr txBox="1">
            <a:spLocks noChangeArrowheads="1"/>
          </p:cNvSpPr>
          <p:nvPr/>
        </p:nvSpPr>
        <p:spPr bwMode="auto">
          <a:xfrm>
            <a:off x="6934200" y="54864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process</a:t>
            </a:r>
          </a:p>
        </p:txBody>
      </p:sp>
      <p:sp>
        <p:nvSpPr>
          <p:cNvPr id="14378" name="TextBox 6"/>
          <p:cNvSpPr txBox="1">
            <a:spLocks noChangeArrowheads="1"/>
          </p:cNvSpPr>
          <p:nvPr/>
        </p:nvSpPr>
        <p:spPr bwMode="auto">
          <a:xfrm>
            <a:off x="3657600" y="4572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200"/>
              <a:t>Literature</a:t>
            </a:r>
          </a:p>
        </p:txBody>
      </p:sp>
      <p:sp>
        <p:nvSpPr>
          <p:cNvPr id="2" name="Footer Placeholder 1"/>
          <p:cNvSpPr>
            <a:spLocks noGrp="1"/>
          </p:cNvSpPr>
          <p:nvPr>
            <p:ph type="ftr" sz="quarter" idx="11"/>
          </p:nvPr>
        </p:nvSpPr>
        <p:spPr/>
        <p:txBody>
          <a:bodyPr/>
          <a:lstStyle/>
          <a:p>
            <a:r>
              <a:rPr lang="en-US" smtClean="0"/>
              <a:t>University of Kansas Center for Research on Learning  2013</a:t>
            </a:r>
            <a:endParaRPr lang="en-US" dirty="0"/>
          </a:p>
        </p:txBody>
      </p:sp>
      <p:sp>
        <p:nvSpPr>
          <p:cNvPr id="3" name="Slide Number Placeholder 2"/>
          <p:cNvSpPr>
            <a:spLocks noGrp="1"/>
          </p:cNvSpPr>
          <p:nvPr>
            <p:ph type="sldNum" sz="quarter" idx="10"/>
          </p:nvPr>
        </p:nvSpPr>
        <p:spPr/>
        <p:txBody>
          <a:bodyPr/>
          <a:lstStyle/>
          <a:p>
            <a:fld id="{1FBE1483-AF8C-754F-8AB1-9402122579D8}" type="slidenum">
              <a:rPr lang="en-US" smtClean="0"/>
              <a:pPr/>
              <a:t>34</a:t>
            </a:fld>
            <a:endParaRPr lang="en-US" dirty="0"/>
          </a:p>
        </p:txBody>
      </p:sp>
    </p:spTree>
    <p:extLst>
      <p:ext uri="{BB962C8B-B14F-4D97-AF65-F5344CB8AC3E}">
        <p14:creationId xmlns:p14="http://schemas.microsoft.com/office/powerpoint/2010/main" val="1795458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 name="Slide Number Placeholder 1"/>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BAD32A58-85C3-9243-844C-8EAC5A8631B6}" type="slidenum">
              <a:rPr lang="en-US" sz="1000">
                <a:solidFill>
                  <a:schemeClr val="accent2"/>
                </a:solidFill>
                <a:latin typeface="Arial" charset="0"/>
              </a:rPr>
              <a:pPr/>
              <a:t>35</a:t>
            </a:fld>
            <a:endParaRPr lang="en-US" sz="1000" dirty="0">
              <a:solidFill>
                <a:schemeClr val="accent2"/>
              </a:solidFill>
              <a:latin typeface="Arial" charset="0"/>
            </a:endParaRPr>
          </a:p>
        </p:txBody>
      </p:sp>
      <p:sp>
        <p:nvSpPr>
          <p:cNvPr id="5120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grpSp>
        <p:nvGrpSpPr>
          <p:cNvPr id="51204" name="Group 310"/>
          <p:cNvGrpSpPr>
            <a:grpSpLocks/>
          </p:cNvGrpSpPr>
          <p:nvPr/>
        </p:nvGrpSpPr>
        <p:grpSpPr bwMode="auto">
          <a:xfrm>
            <a:off x="249238" y="0"/>
            <a:ext cx="8415337" cy="6765925"/>
            <a:chOff x="157" y="-7"/>
            <a:chExt cx="5301" cy="4262"/>
          </a:xfrm>
        </p:grpSpPr>
        <p:sp>
          <p:nvSpPr>
            <p:cNvPr id="51219" name="Rectangle 311"/>
            <p:cNvSpPr>
              <a:spLocks noChangeArrowheads="1"/>
            </p:cNvSpPr>
            <p:nvPr/>
          </p:nvSpPr>
          <p:spPr bwMode="auto">
            <a:xfrm>
              <a:off x="303" y="240"/>
              <a:ext cx="5147" cy="3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dirty="0">
                <a:latin typeface="Sand" charset="0"/>
              </a:endParaRPr>
            </a:p>
          </p:txBody>
        </p:sp>
        <p:sp>
          <p:nvSpPr>
            <p:cNvPr id="51220" name="Rectangle 312"/>
            <p:cNvSpPr>
              <a:spLocks noChangeArrowheads="1"/>
            </p:cNvSpPr>
            <p:nvPr/>
          </p:nvSpPr>
          <p:spPr bwMode="auto">
            <a:xfrm>
              <a:off x="295" y="233"/>
              <a:ext cx="5163" cy="3765"/>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1221" name="Rectangle 313"/>
            <p:cNvSpPr>
              <a:spLocks noChangeArrowheads="1"/>
            </p:cNvSpPr>
            <p:nvPr/>
          </p:nvSpPr>
          <p:spPr bwMode="auto">
            <a:xfrm>
              <a:off x="3892" y="36"/>
              <a:ext cx="20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dirty="0">
                  <a:solidFill>
                    <a:srgbClr val="000000"/>
                  </a:solidFill>
                  <a:latin typeface="Arial" charset="0"/>
                </a:rPr>
                <a:t>NAME</a:t>
              </a:r>
              <a:endParaRPr lang="en-US" dirty="0">
                <a:latin typeface="Arial" charset="0"/>
              </a:endParaRPr>
            </a:p>
          </p:txBody>
        </p:sp>
        <p:sp>
          <p:nvSpPr>
            <p:cNvPr id="51222" name="Rectangle 314"/>
            <p:cNvSpPr>
              <a:spLocks noChangeArrowheads="1"/>
            </p:cNvSpPr>
            <p:nvPr/>
          </p:nvSpPr>
          <p:spPr bwMode="auto">
            <a:xfrm>
              <a:off x="3892" y="124"/>
              <a:ext cx="19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dirty="0">
                  <a:solidFill>
                    <a:srgbClr val="000000"/>
                  </a:solidFill>
                  <a:latin typeface="Arial" charset="0"/>
                </a:rPr>
                <a:t>DATE</a:t>
              </a:r>
              <a:endParaRPr lang="en-US" dirty="0">
                <a:latin typeface="Arial" charset="0"/>
              </a:endParaRPr>
            </a:p>
          </p:txBody>
        </p:sp>
        <p:sp>
          <p:nvSpPr>
            <p:cNvPr id="51223" name="Line 315"/>
            <p:cNvSpPr>
              <a:spLocks noChangeShapeType="1"/>
            </p:cNvSpPr>
            <p:nvPr/>
          </p:nvSpPr>
          <p:spPr bwMode="auto">
            <a:xfrm>
              <a:off x="4118" y="95"/>
              <a:ext cx="134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24" name="Line 316"/>
            <p:cNvSpPr>
              <a:spLocks noChangeShapeType="1"/>
            </p:cNvSpPr>
            <p:nvPr/>
          </p:nvSpPr>
          <p:spPr bwMode="auto">
            <a:xfrm>
              <a:off x="4133" y="189"/>
              <a:ext cx="13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25" name="Rectangle 317"/>
            <p:cNvSpPr>
              <a:spLocks noChangeArrowheads="1"/>
            </p:cNvSpPr>
            <p:nvPr/>
          </p:nvSpPr>
          <p:spPr bwMode="auto">
            <a:xfrm>
              <a:off x="324" y="51"/>
              <a:ext cx="121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700" b="1" dirty="0">
                  <a:solidFill>
                    <a:srgbClr val="000000"/>
                  </a:solidFill>
                  <a:latin typeface="Arial" charset="0"/>
                </a:rPr>
                <a:t>The Unit Organizer</a:t>
              </a:r>
              <a:endParaRPr lang="en-US" dirty="0">
                <a:latin typeface="Arial" charset="0"/>
              </a:endParaRPr>
            </a:p>
          </p:txBody>
        </p:sp>
        <p:sp>
          <p:nvSpPr>
            <p:cNvPr id="51226" name="Line 318"/>
            <p:cNvSpPr>
              <a:spLocks noChangeShapeType="1"/>
            </p:cNvSpPr>
            <p:nvPr/>
          </p:nvSpPr>
          <p:spPr bwMode="auto">
            <a:xfrm>
              <a:off x="324" y="3546"/>
              <a:ext cx="5112"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27" name="Rectangle 319"/>
            <p:cNvSpPr>
              <a:spLocks noChangeArrowheads="1"/>
            </p:cNvSpPr>
            <p:nvPr/>
          </p:nvSpPr>
          <p:spPr bwMode="auto">
            <a:xfrm rot="-5400000">
              <a:off x="228" y="4076"/>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just"/>
              <a:endParaRPr lang="en-US" dirty="0">
                <a:latin typeface="Times" charset="0"/>
              </a:endParaRPr>
            </a:p>
          </p:txBody>
        </p:sp>
        <p:sp>
          <p:nvSpPr>
            <p:cNvPr id="51228" name="Rectangle 320"/>
            <p:cNvSpPr>
              <a:spLocks noChangeArrowheads="1"/>
            </p:cNvSpPr>
            <p:nvPr/>
          </p:nvSpPr>
          <p:spPr bwMode="auto">
            <a:xfrm rot="-5400000">
              <a:off x="228" y="4140"/>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just"/>
              <a:endParaRPr lang="en-US" dirty="0">
                <a:latin typeface="Arial" charset="0"/>
              </a:endParaRPr>
            </a:p>
          </p:txBody>
        </p:sp>
        <p:sp>
          <p:nvSpPr>
            <p:cNvPr id="51229" name="Rectangle 321"/>
            <p:cNvSpPr>
              <a:spLocks noChangeArrowheads="1"/>
            </p:cNvSpPr>
            <p:nvPr/>
          </p:nvSpPr>
          <p:spPr bwMode="auto">
            <a:xfrm rot="-5400000">
              <a:off x="288" y="3646"/>
              <a:ext cx="37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000000"/>
                  </a:solidFill>
                  <a:latin typeface="Arial" charset="0"/>
                </a:rPr>
                <a:t>NEW </a:t>
              </a:r>
              <a:endParaRPr lang="en-US" dirty="0">
                <a:latin typeface="Arial" charset="0"/>
              </a:endParaRPr>
            </a:p>
            <a:p>
              <a:pPr algn="ctr"/>
              <a:r>
                <a:rPr lang="en-US" sz="800" b="1" dirty="0">
                  <a:solidFill>
                    <a:srgbClr val="000000"/>
                  </a:solidFill>
                  <a:latin typeface="Arial" charset="0"/>
                </a:rPr>
                <a:t>UNIT </a:t>
              </a:r>
              <a:endParaRPr lang="en-US" dirty="0">
                <a:latin typeface="Arial" charset="0"/>
              </a:endParaRPr>
            </a:p>
            <a:p>
              <a:pPr algn="ctr"/>
              <a:r>
                <a:rPr lang="en-US" sz="800" b="1" dirty="0">
                  <a:solidFill>
                    <a:srgbClr val="000000"/>
                  </a:solidFill>
                  <a:latin typeface="Arial" charset="0"/>
                </a:rPr>
                <a:t>SELF-TEST</a:t>
              </a:r>
            </a:p>
            <a:p>
              <a:pPr algn="ctr"/>
              <a:r>
                <a:rPr lang="en-US" sz="800" b="1" dirty="0">
                  <a:solidFill>
                    <a:srgbClr val="000000"/>
                  </a:solidFill>
                  <a:latin typeface="Arial" charset="0"/>
                </a:rPr>
                <a:t>QUESTIONS</a:t>
              </a:r>
            </a:p>
          </p:txBody>
        </p:sp>
        <p:sp>
          <p:nvSpPr>
            <p:cNvPr id="51230" name="Rectangle 322"/>
            <p:cNvSpPr>
              <a:spLocks noChangeArrowheads="1"/>
            </p:cNvSpPr>
            <p:nvPr/>
          </p:nvSpPr>
          <p:spPr bwMode="auto">
            <a:xfrm rot="-5400000">
              <a:off x="42" y="3390"/>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just"/>
              <a:endParaRPr lang="en-US" dirty="0">
                <a:latin typeface="Arial" charset="0"/>
              </a:endParaRPr>
            </a:p>
          </p:txBody>
        </p:sp>
        <p:sp>
          <p:nvSpPr>
            <p:cNvPr id="51231" name="Line 323"/>
            <p:cNvSpPr>
              <a:spLocks noChangeShapeType="1"/>
            </p:cNvSpPr>
            <p:nvPr/>
          </p:nvSpPr>
          <p:spPr bwMode="auto">
            <a:xfrm>
              <a:off x="645" y="3546"/>
              <a:ext cx="1" cy="4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32" name="Rectangle 324"/>
            <p:cNvSpPr>
              <a:spLocks noChangeArrowheads="1"/>
            </p:cNvSpPr>
            <p:nvPr/>
          </p:nvSpPr>
          <p:spPr bwMode="auto">
            <a:xfrm>
              <a:off x="455" y="248"/>
              <a:ext cx="81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100" b="1" dirty="0">
                  <a:solidFill>
                    <a:srgbClr val="000000"/>
                  </a:solidFill>
                  <a:latin typeface="Arial" charset="0"/>
                </a:rPr>
                <a:t>Expanded Unit Map</a:t>
              </a:r>
              <a:endParaRPr lang="en-US" dirty="0">
                <a:latin typeface="Arial" charset="0"/>
              </a:endParaRPr>
            </a:p>
          </p:txBody>
        </p:sp>
        <p:sp>
          <p:nvSpPr>
            <p:cNvPr id="51233" name="Line 325"/>
            <p:cNvSpPr>
              <a:spLocks noChangeShapeType="1"/>
            </p:cNvSpPr>
            <p:nvPr/>
          </p:nvSpPr>
          <p:spPr bwMode="auto">
            <a:xfrm>
              <a:off x="2298" y="291"/>
              <a:ext cx="728" cy="20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34" name="Rectangle 326"/>
            <p:cNvSpPr>
              <a:spLocks noChangeArrowheads="1"/>
            </p:cNvSpPr>
            <p:nvPr/>
          </p:nvSpPr>
          <p:spPr bwMode="auto">
            <a:xfrm>
              <a:off x="1730" y="95"/>
              <a:ext cx="2111" cy="1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1235" name="Rectangle 327"/>
            <p:cNvSpPr>
              <a:spLocks noChangeArrowheads="1"/>
            </p:cNvSpPr>
            <p:nvPr/>
          </p:nvSpPr>
          <p:spPr bwMode="auto">
            <a:xfrm>
              <a:off x="1715" y="80"/>
              <a:ext cx="2141" cy="226"/>
            </a:xfrm>
            <a:prstGeom prst="rect">
              <a:avLst/>
            </a:prstGeom>
            <a:noFill/>
            <a:ln w="460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1236" name="Rectangle 328"/>
            <p:cNvSpPr>
              <a:spLocks noChangeArrowheads="1"/>
            </p:cNvSpPr>
            <p:nvPr/>
          </p:nvSpPr>
          <p:spPr bwMode="auto">
            <a:xfrm rot="960000">
              <a:off x="2625" y="338"/>
              <a:ext cx="3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dirty="0">
                  <a:solidFill>
                    <a:srgbClr val="000000"/>
                  </a:solidFill>
                  <a:latin typeface="Arial" charset="0"/>
                </a:rPr>
                <a:t>is about...</a:t>
              </a:r>
              <a:endParaRPr lang="en-US" dirty="0">
                <a:latin typeface="Arial" charset="0"/>
              </a:endParaRPr>
            </a:p>
          </p:txBody>
        </p:sp>
        <p:sp>
          <p:nvSpPr>
            <p:cNvPr id="51237" name="Oval 329"/>
            <p:cNvSpPr>
              <a:spLocks noChangeArrowheads="1"/>
            </p:cNvSpPr>
            <p:nvPr/>
          </p:nvSpPr>
          <p:spPr bwMode="auto">
            <a:xfrm>
              <a:off x="346" y="255"/>
              <a:ext cx="102" cy="102"/>
            </a:xfrm>
            <a:prstGeom prst="ellipse">
              <a:avLst/>
            </a:prstGeom>
            <a:solidFill>
              <a:srgbClr val="FFFFFF"/>
            </a:solidFill>
            <a:ln w="11113">
              <a:solidFill>
                <a:srgbClr val="000000"/>
              </a:solidFill>
              <a:round/>
              <a:headEnd/>
              <a:tailEnd/>
            </a:ln>
          </p:spPr>
          <p:txBody>
            <a:bodyPr/>
            <a:lstStyle/>
            <a:p>
              <a:endParaRPr lang="en-US" dirty="0"/>
            </a:p>
          </p:txBody>
        </p:sp>
        <p:sp>
          <p:nvSpPr>
            <p:cNvPr id="51238" name="Oval 330"/>
            <p:cNvSpPr>
              <a:spLocks noChangeArrowheads="1"/>
            </p:cNvSpPr>
            <p:nvPr/>
          </p:nvSpPr>
          <p:spPr bwMode="auto">
            <a:xfrm>
              <a:off x="346" y="3575"/>
              <a:ext cx="102" cy="102"/>
            </a:xfrm>
            <a:prstGeom prst="ellipse">
              <a:avLst/>
            </a:prstGeom>
            <a:solidFill>
              <a:srgbClr val="FFFFFF"/>
            </a:solidFill>
            <a:ln w="11113">
              <a:solidFill>
                <a:srgbClr val="000000"/>
              </a:solidFill>
              <a:round/>
              <a:headEnd/>
              <a:tailEnd/>
            </a:ln>
          </p:spPr>
          <p:txBody>
            <a:bodyPr/>
            <a:lstStyle/>
            <a:p>
              <a:endParaRPr lang="en-US" dirty="0"/>
            </a:p>
          </p:txBody>
        </p:sp>
        <p:sp>
          <p:nvSpPr>
            <p:cNvPr id="51239" name="Rectangle 331"/>
            <p:cNvSpPr>
              <a:spLocks noChangeArrowheads="1"/>
            </p:cNvSpPr>
            <p:nvPr/>
          </p:nvSpPr>
          <p:spPr bwMode="auto">
            <a:xfrm>
              <a:off x="372" y="263"/>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dirty="0">
                  <a:solidFill>
                    <a:srgbClr val="000000"/>
                  </a:solidFill>
                  <a:latin typeface="Arial" charset="0"/>
                </a:rPr>
                <a:t>9</a:t>
              </a:r>
              <a:endParaRPr lang="en-US" dirty="0">
                <a:latin typeface="Arial" charset="0"/>
              </a:endParaRPr>
            </a:p>
          </p:txBody>
        </p:sp>
        <p:sp>
          <p:nvSpPr>
            <p:cNvPr id="51240" name="Rectangle 332"/>
            <p:cNvSpPr>
              <a:spLocks noChangeArrowheads="1"/>
            </p:cNvSpPr>
            <p:nvPr/>
          </p:nvSpPr>
          <p:spPr bwMode="auto">
            <a:xfrm>
              <a:off x="368" y="3591"/>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dirty="0">
                  <a:solidFill>
                    <a:srgbClr val="000000"/>
                  </a:solidFill>
                  <a:latin typeface="Arial" charset="0"/>
                </a:rPr>
                <a:t>10</a:t>
              </a:r>
              <a:endParaRPr lang="en-US" dirty="0">
                <a:latin typeface="Arial" charset="0"/>
              </a:endParaRPr>
            </a:p>
          </p:txBody>
        </p:sp>
        <p:sp>
          <p:nvSpPr>
            <p:cNvPr id="51241" name="Rectangle 333"/>
            <p:cNvSpPr>
              <a:spLocks noChangeArrowheads="1"/>
            </p:cNvSpPr>
            <p:nvPr/>
          </p:nvSpPr>
          <p:spPr bwMode="auto">
            <a:xfrm>
              <a:off x="1249" y="3677"/>
              <a:ext cx="286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000" dirty="0">
                  <a:solidFill>
                    <a:srgbClr val="000000"/>
                  </a:solidFill>
                  <a:latin typeface="Sand" charset="0"/>
                </a:rPr>
                <a:t>How did national events and leaders pull the different sections of the U.S. apart? </a:t>
              </a:r>
              <a:endParaRPr lang="en-US" sz="1000" dirty="0">
                <a:latin typeface="Sand" charset="0"/>
              </a:endParaRPr>
            </a:p>
          </p:txBody>
        </p:sp>
        <p:sp>
          <p:nvSpPr>
            <p:cNvPr id="51242" name="Rectangle 334"/>
            <p:cNvSpPr>
              <a:spLocks noChangeArrowheads="1"/>
            </p:cNvSpPr>
            <p:nvPr/>
          </p:nvSpPr>
          <p:spPr bwMode="auto">
            <a:xfrm>
              <a:off x="1981" y="116"/>
              <a:ext cx="149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500" dirty="0">
                  <a:solidFill>
                    <a:srgbClr val="000000"/>
                  </a:solidFill>
                  <a:latin typeface="Sand" charset="0"/>
                </a:rPr>
                <a:t>The Causes of the Civil War</a:t>
              </a:r>
              <a:endParaRPr lang="en-US" dirty="0">
                <a:latin typeface="Sand" charset="0"/>
              </a:endParaRPr>
            </a:p>
          </p:txBody>
        </p:sp>
        <p:sp>
          <p:nvSpPr>
            <p:cNvPr id="51243" name="Rectangle 335"/>
            <p:cNvSpPr>
              <a:spLocks noChangeArrowheads="1"/>
            </p:cNvSpPr>
            <p:nvPr/>
          </p:nvSpPr>
          <p:spPr bwMode="auto">
            <a:xfrm>
              <a:off x="4344" y="-7"/>
              <a:ext cx="53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100" dirty="0">
                  <a:solidFill>
                    <a:srgbClr val="000000"/>
                  </a:solidFill>
                  <a:latin typeface="Sand" charset="0"/>
                </a:rPr>
                <a:t>Elida Cordora</a:t>
              </a:r>
              <a:endParaRPr lang="en-US" dirty="0">
                <a:latin typeface="Sand" charset="0"/>
              </a:endParaRPr>
            </a:p>
          </p:txBody>
        </p:sp>
        <p:sp>
          <p:nvSpPr>
            <p:cNvPr id="51244" name="Rectangle 336"/>
            <p:cNvSpPr>
              <a:spLocks noChangeArrowheads="1"/>
            </p:cNvSpPr>
            <p:nvPr/>
          </p:nvSpPr>
          <p:spPr bwMode="auto">
            <a:xfrm>
              <a:off x="4300" y="94"/>
              <a:ext cx="1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000" dirty="0">
                  <a:solidFill>
                    <a:srgbClr val="000000"/>
                  </a:solidFill>
                  <a:latin typeface="Sand" charset="0"/>
                </a:rPr>
                <a:t>1/22</a:t>
              </a:r>
              <a:endParaRPr lang="en-US" dirty="0">
                <a:latin typeface="Sand" charset="0"/>
              </a:endParaRPr>
            </a:p>
          </p:txBody>
        </p:sp>
        <p:sp>
          <p:nvSpPr>
            <p:cNvPr id="51245" name="Line 337"/>
            <p:cNvSpPr>
              <a:spLocks noChangeShapeType="1"/>
            </p:cNvSpPr>
            <p:nvPr/>
          </p:nvSpPr>
          <p:spPr bwMode="auto">
            <a:xfrm>
              <a:off x="3499" y="1638"/>
              <a:ext cx="1" cy="1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46" name="Line 338"/>
            <p:cNvSpPr>
              <a:spLocks noChangeShapeType="1"/>
            </p:cNvSpPr>
            <p:nvPr/>
          </p:nvSpPr>
          <p:spPr bwMode="auto">
            <a:xfrm>
              <a:off x="3135" y="947"/>
              <a:ext cx="466" cy="3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47" name="Line 339"/>
            <p:cNvSpPr>
              <a:spLocks noChangeShapeType="1"/>
            </p:cNvSpPr>
            <p:nvPr/>
          </p:nvSpPr>
          <p:spPr bwMode="auto">
            <a:xfrm flipH="1">
              <a:off x="2414" y="961"/>
              <a:ext cx="175" cy="35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48" name="Line 340"/>
            <p:cNvSpPr>
              <a:spLocks noChangeShapeType="1"/>
            </p:cNvSpPr>
            <p:nvPr/>
          </p:nvSpPr>
          <p:spPr bwMode="auto">
            <a:xfrm flipH="1">
              <a:off x="1730" y="757"/>
              <a:ext cx="626" cy="18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49" name="Line 341"/>
            <p:cNvSpPr>
              <a:spLocks noChangeShapeType="1"/>
            </p:cNvSpPr>
            <p:nvPr/>
          </p:nvSpPr>
          <p:spPr bwMode="auto">
            <a:xfrm>
              <a:off x="3470" y="750"/>
              <a:ext cx="1012" cy="20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50" name="Oval 342"/>
            <p:cNvSpPr>
              <a:spLocks noChangeArrowheads="1"/>
            </p:cNvSpPr>
            <p:nvPr/>
          </p:nvSpPr>
          <p:spPr bwMode="auto">
            <a:xfrm>
              <a:off x="2276" y="473"/>
              <a:ext cx="1238" cy="5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251" name="Oval 343"/>
            <p:cNvSpPr>
              <a:spLocks noChangeArrowheads="1"/>
            </p:cNvSpPr>
            <p:nvPr/>
          </p:nvSpPr>
          <p:spPr bwMode="auto">
            <a:xfrm>
              <a:off x="2269" y="466"/>
              <a:ext cx="1252" cy="575"/>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51252" name="Group 344"/>
            <p:cNvGrpSpPr>
              <a:grpSpLocks/>
            </p:cNvGrpSpPr>
            <p:nvPr/>
          </p:nvGrpSpPr>
          <p:grpSpPr bwMode="auto">
            <a:xfrm>
              <a:off x="2370" y="874"/>
              <a:ext cx="1064" cy="1"/>
              <a:chOff x="2370" y="874"/>
              <a:chExt cx="1064" cy="1"/>
            </a:xfrm>
          </p:grpSpPr>
          <p:sp>
            <p:nvSpPr>
              <p:cNvPr id="51319" name="Line 345"/>
              <p:cNvSpPr>
                <a:spLocks noChangeShapeType="1"/>
              </p:cNvSpPr>
              <p:nvPr/>
            </p:nvSpPr>
            <p:spPr bwMode="auto">
              <a:xfrm>
                <a:off x="2370"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20" name="Line 346"/>
              <p:cNvSpPr>
                <a:spLocks noChangeShapeType="1"/>
              </p:cNvSpPr>
              <p:nvPr/>
            </p:nvSpPr>
            <p:spPr bwMode="auto">
              <a:xfrm>
                <a:off x="2436"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21" name="Line 347"/>
              <p:cNvSpPr>
                <a:spLocks noChangeShapeType="1"/>
              </p:cNvSpPr>
              <p:nvPr/>
            </p:nvSpPr>
            <p:spPr bwMode="auto">
              <a:xfrm>
                <a:off x="2502"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22" name="Line 348"/>
              <p:cNvSpPr>
                <a:spLocks noChangeShapeType="1"/>
              </p:cNvSpPr>
              <p:nvPr/>
            </p:nvSpPr>
            <p:spPr bwMode="auto">
              <a:xfrm>
                <a:off x="2567"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23" name="Line 349"/>
              <p:cNvSpPr>
                <a:spLocks noChangeShapeType="1"/>
              </p:cNvSpPr>
              <p:nvPr/>
            </p:nvSpPr>
            <p:spPr bwMode="auto">
              <a:xfrm>
                <a:off x="2633"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24" name="Line 350"/>
              <p:cNvSpPr>
                <a:spLocks noChangeShapeType="1"/>
              </p:cNvSpPr>
              <p:nvPr/>
            </p:nvSpPr>
            <p:spPr bwMode="auto">
              <a:xfrm>
                <a:off x="2698"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25" name="Line 351"/>
              <p:cNvSpPr>
                <a:spLocks noChangeShapeType="1"/>
              </p:cNvSpPr>
              <p:nvPr/>
            </p:nvSpPr>
            <p:spPr bwMode="auto">
              <a:xfrm>
                <a:off x="2764"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26" name="Line 352"/>
              <p:cNvSpPr>
                <a:spLocks noChangeShapeType="1"/>
              </p:cNvSpPr>
              <p:nvPr/>
            </p:nvSpPr>
            <p:spPr bwMode="auto">
              <a:xfrm>
                <a:off x="2829"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27" name="Line 353"/>
              <p:cNvSpPr>
                <a:spLocks noChangeShapeType="1"/>
              </p:cNvSpPr>
              <p:nvPr/>
            </p:nvSpPr>
            <p:spPr bwMode="auto">
              <a:xfrm>
                <a:off x="2895"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28" name="Line 354"/>
              <p:cNvSpPr>
                <a:spLocks noChangeShapeType="1"/>
              </p:cNvSpPr>
              <p:nvPr/>
            </p:nvSpPr>
            <p:spPr bwMode="auto">
              <a:xfrm>
                <a:off x="2960"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29" name="Line 355"/>
              <p:cNvSpPr>
                <a:spLocks noChangeShapeType="1"/>
              </p:cNvSpPr>
              <p:nvPr/>
            </p:nvSpPr>
            <p:spPr bwMode="auto">
              <a:xfrm>
                <a:off x="3026"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30" name="Line 356"/>
              <p:cNvSpPr>
                <a:spLocks noChangeShapeType="1"/>
              </p:cNvSpPr>
              <p:nvPr/>
            </p:nvSpPr>
            <p:spPr bwMode="auto">
              <a:xfrm>
                <a:off x="3091"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31" name="Line 357"/>
              <p:cNvSpPr>
                <a:spLocks noChangeShapeType="1"/>
              </p:cNvSpPr>
              <p:nvPr/>
            </p:nvSpPr>
            <p:spPr bwMode="auto">
              <a:xfrm>
                <a:off x="3157"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32" name="Line 358"/>
              <p:cNvSpPr>
                <a:spLocks noChangeShapeType="1"/>
              </p:cNvSpPr>
              <p:nvPr/>
            </p:nvSpPr>
            <p:spPr bwMode="auto">
              <a:xfrm>
                <a:off x="3222"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33" name="Line 359"/>
              <p:cNvSpPr>
                <a:spLocks noChangeShapeType="1"/>
              </p:cNvSpPr>
              <p:nvPr/>
            </p:nvSpPr>
            <p:spPr bwMode="auto">
              <a:xfrm>
                <a:off x="3288"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34" name="Line 360"/>
              <p:cNvSpPr>
                <a:spLocks noChangeShapeType="1"/>
              </p:cNvSpPr>
              <p:nvPr/>
            </p:nvSpPr>
            <p:spPr bwMode="auto">
              <a:xfrm>
                <a:off x="3353"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35" name="Line 361"/>
              <p:cNvSpPr>
                <a:spLocks noChangeShapeType="1"/>
              </p:cNvSpPr>
              <p:nvPr/>
            </p:nvSpPr>
            <p:spPr bwMode="auto">
              <a:xfrm>
                <a:off x="3419" y="874"/>
                <a:ext cx="1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51253" name="Rectangle 362"/>
            <p:cNvSpPr>
              <a:spLocks noChangeArrowheads="1"/>
            </p:cNvSpPr>
            <p:nvPr/>
          </p:nvSpPr>
          <p:spPr bwMode="auto">
            <a:xfrm>
              <a:off x="2458" y="634"/>
              <a:ext cx="77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700" dirty="0">
                  <a:solidFill>
                    <a:srgbClr val="000000"/>
                  </a:solidFill>
                  <a:latin typeface="Sand" charset="0"/>
                </a:rPr>
                <a:t>Sectionalism</a:t>
              </a:r>
              <a:endParaRPr lang="en-US" dirty="0">
                <a:latin typeface="Sand" charset="0"/>
              </a:endParaRPr>
            </a:p>
          </p:txBody>
        </p:sp>
        <p:sp>
          <p:nvSpPr>
            <p:cNvPr id="51254" name="Rectangle 363"/>
            <p:cNvSpPr>
              <a:spLocks noChangeArrowheads="1"/>
            </p:cNvSpPr>
            <p:nvPr/>
          </p:nvSpPr>
          <p:spPr bwMode="auto">
            <a:xfrm>
              <a:off x="2650" y="896"/>
              <a:ext cx="4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100" dirty="0">
                  <a:solidFill>
                    <a:srgbClr val="000000"/>
                  </a:solidFill>
                  <a:latin typeface="Sand" charset="0"/>
                </a:rPr>
                <a:t>pp. 201-236</a:t>
              </a:r>
              <a:endParaRPr lang="en-US" dirty="0">
                <a:latin typeface="Sand" charset="0"/>
              </a:endParaRPr>
            </a:p>
          </p:txBody>
        </p:sp>
        <p:sp>
          <p:nvSpPr>
            <p:cNvPr id="51255" name="Line 364"/>
            <p:cNvSpPr>
              <a:spLocks noChangeShapeType="1"/>
            </p:cNvSpPr>
            <p:nvPr/>
          </p:nvSpPr>
          <p:spPr bwMode="auto">
            <a:xfrm flipH="1">
              <a:off x="2057" y="1602"/>
              <a:ext cx="241" cy="3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56" name="Line 365"/>
            <p:cNvSpPr>
              <a:spLocks noChangeShapeType="1"/>
            </p:cNvSpPr>
            <p:nvPr/>
          </p:nvSpPr>
          <p:spPr bwMode="auto">
            <a:xfrm>
              <a:off x="2545" y="1558"/>
              <a:ext cx="1" cy="39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57" name="Line 366"/>
            <p:cNvSpPr>
              <a:spLocks noChangeShapeType="1"/>
            </p:cNvSpPr>
            <p:nvPr/>
          </p:nvSpPr>
          <p:spPr bwMode="auto">
            <a:xfrm>
              <a:off x="2822" y="1617"/>
              <a:ext cx="218" cy="3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58" name="Oval 367"/>
            <p:cNvSpPr>
              <a:spLocks noChangeArrowheads="1"/>
            </p:cNvSpPr>
            <p:nvPr/>
          </p:nvSpPr>
          <p:spPr bwMode="auto">
            <a:xfrm>
              <a:off x="2152" y="1289"/>
              <a:ext cx="874" cy="422"/>
            </a:xfrm>
            <a:prstGeom prst="ellipse">
              <a:avLst/>
            </a:prstGeom>
            <a:solidFill>
              <a:srgbClr val="FFFFFF"/>
            </a:solidFill>
            <a:ln w="11113">
              <a:solidFill>
                <a:srgbClr val="000000"/>
              </a:solidFill>
              <a:round/>
              <a:headEnd/>
              <a:tailEnd/>
            </a:ln>
          </p:spPr>
          <p:txBody>
            <a:bodyPr/>
            <a:lstStyle/>
            <a:p>
              <a:endParaRPr lang="en-US" dirty="0"/>
            </a:p>
          </p:txBody>
        </p:sp>
        <p:sp>
          <p:nvSpPr>
            <p:cNvPr id="51259" name="Rectangle 368"/>
            <p:cNvSpPr>
              <a:spLocks noChangeArrowheads="1"/>
            </p:cNvSpPr>
            <p:nvPr/>
          </p:nvSpPr>
          <p:spPr bwMode="auto">
            <a:xfrm>
              <a:off x="1596" y="735"/>
              <a:ext cx="53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was based on the  </a:t>
              </a:r>
              <a:endParaRPr lang="en-US" sz="800" dirty="0">
                <a:latin typeface="Sand" charset="0"/>
              </a:endParaRPr>
            </a:p>
          </p:txBody>
        </p:sp>
        <p:sp>
          <p:nvSpPr>
            <p:cNvPr id="51260" name="Rectangle 369"/>
            <p:cNvSpPr>
              <a:spLocks noChangeArrowheads="1"/>
            </p:cNvSpPr>
            <p:nvPr/>
          </p:nvSpPr>
          <p:spPr bwMode="auto">
            <a:xfrm>
              <a:off x="2101" y="1172"/>
              <a:ext cx="6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developed because of </a:t>
              </a:r>
              <a:endParaRPr lang="en-US" sz="800" dirty="0">
                <a:latin typeface="Sand" charset="0"/>
              </a:endParaRPr>
            </a:p>
          </p:txBody>
        </p:sp>
        <p:sp>
          <p:nvSpPr>
            <p:cNvPr id="51261" name="Line 370"/>
            <p:cNvSpPr>
              <a:spLocks noChangeShapeType="1"/>
            </p:cNvSpPr>
            <p:nvPr/>
          </p:nvSpPr>
          <p:spPr bwMode="auto">
            <a:xfrm flipH="1">
              <a:off x="1045" y="1165"/>
              <a:ext cx="255" cy="139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62" name="Line 371"/>
            <p:cNvSpPr>
              <a:spLocks noChangeShapeType="1"/>
            </p:cNvSpPr>
            <p:nvPr/>
          </p:nvSpPr>
          <p:spPr bwMode="auto">
            <a:xfrm>
              <a:off x="1395" y="1172"/>
              <a:ext cx="116" cy="104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63" name="Line 372"/>
            <p:cNvSpPr>
              <a:spLocks noChangeShapeType="1"/>
            </p:cNvSpPr>
            <p:nvPr/>
          </p:nvSpPr>
          <p:spPr bwMode="auto">
            <a:xfrm flipH="1">
              <a:off x="659" y="1143"/>
              <a:ext cx="546" cy="186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64" name="Rectangle 373"/>
            <p:cNvSpPr>
              <a:spLocks noChangeArrowheads="1"/>
            </p:cNvSpPr>
            <p:nvPr/>
          </p:nvSpPr>
          <p:spPr bwMode="auto">
            <a:xfrm>
              <a:off x="536" y="2942"/>
              <a:ext cx="451" cy="182"/>
            </a:xfrm>
            <a:prstGeom prst="rect">
              <a:avLst/>
            </a:prstGeom>
            <a:solidFill>
              <a:srgbClr val="FFFFFF"/>
            </a:solidFill>
            <a:ln w="11113">
              <a:solidFill>
                <a:srgbClr val="000000"/>
              </a:solidFill>
              <a:miter lim="800000"/>
              <a:headEnd/>
              <a:tailEnd/>
            </a:ln>
          </p:spPr>
          <p:txBody>
            <a:bodyPr/>
            <a:lstStyle/>
            <a:p>
              <a:endParaRPr lang="en-US" dirty="0"/>
            </a:p>
          </p:txBody>
        </p:sp>
        <p:sp>
          <p:nvSpPr>
            <p:cNvPr id="51265" name="Rectangle 374"/>
            <p:cNvSpPr>
              <a:spLocks noChangeArrowheads="1"/>
            </p:cNvSpPr>
            <p:nvPr/>
          </p:nvSpPr>
          <p:spPr bwMode="auto">
            <a:xfrm>
              <a:off x="620" y="2978"/>
              <a:ext cx="23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200" dirty="0">
                  <a:solidFill>
                    <a:srgbClr val="000000"/>
                  </a:solidFill>
                  <a:latin typeface="Sand" charset="0"/>
                </a:rPr>
                <a:t>North</a:t>
              </a:r>
              <a:endParaRPr lang="en-US" sz="1200" dirty="0">
                <a:latin typeface="Sand" charset="0"/>
              </a:endParaRPr>
            </a:p>
          </p:txBody>
        </p:sp>
        <p:sp>
          <p:nvSpPr>
            <p:cNvPr id="51266" name="Rectangle 375"/>
            <p:cNvSpPr>
              <a:spLocks noChangeArrowheads="1"/>
            </p:cNvSpPr>
            <p:nvPr/>
          </p:nvSpPr>
          <p:spPr bwMode="auto">
            <a:xfrm>
              <a:off x="849" y="2556"/>
              <a:ext cx="444" cy="182"/>
            </a:xfrm>
            <a:prstGeom prst="rect">
              <a:avLst/>
            </a:prstGeom>
            <a:solidFill>
              <a:srgbClr val="FFFFFF"/>
            </a:solidFill>
            <a:ln w="11113">
              <a:solidFill>
                <a:srgbClr val="000000"/>
              </a:solidFill>
              <a:miter lim="800000"/>
              <a:headEnd/>
              <a:tailEnd/>
            </a:ln>
          </p:spPr>
          <p:txBody>
            <a:bodyPr/>
            <a:lstStyle/>
            <a:p>
              <a:endParaRPr lang="en-US" dirty="0"/>
            </a:p>
          </p:txBody>
        </p:sp>
        <p:sp>
          <p:nvSpPr>
            <p:cNvPr id="51267" name="Rectangle 376"/>
            <p:cNvSpPr>
              <a:spLocks noChangeArrowheads="1"/>
            </p:cNvSpPr>
            <p:nvPr/>
          </p:nvSpPr>
          <p:spPr bwMode="auto">
            <a:xfrm>
              <a:off x="904" y="2570"/>
              <a:ext cx="25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200" dirty="0">
                  <a:solidFill>
                    <a:srgbClr val="000000"/>
                  </a:solidFill>
                  <a:latin typeface="Sand" charset="0"/>
                </a:rPr>
                <a:t>South</a:t>
              </a:r>
              <a:endParaRPr lang="en-US" sz="1200" dirty="0">
                <a:latin typeface="Sand" charset="0"/>
              </a:endParaRPr>
            </a:p>
          </p:txBody>
        </p:sp>
        <p:sp>
          <p:nvSpPr>
            <p:cNvPr id="51268" name="Rectangle 377"/>
            <p:cNvSpPr>
              <a:spLocks noChangeArrowheads="1"/>
            </p:cNvSpPr>
            <p:nvPr/>
          </p:nvSpPr>
          <p:spPr bwMode="auto">
            <a:xfrm>
              <a:off x="1278" y="2185"/>
              <a:ext cx="415" cy="189"/>
            </a:xfrm>
            <a:prstGeom prst="rect">
              <a:avLst/>
            </a:prstGeom>
            <a:solidFill>
              <a:srgbClr val="FFFFFF"/>
            </a:solidFill>
            <a:ln w="11113">
              <a:solidFill>
                <a:srgbClr val="000000"/>
              </a:solidFill>
              <a:miter lim="800000"/>
              <a:headEnd/>
              <a:tailEnd/>
            </a:ln>
          </p:spPr>
          <p:txBody>
            <a:bodyPr/>
            <a:lstStyle/>
            <a:p>
              <a:endParaRPr lang="en-US" dirty="0"/>
            </a:p>
          </p:txBody>
        </p:sp>
        <p:sp>
          <p:nvSpPr>
            <p:cNvPr id="51269" name="Rectangle 378"/>
            <p:cNvSpPr>
              <a:spLocks noChangeArrowheads="1"/>
            </p:cNvSpPr>
            <p:nvPr/>
          </p:nvSpPr>
          <p:spPr bwMode="auto">
            <a:xfrm>
              <a:off x="1352" y="2206"/>
              <a:ext cx="21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200" dirty="0">
                  <a:solidFill>
                    <a:srgbClr val="000000"/>
                  </a:solidFill>
                  <a:latin typeface="Sand" charset="0"/>
                </a:rPr>
                <a:t>West</a:t>
              </a:r>
              <a:endParaRPr lang="en-US" sz="1200" dirty="0">
                <a:latin typeface="Sand" charset="0"/>
              </a:endParaRPr>
            </a:p>
          </p:txBody>
        </p:sp>
        <p:sp>
          <p:nvSpPr>
            <p:cNvPr id="51270" name="Rectangle 379"/>
            <p:cNvSpPr>
              <a:spLocks noChangeArrowheads="1"/>
            </p:cNvSpPr>
            <p:nvPr/>
          </p:nvSpPr>
          <p:spPr bwMode="auto">
            <a:xfrm>
              <a:off x="1832" y="1842"/>
              <a:ext cx="466" cy="248"/>
            </a:xfrm>
            <a:prstGeom prst="rect">
              <a:avLst/>
            </a:prstGeom>
            <a:solidFill>
              <a:srgbClr val="FFFFFF"/>
            </a:solidFill>
            <a:ln w="11113">
              <a:solidFill>
                <a:srgbClr val="000000"/>
              </a:solidFill>
              <a:miter lim="800000"/>
              <a:headEnd/>
              <a:tailEnd/>
            </a:ln>
          </p:spPr>
          <p:txBody>
            <a:bodyPr/>
            <a:lstStyle/>
            <a:p>
              <a:endParaRPr lang="en-US" dirty="0"/>
            </a:p>
          </p:txBody>
        </p:sp>
        <p:sp>
          <p:nvSpPr>
            <p:cNvPr id="51271" name="Rectangle 380"/>
            <p:cNvSpPr>
              <a:spLocks noChangeArrowheads="1"/>
            </p:cNvSpPr>
            <p:nvPr/>
          </p:nvSpPr>
          <p:spPr bwMode="auto">
            <a:xfrm>
              <a:off x="1884" y="1873"/>
              <a:ext cx="36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dirty="0">
                  <a:solidFill>
                    <a:srgbClr val="000000"/>
                  </a:solidFill>
                  <a:latin typeface="Sand" charset="0"/>
                </a:rPr>
                <a:t>Social</a:t>
              </a:r>
            </a:p>
            <a:p>
              <a:pPr algn="ctr"/>
              <a:r>
                <a:rPr lang="en-US" sz="900" dirty="0">
                  <a:solidFill>
                    <a:srgbClr val="000000"/>
                  </a:solidFill>
                  <a:latin typeface="Sand" charset="0"/>
                </a:rPr>
                <a:t>Differences</a:t>
              </a:r>
              <a:endParaRPr lang="en-US" sz="900" dirty="0">
                <a:latin typeface="Sand" charset="0"/>
              </a:endParaRPr>
            </a:p>
          </p:txBody>
        </p:sp>
        <p:sp>
          <p:nvSpPr>
            <p:cNvPr id="51272" name="Rectangle 381"/>
            <p:cNvSpPr>
              <a:spLocks noChangeArrowheads="1"/>
            </p:cNvSpPr>
            <p:nvPr/>
          </p:nvSpPr>
          <p:spPr bwMode="auto">
            <a:xfrm>
              <a:off x="2370" y="1850"/>
              <a:ext cx="466" cy="247"/>
            </a:xfrm>
            <a:prstGeom prst="rect">
              <a:avLst/>
            </a:prstGeom>
            <a:solidFill>
              <a:srgbClr val="FFFFFF"/>
            </a:solidFill>
            <a:ln w="11113">
              <a:solidFill>
                <a:srgbClr val="000000"/>
              </a:solidFill>
              <a:miter lim="800000"/>
              <a:headEnd/>
              <a:tailEnd/>
            </a:ln>
          </p:spPr>
          <p:txBody>
            <a:bodyPr/>
            <a:lstStyle/>
            <a:p>
              <a:endParaRPr lang="en-US" dirty="0"/>
            </a:p>
          </p:txBody>
        </p:sp>
        <p:sp>
          <p:nvSpPr>
            <p:cNvPr id="51273" name="Rectangle 382"/>
            <p:cNvSpPr>
              <a:spLocks noChangeArrowheads="1"/>
            </p:cNvSpPr>
            <p:nvPr/>
          </p:nvSpPr>
          <p:spPr bwMode="auto">
            <a:xfrm>
              <a:off x="2418" y="1888"/>
              <a:ext cx="36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dirty="0">
                  <a:solidFill>
                    <a:srgbClr val="000000"/>
                  </a:solidFill>
                  <a:latin typeface="Sand" charset="0"/>
                </a:rPr>
                <a:t>Political</a:t>
              </a:r>
            </a:p>
            <a:p>
              <a:pPr algn="ctr"/>
              <a:r>
                <a:rPr lang="en-US" sz="900" dirty="0">
                  <a:solidFill>
                    <a:srgbClr val="000000"/>
                  </a:solidFill>
                  <a:latin typeface="Sand" charset="0"/>
                </a:rPr>
                <a:t>Differences</a:t>
              </a:r>
            </a:p>
          </p:txBody>
        </p:sp>
        <p:sp>
          <p:nvSpPr>
            <p:cNvPr id="51274" name="Rectangle 383"/>
            <p:cNvSpPr>
              <a:spLocks noChangeArrowheads="1"/>
            </p:cNvSpPr>
            <p:nvPr/>
          </p:nvSpPr>
          <p:spPr bwMode="auto">
            <a:xfrm>
              <a:off x="2938" y="1857"/>
              <a:ext cx="466" cy="247"/>
            </a:xfrm>
            <a:prstGeom prst="rect">
              <a:avLst/>
            </a:prstGeom>
            <a:solidFill>
              <a:srgbClr val="FFFFFF"/>
            </a:solidFill>
            <a:ln w="11113">
              <a:solidFill>
                <a:srgbClr val="000000"/>
              </a:solidFill>
              <a:miter lim="800000"/>
              <a:headEnd/>
              <a:tailEnd/>
            </a:ln>
          </p:spPr>
          <p:txBody>
            <a:bodyPr/>
            <a:lstStyle/>
            <a:p>
              <a:endParaRPr lang="en-US" dirty="0"/>
            </a:p>
          </p:txBody>
        </p:sp>
        <p:sp>
          <p:nvSpPr>
            <p:cNvPr id="51275" name="Rectangle 384"/>
            <p:cNvSpPr>
              <a:spLocks noChangeArrowheads="1"/>
            </p:cNvSpPr>
            <p:nvPr/>
          </p:nvSpPr>
          <p:spPr bwMode="auto">
            <a:xfrm>
              <a:off x="2989" y="1893"/>
              <a:ext cx="36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dirty="0">
                  <a:solidFill>
                    <a:srgbClr val="000000"/>
                  </a:solidFill>
                  <a:latin typeface="Sand" charset="0"/>
                </a:rPr>
                <a:t>Economic</a:t>
              </a:r>
            </a:p>
            <a:p>
              <a:pPr algn="ctr"/>
              <a:r>
                <a:rPr lang="en-US" sz="900" dirty="0">
                  <a:solidFill>
                    <a:srgbClr val="000000"/>
                  </a:solidFill>
                  <a:latin typeface="Sand" charset="0"/>
                </a:rPr>
                <a:t>Differences</a:t>
              </a:r>
            </a:p>
          </p:txBody>
        </p:sp>
        <p:sp>
          <p:nvSpPr>
            <p:cNvPr id="51276" name="Rectangle 385"/>
            <p:cNvSpPr>
              <a:spLocks noChangeArrowheads="1"/>
            </p:cNvSpPr>
            <p:nvPr/>
          </p:nvSpPr>
          <p:spPr bwMode="auto">
            <a:xfrm>
              <a:off x="2501" y="172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000" dirty="0">
                  <a:solidFill>
                    <a:srgbClr val="000000"/>
                  </a:solidFill>
                </a:rPr>
                <a:t>  </a:t>
              </a:r>
              <a:endParaRPr lang="en-US" dirty="0">
                <a:latin typeface="Times" charset="0"/>
              </a:endParaRPr>
            </a:p>
          </p:txBody>
        </p:sp>
        <p:sp>
          <p:nvSpPr>
            <p:cNvPr id="51277" name="Oval 386"/>
            <p:cNvSpPr>
              <a:spLocks noChangeArrowheads="1"/>
            </p:cNvSpPr>
            <p:nvPr/>
          </p:nvSpPr>
          <p:spPr bwMode="auto">
            <a:xfrm>
              <a:off x="907" y="794"/>
              <a:ext cx="874" cy="422"/>
            </a:xfrm>
            <a:prstGeom prst="ellipse">
              <a:avLst/>
            </a:prstGeom>
            <a:solidFill>
              <a:srgbClr val="FFFFFF"/>
            </a:solidFill>
            <a:ln w="11113">
              <a:solidFill>
                <a:srgbClr val="000000"/>
              </a:solidFill>
              <a:round/>
              <a:headEnd/>
              <a:tailEnd/>
            </a:ln>
          </p:spPr>
          <p:txBody>
            <a:bodyPr/>
            <a:lstStyle/>
            <a:p>
              <a:endParaRPr lang="en-US" dirty="0"/>
            </a:p>
          </p:txBody>
        </p:sp>
        <p:sp>
          <p:nvSpPr>
            <p:cNvPr id="51278" name="Rectangle 387"/>
            <p:cNvSpPr>
              <a:spLocks noChangeArrowheads="1"/>
            </p:cNvSpPr>
            <p:nvPr/>
          </p:nvSpPr>
          <p:spPr bwMode="auto">
            <a:xfrm>
              <a:off x="1161" y="874"/>
              <a:ext cx="4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300" dirty="0">
                  <a:solidFill>
                    <a:srgbClr val="000000"/>
                  </a:solidFill>
                  <a:latin typeface="Sand" charset="0"/>
                </a:rPr>
                <a:t>Areas of </a:t>
              </a:r>
            </a:p>
            <a:p>
              <a:pPr algn="ctr"/>
              <a:r>
                <a:rPr lang="en-US" sz="1300" dirty="0">
                  <a:solidFill>
                    <a:srgbClr val="000000"/>
                  </a:solidFill>
                  <a:latin typeface="Sand" charset="0"/>
                </a:rPr>
                <a:t>the U.S.</a:t>
              </a:r>
              <a:endParaRPr lang="en-US" dirty="0">
                <a:latin typeface="Sand" charset="0"/>
              </a:endParaRPr>
            </a:p>
          </p:txBody>
        </p:sp>
        <p:sp>
          <p:nvSpPr>
            <p:cNvPr id="51279" name="Rectangle 388"/>
            <p:cNvSpPr>
              <a:spLocks noChangeArrowheads="1"/>
            </p:cNvSpPr>
            <p:nvPr/>
          </p:nvSpPr>
          <p:spPr bwMode="auto">
            <a:xfrm>
              <a:off x="2370" y="1336"/>
              <a:ext cx="51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dirty="0">
                  <a:solidFill>
                    <a:srgbClr val="000000"/>
                  </a:solidFill>
                  <a:latin typeface="Sand" charset="0"/>
                </a:rPr>
                <a:t>Differences </a:t>
              </a:r>
            </a:p>
            <a:p>
              <a:pPr algn="ctr"/>
              <a:r>
                <a:rPr lang="en-US" sz="1200" dirty="0">
                  <a:solidFill>
                    <a:srgbClr val="000000"/>
                  </a:solidFill>
                  <a:latin typeface="Sand" charset="0"/>
                </a:rPr>
                <a:t>between </a:t>
              </a:r>
            </a:p>
            <a:p>
              <a:pPr algn="ctr"/>
              <a:r>
                <a:rPr lang="en-US" sz="1200" dirty="0">
                  <a:solidFill>
                    <a:srgbClr val="000000"/>
                  </a:solidFill>
                  <a:latin typeface="Sand" charset="0"/>
                </a:rPr>
                <a:t>the areas </a:t>
              </a:r>
            </a:p>
          </p:txBody>
        </p:sp>
        <p:sp>
          <p:nvSpPr>
            <p:cNvPr id="51280" name="Rectangle 389"/>
            <p:cNvSpPr>
              <a:spLocks noChangeArrowheads="1"/>
            </p:cNvSpPr>
            <p:nvPr/>
          </p:nvSpPr>
          <p:spPr bwMode="auto">
            <a:xfrm>
              <a:off x="4606" y="1289"/>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-Henry Clay</a:t>
              </a:r>
              <a:endParaRPr lang="en-US" sz="800" dirty="0">
                <a:latin typeface="Sand" charset="0"/>
              </a:endParaRPr>
            </a:p>
          </p:txBody>
        </p:sp>
        <p:sp>
          <p:nvSpPr>
            <p:cNvPr id="51281" name="Rectangle 390"/>
            <p:cNvSpPr>
              <a:spLocks noChangeArrowheads="1"/>
            </p:cNvSpPr>
            <p:nvPr/>
          </p:nvSpPr>
          <p:spPr bwMode="auto">
            <a:xfrm>
              <a:off x="4606" y="1384"/>
              <a:ext cx="51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-Stephen Douglas</a:t>
              </a:r>
              <a:endParaRPr lang="en-US" sz="800" dirty="0">
                <a:latin typeface="Sand" charset="0"/>
              </a:endParaRPr>
            </a:p>
          </p:txBody>
        </p:sp>
        <p:sp>
          <p:nvSpPr>
            <p:cNvPr id="51282" name="Rectangle 391"/>
            <p:cNvSpPr>
              <a:spLocks noChangeArrowheads="1"/>
            </p:cNvSpPr>
            <p:nvPr/>
          </p:nvSpPr>
          <p:spPr bwMode="auto">
            <a:xfrm>
              <a:off x="4606" y="1479"/>
              <a:ext cx="44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-Zachary Taylor</a:t>
              </a:r>
              <a:endParaRPr lang="en-US" sz="800" dirty="0">
                <a:latin typeface="Sand" charset="0"/>
              </a:endParaRPr>
            </a:p>
          </p:txBody>
        </p:sp>
        <p:sp>
          <p:nvSpPr>
            <p:cNvPr id="51283" name="Rectangle 392"/>
            <p:cNvSpPr>
              <a:spLocks noChangeArrowheads="1"/>
            </p:cNvSpPr>
            <p:nvPr/>
          </p:nvSpPr>
          <p:spPr bwMode="auto">
            <a:xfrm>
              <a:off x="4606" y="1573"/>
              <a:ext cx="66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-Harriet Beecher Stowe</a:t>
              </a:r>
              <a:endParaRPr lang="en-US" sz="800" dirty="0">
                <a:latin typeface="Sand" charset="0"/>
              </a:endParaRPr>
            </a:p>
          </p:txBody>
        </p:sp>
        <p:sp>
          <p:nvSpPr>
            <p:cNvPr id="51284" name="Rectangle 393"/>
            <p:cNvSpPr>
              <a:spLocks noChangeArrowheads="1"/>
            </p:cNvSpPr>
            <p:nvPr/>
          </p:nvSpPr>
          <p:spPr bwMode="auto">
            <a:xfrm>
              <a:off x="4603" y="1668"/>
              <a:ext cx="4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-Douglas Filmore</a:t>
              </a:r>
              <a:endParaRPr lang="en-US" sz="800" dirty="0">
                <a:latin typeface="Sand" charset="0"/>
              </a:endParaRPr>
            </a:p>
          </p:txBody>
        </p:sp>
        <p:sp>
          <p:nvSpPr>
            <p:cNvPr id="51285" name="Rectangle 394"/>
            <p:cNvSpPr>
              <a:spLocks noChangeArrowheads="1"/>
            </p:cNvSpPr>
            <p:nvPr/>
          </p:nvSpPr>
          <p:spPr bwMode="auto">
            <a:xfrm>
              <a:off x="4606" y="1763"/>
              <a:ext cx="35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-John Brown</a:t>
              </a:r>
              <a:endParaRPr lang="en-US" sz="800" dirty="0">
                <a:latin typeface="Sand" charset="0"/>
              </a:endParaRPr>
            </a:p>
          </p:txBody>
        </p:sp>
        <p:sp>
          <p:nvSpPr>
            <p:cNvPr id="51286" name="Rectangle 395"/>
            <p:cNvSpPr>
              <a:spLocks noChangeArrowheads="1"/>
            </p:cNvSpPr>
            <p:nvPr/>
          </p:nvSpPr>
          <p:spPr bwMode="auto">
            <a:xfrm>
              <a:off x="4606" y="1857"/>
              <a:ext cx="4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-Jefferson Davis</a:t>
              </a:r>
              <a:endParaRPr lang="en-US" sz="800" dirty="0">
                <a:latin typeface="Sand" charset="0"/>
              </a:endParaRPr>
            </a:p>
          </p:txBody>
        </p:sp>
        <p:sp>
          <p:nvSpPr>
            <p:cNvPr id="51287" name="Rectangle 396"/>
            <p:cNvSpPr>
              <a:spLocks noChangeArrowheads="1"/>
            </p:cNvSpPr>
            <p:nvPr/>
          </p:nvSpPr>
          <p:spPr bwMode="auto">
            <a:xfrm>
              <a:off x="4606" y="1952"/>
              <a:ext cx="50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-Abraham Lincoln</a:t>
              </a:r>
              <a:endParaRPr lang="en-US" sz="800" dirty="0">
                <a:latin typeface="Sand" charset="0"/>
              </a:endParaRPr>
            </a:p>
          </p:txBody>
        </p:sp>
        <p:sp>
          <p:nvSpPr>
            <p:cNvPr id="51288" name="Rectangle 397"/>
            <p:cNvSpPr>
              <a:spLocks noChangeArrowheads="1"/>
            </p:cNvSpPr>
            <p:nvPr/>
          </p:nvSpPr>
          <p:spPr bwMode="auto">
            <a:xfrm>
              <a:off x="4635" y="1207"/>
              <a:ext cx="2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such as </a:t>
              </a:r>
              <a:endParaRPr lang="en-US" sz="800" dirty="0">
                <a:latin typeface="Sand" charset="0"/>
              </a:endParaRPr>
            </a:p>
          </p:txBody>
        </p:sp>
        <p:sp>
          <p:nvSpPr>
            <p:cNvPr id="51289" name="Line 398"/>
            <p:cNvSpPr>
              <a:spLocks noChangeShapeType="1"/>
            </p:cNvSpPr>
            <p:nvPr/>
          </p:nvSpPr>
          <p:spPr bwMode="auto">
            <a:xfrm>
              <a:off x="4606" y="1165"/>
              <a:ext cx="1" cy="85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90" name="Oval 399"/>
            <p:cNvSpPr>
              <a:spLocks noChangeArrowheads="1"/>
            </p:cNvSpPr>
            <p:nvPr/>
          </p:nvSpPr>
          <p:spPr bwMode="auto">
            <a:xfrm>
              <a:off x="4402" y="772"/>
              <a:ext cx="881" cy="430"/>
            </a:xfrm>
            <a:prstGeom prst="ellipse">
              <a:avLst/>
            </a:prstGeom>
            <a:solidFill>
              <a:srgbClr val="FFFFFF"/>
            </a:solidFill>
            <a:ln w="11113">
              <a:solidFill>
                <a:srgbClr val="000000"/>
              </a:solidFill>
              <a:round/>
              <a:headEnd/>
              <a:tailEnd/>
            </a:ln>
          </p:spPr>
          <p:txBody>
            <a:bodyPr/>
            <a:lstStyle/>
            <a:p>
              <a:endParaRPr lang="en-US" dirty="0"/>
            </a:p>
          </p:txBody>
        </p:sp>
        <p:sp>
          <p:nvSpPr>
            <p:cNvPr id="51291" name="Rectangle 400"/>
            <p:cNvSpPr>
              <a:spLocks noChangeArrowheads="1"/>
            </p:cNvSpPr>
            <p:nvPr/>
          </p:nvSpPr>
          <p:spPr bwMode="auto">
            <a:xfrm>
              <a:off x="3842" y="728"/>
              <a:ext cx="5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was influenced by  </a:t>
              </a:r>
              <a:endParaRPr lang="en-US" sz="800" dirty="0">
                <a:latin typeface="Sand" charset="0"/>
              </a:endParaRPr>
            </a:p>
          </p:txBody>
        </p:sp>
        <p:sp>
          <p:nvSpPr>
            <p:cNvPr id="51292" name="Rectangle 401"/>
            <p:cNvSpPr>
              <a:spLocks noChangeArrowheads="1"/>
            </p:cNvSpPr>
            <p:nvPr/>
          </p:nvSpPr>
          <p:spPr bwMode="auto">
            <a:xfrm>
              <a:off x="4653" y="851"/>
              <a:ext cx="4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300" dirty="0">
                  <a:solidFill>
                    <a:srgbClr val="000000"/>
                  </a:solidFill>
                  <a:latin typeface="Sand" charset="0"/>
                </a:rPr>
                <a:t>Leaders </a:t>
              </a:r>
            </a:p>
            <a:p>
              <a:pPr algn="ctr"/>
              <a:r>
                <a:rPr lang="en-US" sz="1300" dirty="0">
                  <a:solidFill>
                    <a:srgbClr val="000000"/>
                  </a:solidFill>
                  <a:latin typeface="Sand" charset="0"/>
                </a:rPr>
                <a:t>of change</a:t>
              </a:r>
              <a:endParaRPr lang="en-US" dirty="0">
                <a:latin typeface="Sand" charset="0"/>
              </a:endParaRPr>
            </a:p>
          </p:txBody>
        </p:sp>
        <p:sp>
          <p:nvSpPr>
            <p:cNvPr id="51293" name="Oval 402"/>
            <p:cNvSpPr>
              <a:spLocks noChangeArrowheads="1"/>
            </p:cNvSpPr>
            <p:nvPr/>
          </p:nvSpPr>
          <p:spPr bwMode="auto">
            <a:xfrm>
              <a:off x="3310" y="1274"/>
              <a:ext cx="888" cy="423"/>
            </a:xfrm>
            <a:prstGeom prst="ellipse">
              <a:avLst/>
            </a:prstGeom>
            <a:solidFill>
              <a:srgbClr val="FFFFFF"/>
            </a:solidFill>
            <a:ln w="11113">
              <a:solidFill>
                <a:srgbClr val="000000"/>
              </a:solidFill>
              <a:round/>
              <a:headEnd/>
              <a:tailEnd/>
            </a:ln>
          </p:spPr>
          <p:txBody>
            <a:bodyPr/>
            <a:lstStyle/>
            <a:p>
              <a:endParaRPr lang="en-US" dirty="0"/>
            </a:p>
          </p:txBody>
        </p:sp>
        <p:sp>
          <p:nvSpPr>
            <p:cNvPr id="51294" name="Rectangle 403"/>
            <p:cNvSpPr>
              <a:spLocks noChangeArrowheads="1"/>
            </p:cNvSpPr>
            <p:nvPr/>
          </p:nvSpPr>
          <p:spPr bwMode="auto">
            <a:xfrm>
              <a:off x="3189" y="1139"/>
              <a:ext cx="61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became greater with  </a:t>
              </a:r>
              <a:endParaRPr lang="en-US" sz="800" dirty="0">
                <a:latin typeface="Sand" charset="0"/>
              </a:endParaRPr>
            </a:p>
          </p:txBody>
        </p:sp>
        <p:sp>
          <p:nvSpPr>
            <p:cNvPr id="51295" name="Rectangle 404"/>
            <p:cNvSpPr>
              <a:spLocks noChangeArrowheads="1"/>
            </p:cNvSpPr>
            <p:nvPr/>
          </p:nvSpPr>
          <p:spPr bwMode="auto">
            <a:xfrm>
              <a:off x="3544" y="1356"/>
              <a:ext cx="4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300" dirty="0">
                  <a:solidFill>
                    <a:srgbClr val="000000"/>
                  </a:solidFill>
                  <a:latin typeface="Sand" charset="0"/>
                </a:rPr>
                <a:t>Events in </a:t>
              </a:r>
            </a:p>
            <a:p>
              <a:pPr algn="ctr"/>
              <a:r>
                <a:rPr lang="en-US" sz="1300" dirty="0">
                  <a:solidFill>
                    <a:srgbClr val="000000"/>
                  </a:solidFill>
                  <a:latin typeface="Sand" charset="0"/>
                </a:rPr>
                <a:t>the U.S. </a:t>
              </a:r>
              <a:endParaRPr lang="en-US" dirty="0">
                <a:latin typeface="Sand" charset="0"/>
              </a:endParaRPr>
            </a:p>
          </p:txBody>
        </p:sp>
        <p:sp>
          <p:nvSpPr>
            <p:cNvPr id="51296" name="Rectangle 405"/>
            <p:cNvSpPr>
              <a:spLocks noChangeArrowheads="1"/>
            </p:cNvSpPr>
            <p:nvPr/>
          </p:nvSpPr>
          <p:spPr bwMode="auto">
            <a:xfrm>
              <a:off x="3508" y="1683"/>
              <a:ext cx="2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such as </a:t>
              </a:r>
              <a:endParaRPr lang="en-US" sz="800" dirty="0">
                <a:latin typeface="Sand" charset="0"/>
              </a:endParaRPr>
            </a:p>
          </p:txBody>
        </p:sp>
        <p:sp>
          <p:nvSpPr>
            <p:cNvPr id="51297" name="Rectangle 406"/>
            <p:cNvSpPr>
              <a:spLocks noChangeArrowheads="1"/>
            </p:cNvSpPr>
            <p:nvPr/>
          </p:nvSpPr>
          <p:spPr bwMode="auto">
            <a:xfrm>
              <a:off x="3506" y="1843"/>
              <a:ext cx="8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-1820 Missouri Compromise</a:t>
              </a:r>
              <a:endParaRPr lang="en-US" sz="800" dirty="0">
                <a:latin typeface="Sand" charset="0"/>
              </a:endParaRPr>
            </a:p>
          </p:txBody>
        </p:sp>
        <p:sp>
          <p:nvSpPr>
            <p:cNvPr id="51298" name="Rectangle 407"/>
            <p:cNvSpPr>
              <a:spLocks noChangeArrowheads="1"/>
            </p:cNvSpPr>
            <p:nvPr/>
          </p:nvSpPr>
          <p:spPr bwMode="auto">
            <a:xfrm>
              <a:off x="3506" y="1937"/>
              <a:ext cx="55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-1846 Mexican War</a:t>
              </a:r>
              <a:endParaRPr lang="en-US" sz="800" dirty="0">
                <a:latin typeface="Sand" charset="0"/>
              </a:endParaRPr>
            </a:p>
          </p:txBody>
        </p:sp>
        <p:sp>
          <p:nvSpPr>
            <p:cNvPr id="51299" name="Rectangle 408"/>
            <p:cNvSpPr>
              <a:spLocks noChangeArrowheads="1"/>
            </p:cNvSpPr>
            <p:nvPr/>
          </p:nvSpPr>
          <p:spPr bwMode="auto">
            <a:xfrm>
              <a:off x="3506" y="2032"/>
              <a:ext cx="77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-1850 Compromise of 1850</a:t>
              </a:r>
              <a:endParaRPr lang="en-US" sz="800" dirty="0">
                <a:latin typeface="Sand" charset="0"/>
              </a:endParaRPr>
            </a:p>
          </p:txBody>
        </p:sp>
        <p:sp>
          <p:nvSpPr>
            <p:cNvPr id="51300" name="Rectangle 409"/>
            <p:cNvSpPr>
              <a:spLocks noChangeArrowheads="1"/>
            </p:cNvSpPr>
            <p:nvPr/>
          </p:nvSpPr>
          <p:spPr bwMode="auto">
            <a:xfrm>
              <a:off x="3506" y="2127"/>
              <a:ext cx="9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-1850 Fugitive Slave Law of 1850</a:t>
              </a:r>
              <a:endParaRPr lang="en-US" sz="800" dirty="0">
                <a:latin typeface="Sand" charset="0"/>
              </a:endParaRPr>
            </a:p>
          </p:txBody>
        </p:sp>
        <p:sp>
          <p:nvSpPr>
            <p:cNvPr id="51301" name="Rectangle 410"/>
            <p:cNvSpPr>
              <a:spLocks noChangeArrowheads="1"/>
            </p:cNvSpPr>
            <p:nvPr/>
          </p:nvSpPr>
          <p:spPr bwMode="auto">
            <a:xfrm>
              <a:off x="3506" y="2203"/>
              <a:ext cx="74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-1852 </a:t>
              </a:r>
              <a:r>
                <a:rPr lang="en-US" sz="800" u="sng" dirty="0">
                  <a:solidFill>
                    <a:srgbClr val="000000"/>
                  </a:solidFill>
                  <a:latin typeface="Sand" charset="0"/>
                </a:rPr>
                <a:t>Uncle Tom's Cabin</a:t>
              </a:r>
              <a:r>
                <a:rPr lang="en-US" sz="1100" dirty="0">
                  <a:solidFill>
                    <a:srgbClr val="000000"/>
                  </a:solidFill>
                  <a:latin typeface="Comic Sans MS" charset="0"/>
                </a:rPr>
                <a:t> </a:t>
              </a:r>
            </a:p>
          </p:txBody>
        </p:sp>
        <p:sp>
          <p:nvSpPr>
            <p:cNvPr id="51302" name="Rectangle 411"/>
            <p:cNvSpPr>
              <a:spLocks noChangeArrowheads="1"/>
            </p:cNvSpPr>
            <p:nvPr/>
          </p:nvSpPr>
          <p:spPr bwMode="auto">
            <a:xfrm>
              <a:off x="4358" y="2221"/>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endParaRPr lang="en-US" sz="800" dirty="0">
                <a:latin typeface="Sand" charset="0"/>
              </a:endParaRPr>
            </a:p>
          </p:txBody>
        </p:sp>
        <p:sp>
          <p:nvSpPr>
            <p:cNvPr id="51303" name="Rectangle 412"/>
            <p:cNvSpPr>
              <a:spLocks noChangeArrowheads="1"/>
            </p:cNvSpPr>
            <p:nvPr/>
          </p:nvSpPr>
          <p:spPr bwMode="auto">
            <a:xfrm>
              <a:off x="3506" y="2316"/>
              <a:ext cx="8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-1854 Kansas-Nebraska Act</a:t>
              </a:r>
              <a:endParaRPr lang="en-US" sz="800" dirty="0">
                <a:latin typeface="Sand" charset="0"/>
              </a:endParaRPr>
            </a:p>
          </p:txBody>
        </p:sp>
        <p:sp>
          <p:nvSpPr>
            <p:cNvPr id="51304" name="Rectangle 413"/>
            <p:cNvSpPr>
              <a:spLocks noChangeArrowheads="1"/>
            </p:cNvSpPr>
            <p:nvPr/>
          </p:nvSpPr>
          <p:spPr bwMode="auto">
            <a:xfrm>
              <a:off x="3506" y="2411"/>
              <a:ext cx="88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-1854 Republican Party formed</a:t>
              </a:r>
              <a:endParaRPr lang="en-US" sz="800" dirty="0">
                <a:latin typeface="Sand" charset="0"/>
              </a:endParaRPr>
            </a:p>
          </p:txBody>
        </p:sp>
        <p:sp>
          <p:nvSpPr>
            <p:cNvPr id="51305" name="Rectangle 414"/>
            <p:cNvSpPr>
              <a:spLocks noChangeArrowheads="1"/>
            </p:cNvSpPr>
            <p:nvPr/>
          </p:nvSpPr>
          <p:spPr bwMode="auto">
            <a:xfrm>
              <a:off x="3506" y="2505"/>
              <a:ext cx="6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-1854 Bleeding Kansas</a:t>
              </a:r>
              <a:endParaRPr lang="en-US" sz="800" dirty="0">
                <a:latin typeface="Sand" charset="0"/>
              </a:endParaRPr>
            </a:p>
          </p:txBody>
        </p:sp>
        <p:sp>
          <p:nvSpPr>
            <p:cNvPr id="51306" name="Rectangle 415"/>
            <p:cNvSpPr>
              <a:spLocks noChangeArrowheads="1"/>
            </p:cNvSpPr>
            <p:nvPr/>
          </p:nvSpPr>
          <p:spPr bwMode="auto">
            <a:xfrm>
              <a:off x="3506" y="2600"/>
              <a:ext cx="65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-1857 Dred Scott Case</a:t>
              </a:r>
              <a:endParaRPr lang="en-US" sz="800" dirty="0">
                <a:latin typeface="Sand" charset="0"/>
              </a:endParaRPr>
            </a:p>
          </p:txBody>
        </p:sp>
        <p:sp>
          <p:nvSpPr>
            <p:cNvPr id="51307" name="Rectangle 416"/>
            <p:cNvSpPr>
              <a:spLocks noChangeArrowheads="1"/>
            </p:cNvSpPr>
            <p:nvPr/>
          </p:nvSpPr>
          <p:spPr bwMode="auto">
            <a:xfrm>
              <a:off x="3506" y="2695"/>
              <a:ext cx="9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-1858 Lincoln Douglas Debates  </a:t>
              </a:r>
              <a:endParaRPr lang="en-US" sz="800" dirty="0">
                <a:latin typeface="Sand" charset="0"/>
              </a:endParaRPr>
            </a:p>
          </p:txBody>
        </p:sp>
        <p:sp>
          <p:nvSpPr>
            <p:cNvPr id="51308" name="Rectangle 417"/>
            <p:cNvSpPr>
              <a:spLocks noChangeArrowheads="1"/>
            </p:cNvSpPr>
            <p:nvPr/>
          </p:nvSpPr>
          <p:spPr bwMode="auto">
            <a:xfrm>
              <a:off x="3506" y="2789"/>
              <a:ext cx="71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-1859 John Brown's Raid</a:t>
              </a:r>
              <a:endParaRPr lang="en-US" sz="800" dirty="0">
                <a:latin typeface="Sand" charset="0"/>
              </a:endParaRPr>
            </a:p>
          </p:txBody>
        </p:sp>
        <p:sp>
          <p:nvSpPr>
            <p:cNvPr id="51309" name="Rectangle 418"/>
            <p:cNvSpPr>
              <a:spLocks noChangeArrowheads="1"/>
            </p:cNvSpPr>
            <p:nvPr/>
          </p:nvSpPr>
          <p:spPr bwMode="auto">
            <a:xfrm>
              <a:off x="3506" y="2884"/>
              <a:ext cx="63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-1860 Lincoln Elected </a:t>
              </a:r>
              <a:endParaRPr lang="en-US" sz="800" dirty="0">
                <a:latin typeface="Sand" charset="0"/>
              </a:endParaRPr>
            </a:p>
          </p:txBody>
        </p:sp>
        <p:sp>
          <p:nvSpPr>
            <p:cNvPr id="51310" name="Rectangle 419"/>
            <p:cNvSpPr>
              <a:spLocks noChangeArrowheads="1"/>
            </p:cNvSpPr>
            <p:nvPr/>
          </p:nvSpPr>
          <p:spPr bwMode="auto">
            <a:xfrm>
              <a:off x="3506" y="2979"/>
              <a:ext cx="8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-1860 South Carolina Secedes</a:t>
              </a:r>
              <a:endParaRPr lang="en-US" sz="800" dirty="0">
                <a:latin typeface="Sand" charset="0"/>
              </a:endParaRPr>
            </a:p>
          </p:txBody>
        </p:sp>
        <p:sp>
          <p:nvSpPr>
            <p:cNvPr id="51311" name="Rectangle 420"/>
            <p:cNvSpPr>
              <a:spLocks noChangeArrowheads="1"/>
            </p:cNvSpPr>
            <p:nvPr/>
          </p:nvSpPr>
          <p:spPr bwMode="auto">
            <a:xfrm>
              <a:off x="3506" y="3073"/>
              <a:ext cx="77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-1861  Confederacy formed</a:t>
              </a:r>
              <a:endParaRPr lang="en-US" sz="800" dirty="0">
                <a:latin typeface="Sand" charset="0"/>
              </a:endParaRPr>
            </a:p>
          </p:txBody>
        </p:sp>
        <p:sp>
          <p:nvSpPr>
            <p:cNvPr id="51312" name="Rectangle 421"/>
            <p:cNvSpPr>
              <a:spLocks noChangeArrowheads="1"/>
            </p:cNvSpPr>
            <p:nvPr/>
          </p:nvSpPr>
          <p:spPr bwMode="auto">
            <a:xfrm rot="-4380000">
              <a:off x="617" y="1886"/>
              <a:ext cx="5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which included the </a:t>
              </a:r>
              <a:endParaRPr lang="en-US" sz="800" dirty="0">
                <a:latin typeface="Sand" charset="0"/>
              </a:endParaRPr>
            </a:p>
          </p:txBody>
        </p:sp>
        <p:sp>
          <p:nvSpPr>
            <p:cNvPr id="51313" name="Rectangle 422"/>
            <p:cNvSpPr>
              <a:spLocks noChangeArrowheads="1"/>
            </p:cNvSpPr>
            <p:nvPr/>
          </p:nvSpPr>
          <p:spPr bwMode="auto">
            <a:xfrm rot="-4740000">
              <a:off x="799" y="1917"/>
              <a:ext cx="5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which included the </a:t>
              </a:r>
              <a:endParaRPr lang="en-US" sz="800" dirty="0">
                <a:latin typeface="Sand" charset="0"/>
              </a:endParaRPr>
            </a:p>
          </p:txBody>
        </p:sp>
        <p:sp>
          <p:nvSpPr>
            <p:cNvPr id="51314" name="Rectangle 423"/>
            <p:cNvSpPr>
              <a:spLocks noChangeArrowheads="1"/>
            </p:cNvSpPr>
            <p:nvPr/>
          </p:nvSpPr>
          <p:spPr bwMode="auto">
            <a:xfrm rot="-5760000">
              <a:off x="1117" y="1650"/>
              <a:ext cx="5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which included the </a:t>
              </a:r>
              <a:endParaRPr lang="en-US" sz="800" dirty="0">
                <a:latin typeface="Sand" charset="0"/>
              </a:endParaRPr>
            </a:p>
          </p:txBody>
        </p:sp>
        <p:sp>
          <p:nvSpPr>
            <p:cNvPr id="51315" name="Rectangle 424"/>
            <p:cNvSpPr>
              <a:spLocks noChangeArrowheads="1"/>
            </p:cNvSpPr>
            <p:nvPr/>
          </p:nvSpPr>
          <p:spPr bwMode="auto">
            <a:xfrm>
              <a:off x="2375" y="1739"/>
              <a:ext cx="3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and included</a:t>
              </a:r>
              <a:endParaRPr lang="en-US" sz="800" dirty="0">
                <a:latin typeface="Sand" charset="0"/>
              </a:endParaRPr>
            </a:p>
          </p:txBody>
        </p:sp>
        <p:sp>
          <p:nvSpPr>
            <p:cNvPr id="51316" name="Rectangle 425"/>
            <p:cNvSpPr>
              <a:spLocks noChangeArrowheads="1"/>
            </p:cNvSpPr>
            <p:nvPr/>
          </p:nvSpPr>
          <p:spPr bwMode="auto">
            <a:xfrm>
              <a:off x="2860" y="1739"/>
              <a:ext cx="3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and included</a:t>
              </a:r>
              <a:endParaRPr lang="en-US" sz="800" dirty="0">
                <a:latin typeface="Sand" charset="0"/>
              </a:endParaRPr>
            </a:p>
          </p:txBody>
        </p:sp>
        <p:sp>
          <p:nvSpPr>
            <p:cNvPr id="51317" name="Rectangle 426"/>
            <p:cNvSpPr>
              <a:spLocks noChangeArrowheads="1"/>
            </p:cNvSpPr>
            <p:nvPr/>
          </p:nvSpPr>
          <p:spPr bwMode="auto">
            <a:xfrm>
              <a:off x="3281" y="1733"/>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000" dirty="0">
                  <a:solidFill>
                    <a:srgbClr val="000000"/>
                  </a:solidFill>
                  <a:latin typeface="Helvetica" charset="0"/>
                </a:rPr>
                <a:t> </a:t>
              </a:r>
              <a:endParaRPr lang="en-US" dirty="0">
                <a:latin typeface="Times" charset="0"/>
              </a:endParaRPr>
            </a:p>
          </p:txBody>
        </p:sp>
        <p:sp>
          <p:nvSpPr>
            <p:cNvPr id="51318" name="Rectangle 427"/>
            <p:cNvSpPr>
              <a:spLocks noChangeArrowheads="1"/>
            </p:cNvSpPr>
            <p:nvPr/>
          </p:nvSpPr>
          <p:spPr bwMode="auto">
            <a:xfrm>
              <a:off x="1860" y="1681"/>
              <a:ext cx="3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and included</a:t>
              </a:r>
              <a:endParaRPr lang="en-US" sz="800" dirty="0">
                <a:latin typeface="Sand" charset="0"/>
              </a:endParaRPr>
            </a:p>
          </p:txBody>
        </p:sp>
      </p:grpSp>
      <p:sp>
        <p:nvSpPr>
          <p:cNvPr id="51205" name="Rectangle 6"/>
          <p:cNvSpPr>
            <a:spLocks noChangeArrowheads="1"/>
          </p:cNvSpPr>
          <p:nvPr/>
        </p:nvSpPr>
        <p:spPr bwMode="auto">
          <a:xfrm>
            <a:off x="441325" y="53975"/>
            <a:ext cx="8280400" cy="5232400"/>
          </a:xfrm>
          <a:prstGeom prst="rect">
            <a:avLst/>
          </a:prstGeom>
          <a:noFill/>
          <a:ln w="127000">
            <a:solidFill>
              <a:srgbClr val="DC5A2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1206" name="Rectangle 13"/>
          <p:cNvSpPr>
            <a:spLocks noChangeArrowheads="1"/>
          </p:cNvSpPr>
          <p:nvPr/>
        </p:nvSpPr>
        <p:spPr bwMode="auto">
          <a:xfrm>
            <a:off x="3829050" y="508000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latin typeface="Times" charset="0"/>
            </a:endParaRPr>
          </a:p>
        </p:txBody>
      </p:sp>
      <p:sp>
        <p:nvSpPr>
          <p:cNvPr id="51207" name="Freeform 7"/>
          <p:cNvSpPr>
            <a:spLocks/>
          </p:cNvSpPr>
          <p:nvPr/>
        </p:nvSpPr>
        <p:spPr bwMode="auto">
          <a:xfrm>
            <a:off x="7369175" y="5403850"/>
            <a:ext cx="442913" cy="371475"/>
          </a:xfrm>
          <a:custGeom>
            <a:avLst/>
            <a:gdLst>
              <a:gd name="T0" fmla="*/ 570267225 w 344"/>
              <a:gd name="T1" fmla="*/ 0 h 288"/>
              <a:gd name="T2" fmla="*/ 251978871 w 344"/>
              <a:gd name="T3" fmla="*/ 479144707 h 288"/>
              <a:gd name="T4" fmla="*/ 278502149 w 344"/>
              <a:gd name="T5" fmla="*/ 173024800 h 288"/>
              <a:gd name="T6" fmla="*/ 0 w 344"/>
              <a:gd name="T7" fmla="*/ 39928403 h 288"/>
              <a:gd name="T8" fmla="*/ 570267225 w 344"/>
              <a:gd name="T9" fmla="*/ 0 h 288"/>
              <a:gd name="T10" fmla="*/ 0 60000 65536"/>
              <a:gd name="T11" fmla="*/ 0 60000 65536"/>
              <a:gd name="T12" fmla="*/ 0 60000 65536"/>
              <a:gd name="T13" fmla="*/ 0 60000 65536"/>
              <a:gd name="T14" fmla="*/ 0 60000 65536"/>
              <a:gd name="T15" fmla="*/ 0 w 344"/>
              <a:gd name="T16" fmla="*/ 0 h 288"/>
              <a:gd name="T17" fmla="*/ 344 w 344"/>
              <a:gd name="T18" fmla="*/ 288 h 288"/>
            </a:gdLst>
            <a:ahLst/>
            <a:cxnLst>
              <a:cxn ang="T10">
                <a:pos x="T0" y="T1"/>
              </a:cxn>
              <a:cxn ang="T11">
                <a:pos x="T2" y="T3"/>
              </a:cxn>
              <a:cxn ang="T12">
                <a:pos x="T4" y="T5"/>
              </a:cxn>
              <a:cxn ang="T13">
                <a:pos x="T6" y="T7"/>
              </a:cxn>
              <a:cxn ang="T14">
                <a:pos x="T8" y="T9"/>
              </a:cxn>
            </a:cxnLst>
            <a:rect l="T15" t="T16" r="T17" b="T18"/>
            <a:pathLst>
              <a:path w="344" h="288">
                <a:moveTo>
                  <a:pt x="344" y="0"/>
                </a:moveTo>
                <a:lnTo>
                  <a:pt x="152" y="288"/>
                </a:lnTo>
                <a:lnTo>
                  <a:pt x="168" y="104"/>
                </a:lnTo>
                <a:lnTo>
                  <a:pt x="0" y="24"/>
                </a:lnTo>
                <a:lnTo>
                  <a:pt x="3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208" name="Line 8"/>
          <p:cNvSpPr>
            <a:spLocks noChangeShapeType="1"/>
          </p:cNvSpPr>
          <p:nvPr/>
        </p:nvSpPr>
        <p:spPr bwMode="auto">
          <a:xfrm flipV="1">
            <a:off x="5861050" y="5553075"/>
            <a:ext cx="1728788" cy="419100"/>
          </a:xfrm>
          <a:prstGeom prst="line">
            <a:avLst/>
          </a:prstGeom>
          <a:noFill/>
          <a:ln w="1270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51209" name="Group 20"/>
          <p:cNvGrpSpPr>
            <a:grpSpLocks/>
          </p:cNvGrpSpPr>
          <p:nvPr/>
        </p:nvGrpSpPr>
        <p:grpSpPr bwMode="auto">
          <a:xfrm>
            <a:off x="521239" y="3888981"/>
            <a:ext cx="5546725" cy="2879725"/>
            <a:chOff x="289" y="2848"/>
            <a:chExt cx="4304" cy="1872"/>
          </a:xfrm>
        </p:grpSpPr>
        <p:sp>
          <p:nvSpPr>
            <p:cNvPr id="51211" name="AutoShape 11"/>
            <p:cNvSpPr>
              <a:spLocks noChangeArrowheads="1"/>
            </p:cNvSpPr>
            <p:nvPr/>
          </p:nvSpPr>
          <p:spPr bwMode="auto">
            <a:xfrm>
              <a:off x="289" y="2848"/>
              <a:ext cx="4304" cy="1872"/>
            </a:xfrm>
            <a:prstGeom prst="roundRect">
              <a:avLst>
                <a:gd name="adj" fmla="val 7907"/>
              </a:avLst>
            </a:prstGeom>
            <a:solidFill>
              <a:schemeClr val="bg1"/>
            </a:solidFill>
            <a:ln w="127000">
              <a:solidFill>
                <a:srgbClr val="DC5A21"/>
              </a:solidFill>
              <a:round/>
              <a:headEnd/>
              <a:tailEnd/>
            </a:ln>
          </p:spPr>
          <p:txBody>
            <a:bodyPr/>
            <a:lstStyle/>
            <a:p>
              <a:endParaRPr lang="en-US" dirty="0"/>
            </a:p>
          </p:txBody>
        </p:sp>
        <p:grpSp>
          <p:nvGrpSpPr>
            <p:cNvPr id="51212" name="Group 19"/>
            <p:cNvGrpSpPr>
              <a:grpSpLocks/>
            </p:cNvGrpSpPr>
            <p:nvPr/>
          </p:nvGrpSpPr>
          <p:grpSpPr bwMode="auto">
            <a:xfrm>
              <a:off x="516" y="2871"/>
              <a:ext cx="3932" cy="1693"/>
              <a:chOff x="916" y="2863"/>
              <a:chExt cx="3932" cy="1693"/>
            </a:xfrm>
          </p:grpSpPr>
          <p:sp>
            <p:nvSpPr>
              <p:cNvPr id="51213" name="Rectangle 12"/>
              <p:cNvSpPr>
                <a:spLocks noChangeArrowheads="1"/>
              </p:cNvSpPr>
              <p:nvPr/>
            </p:nvSpPr>
            <p:spPr bwMode="auto">
              <a:xfrm>
                <a:off x="1695" y="3127"/>
                <a:ext cx="278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9. EXPANDED UNIT MAP</a:t>
                </a:r>
                <a:endParaRPr lang="en-US" dirty="0">
                  <a:latin typeface="Arial" charset="0"/>
                </a:endParaRPr>
              </a:p>
            </p:txBody>
          </p:sp>
          <p:sp>
            <p:nvSpPr>
              <p:cNvPr id="51214" name="Rectangle 14"/>
              <p:cNvSpPr>
                <a:spLocks noChangeArrowheads="1"/>
              </p:cNvSpPr>
              <p:nvPr/>
            </p:nvSpPr>
            <p:spPr bwMode="auto">
              <a:xfrm>
                <a:off x="1036" y="3424"/>
                <a:ext cx="3668"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latin typeface="Arial" charset="0"/>
                  </a:rPr>
                  <a:t>As the unit progresses, the basic UNIT </a:t>
                </a:r>
                <a:endParaRPr lang="en-US" sz="2000" dirty="0">
                  <a:latin typeface="Arial" charset="0"/>
                </a:endParaRPr>
              </a:p>
            </p:txBody>
          </p:sp>
          <p:sp>
            <p:nvSpPr>
              <p:cNvPr id="51215" name="Rectangle 15"/>
              <p:cNvSpPr>
                <a:spLocks noChangeArrowheads="1"/>
              </p:cNvSpPr>
              <p:nvPr/>
            </p:nvSpPr>
            <p:spPr bwMode="auto">
              <a:xfrm>
                <a:off x="1206" y="3647"/>
                <a:ext cx="330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latin typeface="Arial" charset="0"/>
                  </a:rPr>
                  <a:t>MAP from the first page of the Unit </a:t>
                </a:r>
                <a:endParaRPr lang="en-US" sz="2000" dirty="0">
                  <a:latin typeface="Arial" charset="0"/>
                </a:endParaRPr>
              </a:p>
            </p:txBody>
          </p:sp>
          <p:sp>
            <p:nvSpPr>
              <p:cNvPr id="51216" name="Rectangle 16"/>
              <p:cNvSpPr>
                <a:spLocks noChangeArrowheads="1"/>
              </p:cNvSpPr>
              <p:nvPr/>
            </p:nvSpPr>
            <p:spPr bwMode="auto">
              <a:xfrm>
                <a:off x="916" y="3871"/>
                <a:ext cx="393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latin typeface="Arial" charset="0"/>
                  </a:rPr>
                  <a:t>Organizer is expanded with key summary </a:t>
                </a:r>
                <a:endParaRPr lang="en-US" sz="2000" dirty="0">
                  <a:latin typeface="Arial" charset="0"/>
                </a:endParaRPr>
              </a:p>
            </p:txBody>
          </p:sp>
          <p:sp>
            <p:nvSpPr>
              <p:cNvPr id="51217" name="Rectangle 17"/>
              <p:cNvSpPr>
                <a:spLocks noChangeArrowheads="1"/>
              </p:cNvSpPr>
              <p:nvPr/>
            </p:nvSpPr>
            <p:spPr bwMode="auto">
              <a:xfrm>
                <a:off x="1802" y="4096"/>
                <a:ext cx="20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latin typeface="Arial" charset="0"/>
                  </a:rPr>
                  <a:t>information about the </a:t>
                </a:r>
                <a:endParaRPr lang="en-US" sz="2000" dirty="0">
                  <a:latin typeface="Arial" charset="0"/>
                </a:endParaRPr>
              </a:p>
            </p:txBody>
          </p:sp>
          <p:sp>
            <p:nvSpPr>
              <p:cNvPr id="51218" name="Rectangle 18"/>
              <p:cNvSpPr>
                <a:spLocks noChangeArrowheads="1"/>
              </p:cNvSpPr>
              <p:nvPr/>
            </p:nvSpPr>
            <p:spPr bwMode="auto">
              <a:xfrm>
                <a:off x="1951" y="4320"/>
                <a:ext cx="177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latin typeface="Arial" charset="0"/>
                  </a:rPr>
                  <a:t>content of the unit.</a:t>
                </a:r>
                <a:endParaRPr lang="en-US" sz="2000" dirty="0">
                  <a:latin typeface="Arial" charset="0"/>
                </a:endParaRPr>
              </a:p>
            </p:txBody>
          </p:sp>
          <p:sp>
            <p:nvSpPr>
              <p:cNvPr id="136" name="Rectangle 12"/>
              <p:cNvSpPr>
                <a:spLocks noChangeArrowheads="1"/>
              </p:cNvSpPr>
              <p:nvPr/>
            </p:nvSpPr>
            <p:spPr bwMode="auto">
              <a:xfrm>
                <a:off x="1340" y="2863"/>
                <a:ext cx="314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b="1" dirty="0" smtClean="0">
                    <a:solidFill>
                      <a:srgbClr val="DC5A21"/>
                    </a:solidFill>
                    <a:latin typeface="Arial" charset="0"/>
                  </a:rPr>
                  <a:t>Tie the Content Together</a:t>
                </a:r>
                <a:endParaRPr lang="en-US" dirty="0">
                  <a:solidFill>
                    <a:srgbClr val="DC5A21"/>
                  </a:solidFill>
                  <a:latin typeface="Arial" charset="0"/>
                </a:endParaRPr>
              </a:p>
            </p:txBody>
          </p:sp>
        </p:grpSp>
      </p:grpSp>
      <p:pic>
        <p:nvPicPr>
          <p:cNvPr id="51210" name="Picture 134"/>
          <p:cNvPicPr>
            <a:picLocks noChangeAspect="1"/>
          </p:cNvPicPr>
          <p:nvPr/>
        </p:nvPicPr>
        <p:blipFill>
          <a:blip r:embed="rId3">
            <a:extLst>
              <a:ext uri="{28A0092B-C50C-407E-A947-70E740481C1C}">
                <a14:useLocalDpi xmlns:a14="http://schemas.microsoft.com/office/drawing/2010/main" val="0"/>
              </a:ext>
            </a:extLst>
          </a:blip>
          <a:srcRect l="308" t="21046"/>
          <a:stretch>
            <a:fillRect/>
          </a:stretch>
        </p:blipFill>
        <p:spPr bwMode="auto">
          <a:xfrm>
            <a:off x="7983538" y="6367463"/>
            <a:ext cx="1143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385" name="Group 2"/>
          <p:cNvGrpSpPr>
            <a:grpSpLocks/>
          </p:cNvGrpSpPr>
          <p:nvPr/>
        </p:nvGrpSpPr>
        <p:grpSpPr bwMode="auto">
          <a:xfrm>
            <a:off x="304800" y="152400"/>
            <a:ext cx="8196263" cy="6289675"/>
            <a:chOff x="295" y="43"/>
            <a:chExt cx="5163" cy="3962"/>
          </a:xfrm>
        </p:grpSpPr>
        <p:sp>
          <p:nvSpPr>
            <p:cNvPr id="16450" name="Rectangle 3"/>
            <p:cNvSpPr>
              <a:spLocks noChangeArrowheads="1"/>
            </p:cNvSpPr>
            <p:nvPr/>
          </p:nvSpPr>
          <p:spPr bwMode="auto">
            <a:xfrm>
              <a:off x="303" y="247"/>
              <a:ext cx="5147" cy="3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51" name="Rectangle 4"/>
            <p:cNvSpPr>
              <a:spLocks noChangeArrowheads="1"/>
            </p:cNvSpPr>
            <p:nvPr/>
          </p:nvSpPr>
          <p:spPr bwMode="auto">
            <a:xfrm>
              <a:off x="295" y="240"/>
              <a:ext cx="5163" cy="3765"/>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52" name="Rectangle 5"/>
            <p:cNvSpPr>
              <a:spLocks noChangeArrowheads="1"/>
            </p:cNvSpPr>
            <p:nvPr/>
          </p:nvSpPr>
          <p:spPr bwMode="auto">
            <a:xfrm>
              <a:off x="3892" y="43"/>
              <a:ext cx="20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a:solidFill>
                    <a:srgbClr val="000000"/>
                  </a:solidFill>
                  <a:latin typeface="Arial" charset="0"/>
                </a:rPr>
                <a:t>NAME</a:t>
              </a:r>
              <a:endParaRPr lang="en-US">
                <a:latin typeface="Arial" charset="0"/>
              </a:endParaRPr>
            </a:p>
          </p:txBody>
        </p:sp>
        <p:sp>
          <p:nvSpPr>
            <p:cNvPr id="16453" name="Rectangle 6"/>
            <p:cNvSpPr>
              <a:spLocks noChangeArrowheads="1"/>
            </p:cNvSpPr>
            <p:nvPr/>
          </p:nvSpPr>
          <p:spPr bwMode="auto">
            <a:xfrm>
              <a:off x="3892" y="131"/>
              <a:ext cx="19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a:solidFill>
                    <a:srgbClr val="000000"/>
                  </a:solidFill>
                  <a:latin typeface="Arial" charset="0"/>
                </a:rPr>
                <a:t>DATE</a:t>
              </a:r>
              <a:endParaRPr lang="en-US">
                <a:latin typeface="Arial" charset="0"/>
              </a:endParaRPr>
            </a:p>
          </p:txBody>
        </p:sp>
        <p:sp>
          <p:nvSpPr>
            <p:cNvPr id="16454" name="Line 7"/>
            <p:cNvSpPr>
              <a:spLocks noChangeShapeType="1"/>
            </p:cNvSpPr>
            <p:nvPr/>
          </p:nvSpPr>
          <p:spPr bwMode="auto">
            <a:xfrm>
              <a:off x="4118" y="102"/>
              <a:ext cx="134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5" name="Line 8"/>
            <p:cNvSpPr>
              <a:spLocks noChangeShapeType="1"/>
            </p:cNvSpPr>
            <p:nvPr/>
          </p:nvSpPr>
          <p:spPr bwMode="auto">
            <a:xfrm>
              <a:off x="4133" y="196"/>
              <a:ext cx="13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6" name="Rectangle 9"/>
            <p:cNvSpPr>
              <a:spLocks noChangeArrowheads="1"/>
            </p:cNvSpPr>
            <p:nvPr/>
          </p:nvSpPr>
          <p:spPr bwMode="auto">
            <a:xfrm>
              <a:off x="324" y="58"/>
              <a:ext cx="121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700" b="1">
                  <a:solidFill>
                    <a:srgbClr val="000000"/>
                  </a:solidFill>
                  <a:latin typeface="Arial" charset="0"/>
                </a:rPr>
                <a:t>The Unit Organizer</a:t>
              </a:r>
              <a:endParaRPr lang="en-US">
                <a:latin typeface="Arial" charset="0"/>
              </a:endParaRPr>
            </a:p>
          </p:txBody>
        </p:sp>
        <p:sp>
          <p:nvSpPr>
            <p:cNvPr id="16457" name="Line 10"/>
            <p:cNvSpPr>
              <a:spLocks noChangeShapeType="1"/>
            </p:cNvSpPr>
            <p:nvPr/>
          </p:nvSpPr>
          <p:spPr bwMode="auto">
            <a:xfrm>
              <a:off x="324" y="3553"/>
              <a:ext cx="5112"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8" name="Rectangle 11"/>
            <p:cNvSpPr>
              <a:spLocks noChangeArrowheads="1"/>
            </p:cNvSpPr>
            <p:nvPr/>
          </p:nvSpPr>
          <p:spPr bwMode="auto">
            <a:xfrm rot="-5400000">
              <a:off x="289" y="3654"/>
              <a:ext cx="37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NEW </a:t>
              </a:r>
              <a:endParaRPr lang="en-US">
                <a:latin typeface="Arial" charset="0"/>
              </a:endParaRPr>
            </a:p>
            <a:p>
              <a:pPr algn="ctr"/>
              <a:r>
                <a:rPr lang="en-US" sz="800" b="1">
                  <a:solidFill>
                    <a:srgbClr val="000000"/>
                  </a:solidFill>
                  <a:latin typeface="Arial" charset="0"/>
                </a:rPr>
                <a:t>UNIT </a:t>
              </a:r>
              <a:endParaRPr lang="en-US">
                <a:latin typeface="Arial" charset="0"/>
              </a:endParaRPr>
            </a:p>
            <a:p>
              <a:pPr algn="ctr"/>
              <a:r>
                <a:rPr lang="en-US" sz="800" b="1">
                  <a:solidFill>
                    <a:srgbClr val="000000"/>
                  </a:solidFill>
                  <a:latin typeface="Arial" charset="0"/>
                </a:rPr>
                <a:t>SELF-TEST</a:t>
              </a:r>
            </a:p>
            <a:p>
              <a:pPr algn="ctr"/>
              <a:r>
                <a:rPr lang="en-US" sz="800" b="1">
                  <a:solidFill>
                    <a:srgbClr val="000000"/>
                  </a:solidFill>
                  <a:latin typeface="Arial" charset="0"/>
                </a:rPr>
                <a:t>QUESTIONS</a:t>
              </a:r>
            </a:p>
          </p:txBody>
        </p:sp>
        <p:sp>
          <p:nvSpPr>
            <p:cNvPr id="16459" name="Line 12"/>
            <p:cNvSpPr>
              <a:spLocks noChangeShapeType="1"/>
            </p:cNvSpPr>
            <p:nvPr/>
          </p:nvSpPr>
          <p:spPr bwMode="auto">
            <a:xfrm>
              <a:off x="645" y="3553"/>
              <a:ext cx="1" cy="4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0" name="Rectangle 13"/>
            <p:cNvSpPr>
              <a:spLocks noChangeArrowheads="1"/>
            </p:cNvSpPr>
            <p:nvPr/>
          </p:nvSpPr>
          <p:spPr bwMode="auto">
            <a:xfrm>
              <a:off x="455" y="255"/>
              <a:ext cx="81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100" b="1">
                  <a:solidFill>
                    <a:srgbClr val="000000"/>
                  </a:solidFill>
                  <a:latin typeface="Arial" charset="0"/>
                </a:rPr>
                <a:t>Expanded Unit Map</a:t>
              </a:r>
              <a:endParaRPr lang="en-US">
                <a:latin typeface="Arial" charset="0"/>
              </a:endParaRPr>
            </a:p>
          </p:txBody>
        </p:sp>
        <p:sp>
          <p:nvSpPr>
            <p:cNvPr id="16461" name="Line 14"/>
            <p:cNvSpPr>
              <a:spLocks noChangeShapeType="1"/>
            </p:cNvSpPr>
            <p:nvPr/>
          </p:nvSpPr>
          <p:spPr bwMode="auto">
            <a:xfrm>
              <a:off x="2298" y="298"/>
              <a:ext cx="728" cy="20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2" name="Rectangle 15"/>
            <p:cNvSpPr>
              <a:spLocks noChangeArrowheads="1"/>
            </p:cNvSpPr>
            <p:nvPr/>
          </p:nvSpPr>
          <p:spPr bwMode="auto">
            <a:xfrm>
              <a:off x="1730" y="102"/>
              <a:ext cx="2111" cy="1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600"/>
                <a:t>Narrative</a:t>
              </a:r>
            </a:p>
          </p:txBody>
        </p:sp>
        <p:sp>
          <p:nvSpPr>
            <p:cNvPr id="16463" name="Rectangle 16"/>
            <p:cNvSpPr>
              <a:spLocks noChangeArrowheads="1"/>
            </p:cNvSpPr>
            <p:nvPr/>
          </p:nvSpPr>
          <p:spPr bwMode="auto">
            <a:xfrm>
              <a:off x="1715" y="87"/>
              <a:ext cx="2141" cy="226"/>
            </a:xfrm>
            <a:prstGeom prst="rect">
              <a:avLst/>
            </a:prstGeom>
            <a:noFill/>
            <a:ln w="460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64" name="Rectangle 17"/>
            <p:cNvSpPr>
              <a:spLocks noChangeArrowheads="1"/>
            </p:cNvSpPr>
            <p:nvPr/>
          </p:nvSpPr>
          <p:spPr bwMode="auto">
            <a:xfrm rot="960000">
              <a:off x="2625" y="345"/>
              <a:ext cx="3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is about...</a:t>
              </a:r>
              <a:endParaRPr lang="en-US">
                <a:latin typeface="Arial" charset="0"/>
              </a:endParaRPr>
            </a:p>
          </p:txBody>
        </p:sp>
        <p:sp>
          <p:nvSpPr>
            <p:cNvPr id="16465" name="Oval 18"/>
            <p:cNvSpPr>
              <a:spLocks noChangeArrowheads="1"/>
            </p:cNvSpPr>
            <p:nvPr/>
          </p:nvSpPr>
          <p:spPr bwMode="auto">
            <a:xfrm>
              <a:off x="346" y="262"/>
              <a:ext cx="102" cy="102"/>
            </a:xfrm>
            <a:prstGeom prst="ellipse">
              <a:avLst/>
            </a:prstGeom>
            <a:solidFill>
              <a:srgbClr val="FFFFFF"/>
            </a:solidFill>
            <a:ln w="11113">
              <a:solidFill>
                <a:srgbClr val="000000"/>
              </a:solidFill>
              <a:round/>
              <a:headEnd/>
              <a:tailEnd/>
            </a:ln>
          </p:spPr>
          <p:txBody>
            <a:bodyPr/>
            <a:lstStyle/>
            <a:p>
              <a:endParaRPr lang="en-US"/>
            </a:p>
          </p:txBody>
        </p:sp>
        <p:sp>
          <p:nvSpPr>
            <p:cNvPr id="16466" name="Oval 19"/>
            <p:cNvSpPr>
              <a:spLocks noChangeArrowheads="1"/>
            </p:cNvSpPr>
            <p:nvPr/>
          </p:nvSpPr>
          <p:spPr bwMode="auto">
            <a:xfrm>
              <a:off x="346" y="3582"/>
              <a:ext cx="102" cy="102"/>
            </a:xfrm>
            <a:prstGeom prst="ellipse">
              <a:avLst/>
            </a:prstGeom>
            <a:solidFill>
              <a:srgbClr val="FFFFFF"/>
            </a:solidFill>
            <a:ln w="11113">
              <a:solidFill>
                <a:srgbClr val="000000"/>
              </a:solidFill>
              <a:round/>
              <a:headEnd/>
              <a:tailEnd/>
            </a:ln>
          </p:spPr>
          <p:txBody>
            <a:bodyPr/>
            <a:lstStyle/>
            <a:p>
              <a:endParaRPr lang="en-US"/>
            </a:p>
          </p:txBody>
        </p:sp>
        <p:sp>
          <p:nvSpPr>
            <p:cNvPr id="16467" name="Rectangle 20"/>
            <p:cNvSpPr>
              <a:spLocks noChangeArrowheads="1"/>
            </p:cNvSpPr>
            <p:nvPr/>
          </p:nvSpPr>
          <p:spPr bwMode="auto">
            <a:xfrm>
              <a:off x="372" y="270"/>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9</a:t>
              </a:r>
              <a:endParaRPr lang="en-US">
                <a:latin typeface="Arial" charset="0"/>
              </a:endParaRPr>
            </a:p>
          </p:txBody>
        </p:sp>
        <p:sp>
          <p:nvSpPr>
            <p:cNvPr id="16468" name="Rectangle 21"/>
            <p:cNvSpPr>
              <a:spLocks noChangeArrowheads="1"/>
            </p:cNvSpPr>
            <p:nvPr/>
          </p:nvSpPr>
          <p:spPr bwMode="auto">
            <a:xfrm>
              <a:off x="368" y="3598"/>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10</a:t>
              </a:r>
              <a:endParaRPr lang="en-US">
                <a:latin typeface="Arial" charset="0"/>
              </a:endParaRPr>
            </a:p>
          </p:txBody>
        </p:sp>
        <p:sp>
          <p:nvSpPr>
            <p:cNvPr id="16469" name="Oval 22"/>
            <p:cNvSpPr>
              <a:spLocks noChangeArrowheads="1"/>
            </p:cNvSpPr>
            <p:nvPr/>
          </p:nvSpPr>
          <p:spPr bwMode="auto">
            <a:xfrm>
              <a:off x="2276" y="480"/>
              <a:ext cx="1238" cy="5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0" name="Oval 23"/>
            <p:cNvSpPr>
              <a:spLocks noChangeArrowheads="1"/>
            </p:cNvSpPr>
            <p:nvPr/>
          </p:nvSpPr>
          <p:spPr bwMode="auto">
            <a:xfrm>
              <a:off x="2269" y="473"/>
              <a:ext cx="1252" cy="575"/>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471" name="Group 24"/>
            <p:cNvGrpSpPr>
              <a:grpSpLocks/>
            </p:cNvGrpSpPr>
            <p:nvPr/>
          </p:nvGrpSpPr>
          <p:grpSpPr bwMode="auto">
            <a:xfrm>
              <a:off x="2370" y="881"/>
              <a:ext cx="1064" cy="1"/>
              <a:chOff x="2370" y="874"/>
              <a:chExt cx="1064" cy="1"/>
            </a:xfrm>
          </p:grpSpPr>
          <p:sp>
            <p:nvSpPr>
              <p:cNvPr id="16472" name="Line 25"/>
              <p:cNvSpPr>
                <a:spLocks noChangeShapeType="1"/>
              </p:cNvSpPr>
              <p:nvPr/>
            </p:nvSpPr>
            <p:spPr bwMode="auto">
              <a:xfrm>
                <a:off x="2370"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3" name="Line 26"/>
              <p:cNvSpPr>
                <a:spLocks noChangeShapeType="1"/>
              </p:cNvSpPr>
              <p:nvPr/>
            </p:nvSpPr>
            <p:spPr bwMode="auto">
              <a:xfrm>
                <a:off x="2436"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4" name="Line 27"/>
              <p:cNvSpPr>
                <a:spLocks noChangeShapeType="1"/>
              </p:cNvSpPr>
              <p:nvPr/>
            </p:nvSpPr>
            <p:spPr bwMode="auto">
              <a:xfrm>
                <a:off x="2502"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5" name="Line 28"/>
              <p:cNvSpPr>
                <a:spLocks noChangeShapeType="1"/>
              </p:cNvSpPr>
              <p:nvPr/>
            </p:nvSpPr>
            <p:spPr bwMode="auto">
              <a:xfrm>
                <a:off x="2567"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6" name="Line 29"/>
              <p:cNvSpPr>
                <a:spLocks noChangeShapeType="1"/>
              </p:cNvSpPr>
              <p:nvPr/>
            </p:nvSpPr>
            <p:spPr bwMode="auto">
              <a:xfrm>
                <a:off x="2633"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7" name="Line 30"/>
              <p:cNvSpPr>
                <a:spLocks noChangeShapeType="1"/>
              </p:cNvSpPr>
              <p:nvPr/>
            </p:nvSpPr>
            <p:spPr bwMode="auto">
              <a:xfrm>
                <a:off x="2698"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8" name="Line 31"/>
              <p:cNvSpPr>
                <a:spLocks noChangeShapeType="1"/>
              </p:cNvSpPr>
              <p:nvPr/>
            </p:nvSpPr>
            <p:spPr bwMode="auto">
              <a:xfrm>
                <a:off x="2764"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9" name="Line 32"/>
              <p:cNvSpPr>
                <a:spLocks noChangeShapeType="1"/>
              </p:cNvSpPr>
              <p:nvPr/>
            </p:nvSpPr>
            <p:spPr bwMode="auto">
              <a:xfrm>
                <a:off x="2829"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0" name="Line 33"/>
              <p:cNvSpPr>
                <a:spLocks noChangeShapeType="1"/>
              </p:cNvSpPr>
              <p:nvPr/>
            </p:nvSpPr>
            <p:spPr bwMode="auto">
              <a:xfrm>
                <a:off x="2895"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1" name="Line 34"/>
              <p:cNvSpPr>
                <a:spLocks noChangeShapeType="1"/>
              </p:cNvSpPr>
              <p:nvPr/>
            </p:nvSpPr>
            <p:spPr bwMode="auto">
              <a:xfrm>
                <a:off x="2960"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2" name="Line 35"/>
              <p:cNvSpPr>
                <a:spLocks noChangeShapeType="1"/>
              </p:cNvSpPr>
              <p:nvPr/>
            </p:nvSpPr>
            <p:spPr bwMode="auto">
              <a:xfrm>
                <a:off x="3026"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3" name="Line 36"/>
              <p:cNvSpPr>
                <a:spLocks noChangeShapeType="1"/>
              </p:cNvSpPr>
              <p:nvPr/>
            </p:nvSpPr>
            <p:spPr bwMode="auto">
              <a:xfrm>
                <a:off x="3091"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4" name="Line 37"/>
              <p:cNvSpPr>
                <a:spLocks noChangeShapeType="1"/>
              </p:cNvSpPr>
              <p:nvPr/>
            </p:nvSpPr>
            <p:spPr bwMode="auto">
              <a:xfrm>
                <a:off x="3157"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5" name="Line 38"/>
              <p:cNvSpPr>
                <a:spLocks noChangeShapeType="1"/>
              </p:cNvSpPr>
              <p:nvPr/>
            </p:nvSpPr>
            <p:spPr bwMode="auto">
              <a:xfrm>
                <a:off x="3222"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6" name="Line 39"/>
              <p:cNvSpPr>
                <a:spLocks noChangeShapeType="1"/>
              </p:cNvSpPr>
              <p:nvPr/>
            </p:nvSpPr>
            <p:spPr bwMode="auto">
              <a:xfrm>
                <a:off x="3288"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7" name="Line 40"/>
              <p:cNvSpPr>
                <a:spLocks noChangeShapeType="1"/>
              </p:cNvSpPr>
              <p:nvPr/>
            </p:nvSpPr>
            <p:spPr bwMode="auto">
              <a:xfrm>
                <a:off x="3353"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 name="Line 41"/>
              <p:cNvSpPr>
                <a:spLocks noChangeShapeType="1"/>
              </p:cNvSpPr>
              <p:nvPr/>
            </p:nvSpPr>
            <p:spPr bwMode="auto">
              <a:xfrm>
                <a:off x="3419" y="874"/>
                <a:ext cx="1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2" name="Oval 41"/>
          <p:cNvSpPr/>
          <p:nvPr/>
        </p:nvSpPr>
        <p:spPr bwMode="auto">
          <a:xfrm>
            <a:off x="1524000" y="1600200"/>
            <a:ext cx="1447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6387" name="TextBox 17"/>
          <p:cNvSpPr txBox="1">
            <a:spLocks noChangeArrowheads="1"/>
          </p:cNvSpPr>
          <p:nvPr/>
        </p:nvSpPr>
        <p:spPr bwMode="auto">
          <a:xfrm>
            <a:off x="1905000" y="1905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Plot</a:t>
            </a:r>
          </a:p>
        </p:txBody>
      </p:sp>
      <p:sp>
        <p:nvSpPr>
          <p:cNvPr id="2" name="Rectangle 1"/>
          <p:cNvSpPr/>
          <p:nvPr/>
        </p:nvSpPr>
        <p:spPr bwMode="auto">
          <a:xfrm>
            <a:off x="1447800" y="25908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exposition</a:t>
            </a:r>
          </a:p>
        </p:txBody>
      </p:sp>
      <p:sp>
        <p:nvSpPr>
          <p:cNvPr id="45" name="Rectangle 44"/>
          <p:cNvSpPr/>
          <p:nvPr/>
        </p:nvSpPr>
        <p:spPr bwMode="auto">
          <a:xfrm>
            <a:off x="1371600" y="3124200"/>
            <a:ext cx="14478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Inciting incident</a:t>
            </a:r>
          </a:p>
        </p:txBody>
      </p:sp>
      <p:sp>
        <p:nvSpPr>
          <p:cNvPr id="46" name="Rectangle 45"/>
          <p:cNvSpPr/>
          <p:nvPr/>
        </p:nvSpPr>
        <p:spPr bwMode="auto">
          <a:xfrm>
            <a:off x="1371600" y="3657600"/>
            <a:ext cx="1295400" cy="3810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Central conflict</a:t>
            </a:r>
          </a:p>
        </p:txBody>
      </p:sp>
      <p:sp>
        <p:nvSpPr>
          <p:cNvPr id="47" name="Rectangle 46"/>
          <p:cNvSpPr/>
          <p:nvPr/>
        </p:nvSpPr>
        <p:spPr bwMode="auto">
          <a:xfrm>
            <a:off x="1371600" y="4267200"/>
            <a:ext cx="12954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400" dirty="0">
                <a:solidFill>
                  <a:schemeClr val="tx1"/>
                </a:solidFill>
                <a:latin typeface="Times" charset="0"/>
                <a:ea typeface="ＭＳ Ｐゴシック" charset="0"/>
              </a:rPr>
              <a:t>Climax</a:t>
            </a:r>
          </a:p>
        </p:txBody>
      </p:sp>
      <p:sp>
        <p:nvSpPr>
          <p:cNvPr id="16392" name="TextBox 16"/>
          <p:cNvSpPr txBox="1">
            <a:spLocks noChangeArrowheads="1"/>
          </p:cNvSpPr>
          <p:nvPr/>
        </p:nvSpPr>
        <p:spPr bwMode="auto">
          <a:xfrm rot="-1227810">
            <a:off x="2757488" y="1200150"/>
            <a:ext cx="800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900"/>
              <a:t>utilizing</a:t>
            </a:r>
          </a:p>
        </p:txBody>
      </p:sp>
      <p:cxnSp>
        <p:nvCxnSpPr>
          <p:cNvPr id="49" name="Straight Arrow Connector 48"/>
          <p:cNvCxnSpPr/>
          <p:nvPr/>
        </p:nvCxnSpPr>
        <p:spPr bwMode="auto">
          <a:xfrm flipH="1">
            <a:off x="2819400" y="1371600"/>
            <a:ext cx="817563"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Arrow Connector 49"/>
          <p:cNvCxnSpPr/>
          <p:nvPr/>
        </p:nvCxnSpPr>
        <p:spPr bwMode="auto">
          <a:xfrm>
            <a:off x="1905000" y="2895600"/>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2" name="Straight Arrow Connector 51"/>
          <p:cNvCxnSpPr/>
          <p:nvPr/>
        </p:nvCxnSpPr>
        <p:spPr bwMode="auto">
          <a:xfrm flipH="1">
            <a:off x="1752600" y="2438400"/>
            <a:ext cx="436563" cy="152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Straight Arrow Connector 52"/>
          <p:cNvCxnSpPr/>
          <p:nvPr/>
        </p:nvCxnSpPr>
        <p:spPr bwMode="auto">
          <a:xfrm>
            <a:off x="1981200" y="34290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9" name="Straight Arrow Connector 58"/>
          <p:cNvCxnSpPr/>
          <p:nvPr/>
        </p:nvCxnSpPr>
        <p:spPr bwMode="auto">
          <a:xfrm>
            <a:off x="1981200" y="40386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Arrow Connector 60"/>
          <p:cNvCxnSpPr/>
          <p:nvPr/>
        </p:nvCxnSpPr>
        <p:spPr bwMode="auto">
          <a:xfrm flipH="1">
            <a:off x="3962400" y="1600200"/>
            <a:ext cx="3048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Oval 63"/>
          <p:cNvSpPr/>
          <p:nvPr/>
        </p:nvSpPr>
        <p:spPr bwMode="auto">
          <a:xfrm>
            <a:off x="3200400" y="24384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6400" name="TextBox 11"/>
          <p:cNvSpPr txBox="1">
            <a:spLocks noChangeArrowheads="1"/>
          </p:cNvSpPr>
          <p:nvPr/>
        </p:nvSpPr>
        <p:spPr bwMode="auto">
          <a:xfrm>
            <a:off x="3352800" y="26670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Character</a:t>
            </a:r>
          </a:p>
        </p:txBody>
      </p:sp>
      <p:cxnSp>
        <p:nvCxnSpPr>
          <p:cNvPr id="66" name="Straight Arrow Connector 65"/>
          <p:cNvCxnSpPr/>
          <p:nvPr/>
        </p:nvCxnSpPr>
        <p:spPr bwMode="auto">
          <a:xfrm>
            <a:off x="3581400" y="3276600"/>
            <a:ext cx="0" cy="457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 name="Rectangle 68"/>
          <p:cNvSpPr/>
          <p:nvPr/>
        </p:nvSpPr>
        <p:spPr bwMode="auto">
          <a:xfrm>
            <a:off x="3200400" y="37338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Protagonist </a:t>
            </a:r>
          </a:p>
        </p:txBody>
      </p:sp>
      <p:cxnSp>
        <p:nvCxnSpPr>
          <p:cNvPr id="71" name="Straight Arrow Connector 70"/>
          <p:cNvCxnSpPr>
            <a:stCxn id="69" idx="2"/>
          </p:cNvCxnSpPr>
          <p:nvPr/>
        </p:nvCxnSpPr>
        <p:spPr bwMode="auto">
          <a:xfrm>
            <a:off x="3695700" y="4038600"/>
            <a:ext cx="381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2" name="Rectangle 71"/>
          <p:cNvSpPr/>
          <p:nvPr/>
        </p:nvSpPr>
        <p:spPr bwMode="auto">
          <a:xfrm>
            <a:off x="3124200" y="44196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Antagonist</a:t>
            </a:r>
          </a:p>
        </p:txBody>
      </p:sp>
      <p:sp>
        <p:nvSpPr>
          <p:cNvPr id="16405" name="TextBox 4"/>
          <p:cNvSpPr txBox="1">
            <a:spLocks noChangeArrowheads="1"/>
          </p:cNvSpPr>
          <p:nvPr/>
        </p:nvSpPr>
        <p:spPr bwMode="auto">
          <a:xfrm>
            <a:off x="3733800" y="914400"/>
            <a:ext cx="1752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100"/>
              <a:t>Using literary elements </a:t>
            </a:r>
          </a:p>
          <a:p>
            <a:pPr algn="ctr"/>
            <a:r>
              <a:rPr lang="en-US" sz="1100"/>
              <a:t>To tell a story </a:t>
            </a:r>
          </a:p>
          <a:p>
            <a:pPr algn="ctr"/>
            <a:r>
              <a:rPr lang="en-US" sz="1100"/>
              <a:t>that delivers a message</a:t>
            </a:r>
          </a:p>
        </p:txBody>
      </p:sp>
      <p:sp>
        <p:nvSpPr>
          <p:cNvPr id="16406" name="TextBox 147"/>
          <p:cNvSpPr txBox="1">
            <a:spLocks noChangeArrowheads="1"/>
          </p:cNvSpPr>
          <p:nvPr/>
        </p:nvSpPr>
        <p:spPr bwMode="auto">
          <a:xfrm rot="-4056957">
            <a:off x="3403600" y="1709738"/>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as  revealed by</a:t>
            </a:r>
          </a:p>
        </p:txBody>
      </p:sp>
      <p:sp>
        <p:nvSpPr>
          <p:cNvPr id="16407" name="TextBox 15"/>
          <p:cNvSpPr txBox="1">
            <a:spLocks noChangeArrowheads="1"/>
          </p:cNvSpPr>
          <p:nvPr/>
        </p:nvSpPr>
        <p:spPr bwMode="auto">
          <a:xfrm>
            <a:off x="1524000" y="23622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Consisting of </a:t>
            </a:r>
          </a:p>
        </p:txBody>
      </p:sp>
      <p:sp>
        <p:nvSpPr>
          <p:cNvPr id="16408" name="TextBox 77"/>
          <p:cNvSpPr txBox="1">
            <a:spLocks noChangeArrowheads="1"/>
          </p:cNvSpPr>
          <p:nvPr/>
        </p:nvSpPr>
        <p:spPr bwMode="auto">
          <a:xfrm>
            <a:off x="1905000" y="2895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and</a:t>
            </a:r>
          </a:p>
        </p:txBody>
      </p:sp>
      <p:sp>
        <p:nvSpPr>
          <p:cNvPr id="16409" name="TextBox 79"/>
          <p:cNvSpPr txBox="1">
            <a:spLocks noChangeArrowheads="1"/>
          </p:cNvSpPr>
          <p:nvPr/>
        </p:nvSpPr>
        <p:spPr bwMode="auto">
          <a:xfrm>
            <a:off x="1981200" y="34290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and</a:t>
            </a:r>
          </a:p>
        </p:txBody>
      </p:sp>
      <p:sp>
        <p:nvSpPr>
          <p:cNvPr id="16410" name="TextBox 80"/>
          <p:cNvSpPr txBox="1">
            <a:spLocks noChangeArrowheads="1"/>
          </p:cNvSpPr>
          <p:nvPr/>
        </p:nvSpPr>
        <p:spPr bwMode="auto">
          <a:xfrm>
            <a:off x="1981200" y="4038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and</a:t>
            </a:r>
          </a:p>
        </p:txBody>
      </p:sp>
      <p:sp>
        <p:nvSpPr>
          <p:cNvPr id="16411" name="TextBox 81"/>
          <p:cNvSpPr txBox="1">
            <a:spLocks noChangeArrowheads="1"/>
          </p:cNvSpPr>
          <p:nvPr/>
        </p:nvSpPr>
        <p:spPr bwMode="auto">
          <a:xfrm>
            <a:off x="3581400" y="33528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such as</a:t>
            </a:r>
          </a:p>
        </p:txBody>
      </p:sp>
      <p:sp>
        <p:nvSpPr>
          <p:cNvPr id="16412" name="TextBox 83"/>
          <p:cNvSpPr txBox="1">
            <a:spLocks noChangeArrowheads="1"/>
          </p:cNvSpPr>
          <p:nvPr/>
        </p:nvSpPr>
        <p:spPr bwMode="auto">
          <a:xfrm>
            <a:off x="3581400" y="4038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or</a:t>
            </a:r>
          </a:p>
        </p:txBody>
      </p:sp>
      <p:sp>
        <p:nvSpPr>
          <p:cNvPr id="16413" name="TextBox 147"/>
          <p:cNvSpPr txBox="1">
            <a:spLocks noChangeArrowheads="1"/>
          </p:cNvSpPr>
          <p:nvPr/>
        </p:nvSpPr>
        <p:spPr bwMode="auto">
          <a:xfrm>
            <a:off x="4419600" y="19050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revolves around</a:t>
            </a:r>
          </a:p>
        </p:txBody>
      </p:sp>
      <p:cxnSp>
        <p:nvCxnSpPr>
          <p:cNvPr id="87" name="Straight Arrow Connector 86"/>
          <p:cNvCxnSpPr/>
          <p:nvPr/>
        </p:nvCxnSpPr>
        <p:spPr bwMode="auto">
          <a:xfrm>
            <a:off x="4953000" y="1676400"/>
            <a:ext cx="0" cy="762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1" name="Oval 90"/>
          <p:cNvSpPr/>
          <p:nvPr/>
        </p:nvSpPr>
        <p:spPr bwMode="auto">
          <a:xfrm>
            <a:off x="4495800" y="24384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6416" name="TextBox 19"/>
          <p:cNvSpPr txBox="1">
            <a:spLocks noChangeArrowheads="1"/>
          </p:cNvSpPr>
          <p:nvPr/>
        </p:nvSpPr>
        <p:spPr bwMode="auto">
          <a:xfrm>
            <a:off x="4648200" y="26670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Setting</a:t>
            </a:r>
          </a:p>
        </p:txBody>
      </p:sp>
      <p:sp>
        <p:nvSpPr>
          <p:cNvPr id="93" name="Rectangle 92"/>
          <p:cNvSpPr/>
          <p:nvPr/>
        </p:nvSpPr>
        <p:spPr bwMode="auto">
          <a:xfrm>
            <a:off x="4572000" y="35052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time</a:t>
            </a:r>
          </a:p>
        </p:txBody>
      </p:sp>
      <p:sp>
        <p:nvSpPr>
          <p:cNvPr id="94" name="Rectangle 93"/>
          <p:cNvSpPr/>
          <p:nvPr/>
        </p:nvSpPr>
        <p:spPr bwMode="auto">
          <a:xfrm>
            <a:off x="4572000" y="41148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place</a:t>
            </a:r>
          </a:p>
        </p:txBody>
      </p:sp>
      <p:sp>
        <p:nvSpPr>
          <p:cNvPr id="95" name="Rectangle 94"/>
          <p:cNvSpPr/>
          <p:nvPr/>
        </p:nvSpPr>
        <p:spPr bwMode="auto">
          <a:xfrm>
            <a:off x="4572000" y="48006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tone</a:t>
            </a:r>
          </a:p>
        </p:txBody>
      </p:sp>
      <p:sp>
        <p:nvSpPr>
          <p:cNvPr id="16420" name="TextBox 95"/>
          <p:cNvSpPr txBox="1">
            <a:spLocks noChangeArrowheads="1"/>
          </p:cNvSpPr>
          <p:nvPr/>
        </p:nvSpPr>
        <p:spPr bwMode="auto">
          <a:xfrm>
            <a:off x="4572000" y="3276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such as</a:t>
            </a:r>
          </a:p>
        </p:txBody>
      </p:sp>
      <p:sp>
        <p:nvSpPr>
          <p:cNvPr id="16421" name="TextBox 96"/>
          <p:cNvSpPr txBox="1">
            <a:spLocks noChangeArrowheads="1"/>
          </p:cNvSpPr>
          <p:nvPr/>
        </p:nvSpPr>
        <p:spPr bwMode="auto">
          <a:xfrm>
            <a:off x="4648200" y="38100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of his/her</a:t>
            </a:r>
          </a:p>
        </p:txBody>
      </p:sp>
      <p:sp>
        <p:nvSpPr>
          <p:cNvPr id="16422" name="TextBox 97"/>
          <p:cNvSpPr txBox="1">
            <a:spLocks noChangeArrowheads="1"/>
          </p:cNvSpPr>
          <p:nvPr/>
        </p:nvSpPr>
        <p:spPr bwMode="auto">
          <a:xfrm>
            <a:off x="4800600" y="44958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and</a:t>
            </a:r>
          </a:p>
        </p:txBody>
      </p:sp>
      <p:cxnSp>
        <p:nvCxnSpPr>
          <p:cNvPr id="99" name="Straight Arrow Connector 98"/>
          <p:cNvCxnSpPr>
            <a:stCxn id="91" idx="4"/>
            <a:endCxn id="93" idx="0"/>
          </p:cNvCxnSpPr>
          <p:nvPr/>
        </p:nvCxnSpPr>
        <p:spPr bwMode="auto">
          <a:xfrm>
            <a:off x="5029200" y="3276600"/>
            <a:ext cx="38100" cy="228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2" name="Straight Arrow Connector 101"/>
          <p:cNvCxnSpPr>
            <a:stCxn id="16421" idx="0"/>
          </p:cNvCxnSpPr>
          <p:nvPr/>
        </p:nvCxnSpPr>
        <p:spPr bwMode="auto">
          <a:xfrm>
            <a:off x="5105400" y="3810000"/>
            <a:ext cx="7620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 name="Straight Arrow Connector 106"/>
          <p:cNvCxnSpPr>
            <a:stCxn id="94" idx="2"/>
          </p:cNvCxnSpPr>
          <p:nvPr/>
        </p:nvCxnSpPr>
        <p:spPr bwMode="auto">
          <a:xfrm>
            <a:off x="5067300" y="4419600"/>
            <a:ext cx="381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426" name="TextBox 149"/>
          <p:cNvSpPr txBox="1">
            <a:spLocks noChangeArrowheads="1"/>
          </p:cNvSpPr>
          <p:nvPr/>
        </p:nvSpPr>
        <p:spPr bwMode="auto">
          <a:xfrm rot="-255085">
            <a:off x="5492750" y="1636713"/>
            <a:ext cx="9747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dramatizes</a:t>
            </a:r>
          </a:p>
        </p:txBody>
      </p:sp>
      <p:sp>
        <p:nvSpPr>
          <p:cNvPr id="16427" name="TextBox 147"/>
          <p:cNvSpPr txBox="1">
            <a:spLocks noChangeArrowheads="1"/>
          </p:cNvSpPr>
          <p:nvPr/>
        </p:nvSpPr>
        <p:spPr bwMode="auto">
          <a:xfrm rot="566751">
            <a:off x="5648325" y="962025"/>
            <a:ext cx="9159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ends with a</a:t>
            </a:r>
          </a:p>
        </p:txBody>
      </p:sp>
      <p:cxnSp>
        <p:nvCxnSpPr>
          <p:cNvPr id="113" name="Straight Arrow Connector 112"/>
          <p:cNvCxnSpPr/>
          <p:nvPr/>
        </p:nvCxnSpPr>
        <p:spPr bwMode="auto">
          <a:xfrm>
            <a:off x="5486400" y="1447800"/>
            <a:ext cx="6096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4" name="Straight Arrow Connector 113"/>
          <p:cNvCxnSpPr/>
          <p:nvPr/>
        </p:nvCxnSpPr>
        <p:spPr bwMode="auto">
          <a:xfrm>
            <a:off x="5562600" y="1066800"/>
            <a:ext cx="1219200" cy="228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7" name="Oval 116"/>
          <p:cNvSpPr/>
          <p:nvPr/>
        </p:nvSpPr>
        <p:spPr bwMode="auto">
          <a:xfrm>
            <a:off x="5715000" y="21336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8" name="Oval 117"/>
          <p:cNvSpPr/>
          <p:nvPr/>
        </p:nvSpPr>
        <p:spPr bwMode="auto">
          <a:xfrm>
            <a:off x="6781800" y="990600"/>
            <a:ext cx="1219200" cy="7620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6432" name="TextBox 150"/>
          <p:cNvSpPr txBox="1">
            <a:spLocks noChangeArrowheads="1"/>
          </p:cNvSpPr>
          <p:nvPr/>
        </p:nvSpPr>
        <p:spPr bwMode="auto">
          <a:xfrm>
            <a:off x="5943600" y="22860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Point of View</a:t>
            </a:r>
          </a:p>
        </p:txBody>
      </p:sp>
      <p:sp>
        <p:nvSpPr>
          <p:cNvPr id="16433" name="TextBox 152"/>
          <p:cNvSpPr txBox="1">
            <a:spLocks noChangeArrowheads="1"/>
          </p:cNvSpPr>
          <p:nvPr/>
        </p:nvSpPr>
        <p:spPr bwMode="auto">
          <a:xfrm>
            <a:off x="6858000" y="1219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Theme</a:t>
            </a:r>
          </a:p>
        </p:txBody>
      </p:sp>
      <p:sp>
        <p:nvSpPr>
          <p:cNvPr id="121" name="Rectangle 120"/>
          <p:cNvSpPr/>
          <p:nvPr/>
        </p:nvSpPr>
        <p:spPr bwMode="auto">
          <a:xfrm>
            <a:off x="5943600" y="32766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000" dirty="0">
                <a:solidFill>
                  <a:schemeClr val="tx1"/>
                </a:solidFill>
                <a:latin typeface="Times" charset="0"/>
                <a:ea typeface="ＭＳ Ｐゴシック" charset="0"/>
              </a:rPr>
              <a:t>First person</a:t>
            </a:r>
          </a:p>
        </p:txBody>
      </p:sp>
      <p:sp>
        <p:nvSpPr>
          <p:cNvPr id="122" name="Rectangle 121"/>
          <p:cNvSpPr/>
          <p:nvPr/>
        </p:nvSpPr>
        <p:spPr bwMode="auto">
          <a:xfrm>
            <a:off x="5943600" y="39624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000" dirty="0">
                <a:solidFill>
                  <a:schemeClr val="tx1"/>
                </a:solidFill>
                <a:latin typeface="Times" charset="0"/>
                <a:ea typeface="ＭＳ Ｐゴシック" charset="0"/>
              </a:rPr>
              <a:t>Third person</a:t>
            </a:r>
          </a:p>
        </p:txBody>
      </p:sp>
      <p:sp>
        <p:nvSpPr>
          <p:cNvPr id="16436" name="TextBox 122"/>
          <p:cNvSpPr txBox="1">
            <a:spLocks noChangeArrowheads="1"/>
          </p:cNvSpPr>
          <p:nvPr/>
        </p:nvSpPr>
        <p:spPr bwMode="auto">
          <a:xfrm>
            <a:off x="5867400" y="29718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may be</a:t>
            </a:r>
          </a:p>
        </p:txBody>
      </p:sp>
      <p:sp>
        <p:nvSpPr>
          <p:cNvPr id="16437" name="TextBox 123"/>
          <p:cNvSpPr txBox="1">
            <a:spLocks noChangeArrowheads="1"/>
          </p:cNvSpPr>
          <p:nvPr/>
        </p:nvSpPr>
        <p:spPr bwMode="auto">
          <a:xfrm>
            <a:off x="5943600" y="3657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or could be</a:t>
            </a:r>
          </a:p>
        </p:txBody>
      </p:sp>
      <p:cxnSp>
        <p:nvCxnSpPr>
          <p:cNvPr id="125" name="Straight Arrow Connector 124"/>
          <p:cNvCxnSpPr/>
          <p:nvPr/>
        </p:nvCxnSpPr>
        <p:spPr bwMode="auto">
          <a:xfrm>
            <a:off x="6477000" y="2895600"/>
            <a:ext cx="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7" name="Straight Arrow Connector 126"/>
          <p:cNvCxnSpPr/>
          <p:nvPr/>
        </p:nvCxnSpPr>
        <p:spPr bwMode="auto">
          <a:xfrm>
            <a:off x="6629400" y="3581400"/>
            <a:ext cx="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8" name="Rectangle 127"/>
          <p:cNvSpPr/>
          <p:nvPr/>
        </p:nvSpPr>
        <p:spPr bwMode="auto">
          <a:xfrm>
            <a:off x="7086600" y="2057400"/>
            <a:ext cx="1219200" cy="3810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000" dirty="0">
                <a:solidFill>
                  <a:schemeClr val="tx1"/>
                </a:solidFill>
                <a:latin typeface="Times" charset="0"/>
                <a:ea typeface="ＭＳ Ｐゴシック" charset="0"/>
              </a:rPr>
              <a:t>Important results of actions </a:t>
            </a:r>
          </a:p>
        </p:txBody>
      </p:sp>
      <p:sp>
        <p:nvSpPr>
          <p:cNvPr id="130" name="Rectangle 129"/>
          <p:cNvSpPr/>
          <p:nvPr/>
        </p:nvSpPr>
        <p:spPr bwMode="auto">
          <a:xfrm>
            <a:off x="6858000" y="2819400"/>
            <a:ext cx="14478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Author’s message</a:t>
            </a:r>
          </a:p>
        </p:txBody>
      </p:sp>
      <p:sp>
        <p:nvSpPr>
          <p:cNvPr id="16442" name="TextBox 130"/>
          <p:cNvSpPr txBox="1">
            <a:spLocks noChangeArrowheads="1"/>
          </p:cNvSpPr>
          <p:nvPr/>
        </p:nvSpPr>
        <p:spPr bwMode="auto">
          <a:xfrm>
            <a:off x="7467600" y="1752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explores the</a:t>
            </a:r>
          </a:p>
        </p:txBody>
      </p:sp>
      <p:sp>
        <p:nvSpPr>
          <p:cNvPr id="16443" name="TextBox 131"/>
          <p:cNvSpPr txBox="1">
            <a:spLocks noChangeArrowheads="1"/>
          </p:cNvSpPr>
          <p:nvPr/>
        </p:nvSpPr>
        <p:spPr bwMode="auto">
          <a:xfrm>
            <a:off x="7391400" y="24384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800"/>
              <a:t>Leading to </a:t>
            </a:r>
          </a:p>
        </p:txBody>
      </p:sp>
      <p:cxnSp>
        <p:nvCxnSpPr>
          <p:cNvPr id="134" name="Straight Arrow Connector 133"/>
          <p:cNvCxnSpPr/>
          <p:nvPr/>
        </p:nvCxnSpPr>
        <p:spPr bwMode="auto">
          <a:xfrm>
            <a:off x="7467600" y="17526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6" name="Straight Arrow Connector 135"/>
          <p:cNvCxnSpPr/>
          <p:nvPr/>
        </p:nvCxnSpPr>
        <p:spPr bwMode="auto">
          <a:xfrm>
            <a:off x="7543800" y="2362200"/>
            <a:ext cx="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446" name="TextBox 35"/>
          <p:cNvSpPr txBox="1">
            <a:spLocks noChangeArrowheads="1"/>
          </p:cNvSpPr>
          <p:nvPr/>
        </p:nvSpPr>
        <p:spPr bwMode="auto">
          <a:xfrm>
            <a:off x="1219200" y="5943600"/>
            <a:ext cx="708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How does setting contribute to a narrative story?</a:t>
            </a:r>
          </a:p>
        </p:txBody>
      </p:sp>
      <p:sp>
        <p:nvSpPr>
          <p:cNvPr id="106" name="Rectangle 105"/>
          <p:cNvSpPr/>
          <p:nvPr/>
        </p:nvSpPr>
        <p:spPr bwMode="auto">
          <a:xfrm>
            <a:off x="1447800" y="4876800"/>
            <a:ext cx="1219200" cy="2286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400" dirty="0">
                <a:solidFill>
                  <a:schemeClr val="tx1"/>
                </a:solidFill>
                <a:latin typeface="Times" charset="0"/>
                <a:ea typeface="ＭＳ Ｐゴシック" charset="0"/>
              </a:rPr>
              <a:t>Resolution</a:t>
            </a:r>
          </a:p>
        </p:txBody>
      </p:sp>
      <p:cxnSp>
        <p:nvCxnSpPr>
          <p:cNvPr id="108" name="Straight Arrow Connector 107"/>
          <p:cNvCxnSpPr/>
          <p:nvPr/>
        </p:nvCxnSpPr>
        <p:spPr bwMode="auto">
          <a:xfrm>
            <a:off x="1828800" y="44958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9" name="Rectangle 108"/>
          <p:cNvSpPr/>
          <p:nvPr/>
        </p:nvSpPr>
        <p:spPr bwMode="auto">
          <a:xfrm>
            <a:off x="3124200" y="4876800"/>
            <a:ext cx="990600" cy="4572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Supporting characters</a:t>
            </a:r>
          </a:p>
        </p:txBody>
      </p:sp>
      <p:sp>
        <p:nvSpPr>
          <p:cNvPr id="3" name="Footer Placeholder 2"/>
          <p:cNvSpPr>
            <a:spLocks noGrp="1"/>
          </p:cNvSpPr>
          <p:nvPr>
            <p:ph type="ftr" sz="quarter" idx="11"/>
          </p:nvPr>
        </p:nvSpPr>
        <p:spPr/>
        <p:txBody>
          <a:bodyPr/>
          <a:lstStyle/>
          <a:p>
            <a:r>
              <a:rPr lang="en-US" smtClean="0"/>
              <a:t>University of Kansas Center for Research on Learning  2013</a:t>
            </a:r>
            <a:endParaRPr lang="en-US" dirty="0"/>
          </a:p>
        </p:txBody>
      </p:sp>
      <p:sp>
        <p:nvSpPr>
          <p:cNvPr id="4" name="Slide Number Placeholder 3"/>
          <p:cNvSpPr>
            <a:spLocks noGrp="1"/>
          </p:cNvSpPr>
          <p:nvPr>
            <p:ph type="sldNum" sz="quarter" idx="10"/>
          </p:nvPr>
        </p:nvSpPr>
        <p:spPr/>
        <p:txBody>
          <a:bodyPr/>
          <a:lstStyle/>
          <a:p>
            <a:fld id="{1FBE1483-AF8C-754F-8AB1-9402122579D8}" type="slidenum">
              <a:rPr lang="en-US" smtClean="0"/>
              <a:pPr/>
              <a:t>36</a:t>
            </a:fld>
            <a:endParaRPr lang="en-US" dirty="0"/>
          </a:p>
        </p:txBody>
      </p:sp>
    </p:spTree>
    <p:extLst>
      <p:ext uri="{BB962C8B-B14F-4D97-AF65-F5344CB8AC3E}">
        <p14:creationId xmlns:p14="http://schemas.microsoft.com/office/powerpoint/2010/main" val="1764174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 name="Slide Number Placeholder 1"/>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6DF0CA2B-A20D-CD47-A32F-A175CC3B4B28}" type="slidenum">
              <a:rPr lang="en-US" sz="1000">
                <a:solidFill>
                  <a:schemeClr val="accent2"/>
                </a:solidFill>
                <a:latin typeface="Arial" charset="0"/>
              </a:rPr>
              <a:pPr/>
              <a:t>37</a:t>
            </a:fld>
            <a:endParaRPr lang="en-US" sz="1000" dirty="0">
              <a:solidFill>
                <a:schemeClr val="accent2"/>
              </a:solidFill>
              <a:latin typeface="Arial" charset="0"/>
            </a:endParaRPr>
          </a:p>
        </p:txBody>
      </p:sp>
      <p:sp>
        <p:nvSpPr>
          <p:cNvPr id="5222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grpSp>
        <p:nvGrpSpPr>
          <p:cNvPr id="52228" name="Group 149"/>
          <p:cNvGrpSpPr>
            <a:grpSpLocks/>
          </p:cNvGrpSpPr>
          <p:nvPr/>
        </p:nvGrpSpPr>
        <p:grpSpPr bwMode="auto">
          <a:xfrm>
            <a:off x="249238" y="0"/>
            <a:ext cx="8415337" cy="6765925"/>
            <a:chOff x="157" y="-7"/>
            <a:chExt cx="5301" cy="4262"/>
          </a:xfrm>
        </p:grpSpPr>
        <p:sp>
          <p:nvSpPr>
            <p:cNvPr id="52243" name="Rectangle 150"/>
            <p:cNvSpPr>
              <a:spLocks noChangeArrowheads="1"/>
            </p:cNvSpPr>
            <p:nvPr/>
          </p:nvSpPr>
          <p:spPr bwMode="auto">
            <a:xfrm>
              <a:off x="303" y="240"/>
              <a:ext cx="5147" cy="3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dirty="0">
                <a:latin typeface="Sand" charset="0"/>
              </a:endParaRPr>
            </a:p>
          </p:txBody>
        </p:sp>
        <p:sp>
          <p:nvSpPr>
            <p:cNvPr id="52244" name="Rectangle 151"/>
            <p:cNvSpPr>
              <a:spLocks noChangeArrowheads="1"/>
            </p:cNvSpPr>
            <p:nvPr/>
          </p:nvSpPr>
          <p:spPr bwMode="auto">
            <a:xfrm>
              <a:off x="295" y="233"/>
              <a:ext cx="5163" cy="3765"/>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2245" name="Rectangle 152"/>
            <p:cNvSpPr>
              <a:spLocks noChangeArrowheads="1"/>
            </p:cNvSpPr>
            <p:nvPr/>
          </p:nvSpPr>
          <p:spPr bwMode="auto">
            <a:xfrm>
              <a:off x="3892" y="36"/>
              <a:ext cx="20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dirty="0">
                  <a:solidFill>
                    <a:srgbClr val="000000"/>
                  </a:solidFill>
                  <a:latin typeface="Arial" charset="0"/>
                </a:rPr>
                <a:t>NAME</a:t>
              </a:r>
              <a:endParaRPr lang="en-US" dirty="0">
                <a:latin typeface="Arial" charset="0"/>
              </a:endParaRPr>
            </a:p>
          </p:txBody>
        </p:sp>
        <p:sp>
          <p:nvSpPr>
            <p:cNvPr id="52246" name="Rectangle 153"/>
            <p:cNvSpPr>
              <a:spLocks noChangeArrowheads="1"/>
            </p:cNvSpPr>
            <p:nvPr/>
          </p:nvSpPr>
          <p:spPr bwMode="auto">
            <a:xfrm>
              <a:off x="3892" y="124"/>
              <a:ext cx="19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dirty="0">
                  <a:solidFill>
                    <a:srgbClr val="000000"/>
                  </a:solidFill>
                  <a:latin typeface="Arial" charset="0"/>
                </a:rPr>
                <a:t>DATE</a:t>
              </a:r>
              <a:endParaRPr lang="en-US" dirty="0">
                <a:latin typeface="Arial" charset="0"/>
              </a:endParaRPr>
            </a:p>
          </p:txBody>
        </p:sp>
        <p:sp>
          <p:nvSpPr>
            <p:cNvPr id="52247" name="Line 154"/>
            <p:cNvSpPr>
              <a:spLocks noChangeShapeType="1"/>
            </p:cNvSpPr>
            <p:nvPr/>
          </p:nvSpPr>
          <p:spPr bwMode="auto">
            <a:xfrm>
              <a:off x="4118" y="95"/>
              <a:ext cx="134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248" name="Line 155"/>
            <p:cNvSpPr>
              <a:spLocks noChangeShapeType="1"/>
            </p:cNvSpPr>
            <p:nvPr/>
          </p:nvSpPr>
          <p:spPr bwMode="auto">
            <a:xfrm>
              <a:off x="4133" y="189"/>
              <a:ext cx="13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249" name="Rectangle 156"/>
            <p:cNvSpPr>
              <a:spLocks noChangeArrowheads="1"/>
            </p:cNvSpPr>
            <p:nvPr/>
          </p:nvSpPr>
          <p:spPr bwMode="auto">
            <a:xfrm>
              <a:off x="324" y="51"/>
              <a:ext cx="121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700" b="1" dirty="0">
                  <a:solidFill>
                    <a:srgbClr val="000000"/>
                  </a:solidFill>
                  <a:latin typeface="Arial" charset="0"/>
                </a:rPr>
                <a:t>The Unit Organizer</a:t>
              </a:r>
              <a:endParaRPr lang="en-US" dirty="0">
                <a:latin typeface="Arial" charset="0"/>
              </a:endParaRPr>
            </a:p>
          </p:txBody>
        </p:sp>
        <p:sp>
          <p:nvSpPr>
            <p:cNvPr id="52250" name="Line 157"/>
            <p:cNvSpPr>
              <a:spLocks noChangeShapeType="1"/>
            </p:cNvSpPr>
            <p:nvPr/>
          </p:nvSpPr>
          <p:spPr bwMode="auto">
            <a:xfrm>
              <a:off x="324" y="3546"/>
              <a:ext cx="5112"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251" name="Rectangle 158"/>
            <p:cNvSpPr>
              <a:spLocks noChangeArrowheads="1"/>
            </p:cNvSpPr>
            <p:nvPr/>
          </p:nvSpPr>
          <p:spPr bwMode="auto">
            <a:xfrm rot="-5400000">
              <a:off x="228" y="4076"/>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just"/>
              <a:endParaRPr lang="en-US" dirty="0">
                <a:latin typeface="Times" charset="0"/>
              </a:endParaRPr>
            </a:p>
          </p:txBody>
        </p:sp>
        <p:sp>
          <p:nvSpPr>
            <p:cNvPr id="52252" name="Rectangle 159"/>
            <p:cNvSpPr>
              <a:spLocks noChangeArrowheads="1"/>
            </p:cNvSpPr>
            <p:nvPr/>
          </p:nvSpPr>
          <p:spPr bwMode="auto">
            <a:xfrm rot="-5400000">
              <a:off x="228" y="4140"/>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just"/>
              <a:endParaRPr lang="en-US" dirty="0">
                <a:latin typeface="Arial" charset="0"/>
              </a:endParaRPr>
            </a:p>
          </p:txBody>
        </p:sp>
        <p:sp>
          <p:nvSpPr>
            <p:cNvPr id="52253" name="Rectangle 160"/>
            <p:cNvSpPr>
              <a:spLocks noChangeArrowheads="1"/>
            </p:cNvSpPr>
            <p:nvPr/>
          </p:nvSpPr>
          <p:spPr bwMode="auto">
            <a:xfrm rot="-5400000">
              <a:off x="288" y="3646"/>
              <a:ext cx="37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000000"/>
                  </a:solidFill>
                  <a:latin typeface="Arial" charset="0"/>
                </a:rPr>
                <a:t>NEW </a:t>
              </a:r>
              <a:endParaRPr lang="en-US" dirty="0">
                <a:latin typeface="Arial" charset="0"/>
              </a:endParaRPr>
            </a:p>
            <a:p>
              <a:pPr algn="ctr"/>
              <a:r>
                <a:rPr lang="en-US" sz="800" b="1" dirty="0">
                  <a:solidFill>
                    <a:srgbClr val="000000"/>
                  </a:solidFill>
                  <a:latin typeface="Arial" charset="0"/>
                </a:rPr>
                <a:t>UNIT </a:t>
              </a:r>
              <a:endParaRPr lang="en-US" dirty="0">
                <a:latin typeface="Arial" charset="0"/>
              </a:endParaRPr>
            </a:p>
            <a:p>
              <a:pPr algn="ctr"/>
              <a:r>
                <a:rPr lang="en-US" sz="800" b="1" dirty="0">
                  <a:solidFill>
                    <a:srgbClr val="000000"/>
                  </a:solidFill>
                  <a:latin typeface="Arial" charset="0"/>
                </a:rPr>
                <a:t>SELF-TEST</a:t>
              </a:r>
            </a:p>
            <a:p>
              <a:pPr algn="ctr"/>
              <a:r>
                <a:rPr lang="en-US" sz="800" b="1" dirty="0">
                  <a:solidFill>
                    <a:srgbClr val="000000"/>
                  </a:solidFill>
                  <a:latin typeface="Arial" charset="0"/>
                </a:rPr>
                <a:t>QUESTIONS</a:t>
              </a:r>
            </a:p>
          </p:txBody>
        </p:sp>
        <p:sp>
          <p:nvSpPr>
            <p:cNvPr id="52254" name="Rectangle 161"/>
            <p:cNvSpPr>
              <a:spLocks noChangeArrowheads="1"/>
            </p:cNvSpPr>
            <p:nvPr/>
          </p:nvSpPr>
          <p:spPr bwMode="auto">
            <a:xfrm rot="-5400000">
              <a:off x="42" y="3390"/>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just"/>
              <a:endParaRPr lang="en-US" dirty="0">
                <a:latin typeface="Arial" charset="0"/>
              </a:endParaRPr>
            </a:p>
          </p:txBody>
        </p:sp>
        <p:sp>
          <p:nvSpPr>
            <p:cNvPr id="52255" name="Line 162"/>
            <p:cNvSpPr>
              <a:spLocks noChangeShapeType="1"/>
            </p:cNvSpPr>
            <p:nvPr/>
          </p:nvSpPr>
          <p:spPr bwMode="auto">
            <a:xfrm>
              <a:off x="645" y="3546"/>
              <a:ext cx="1" cy="4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256" name="Rectangle 163"/>
            <p:cNvSpPr>
              <a:spLocks noChangeArrowheads="1"/>
            </p:cNvSpPr>
            <p:nvPr/>
          </p:nvSpPr>
          <p:spPr bwMode="auto">
            <a:xfrm>
              <a:off x="455" y="248"/>
              <a:ext cx="81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100" b="1" dirty="0">
                  <a:solidFill>
                    <a:srgbClr val="000000"/>
                  </a:solidFill>
                  <a:latin typeface="Arial" charset="0"/>
                </a:rPr>
                <a:t>Expanded Unit Map</a:t>
              </a:r>
              <a:endParaRPr lang="en-US" dirty="0">
                <a:latin typeface="Arial" charset="0"/>
              </a:endParaRPr>
            </a:p>
          </p:txBody>
        </p:sp>
        <p:sp>
          <p:nvSpPr>
            <p:cNvPr id="52257" name="Line 164"/>
            <p:cNvSpPr>
              <a:spLocks noChangeShapeType="1"/>
            </p:cNvSpPr>
            <p:nvPr/>
          </p:nvSpPr>
          <p:spPr bwMode="auto">
            <a:xfrm>
              <a:off x="2298" y="291"/>
              <a:ext cx="728" cy="20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258" name="Rectangle 165"/>
            <p:cNvSpPr>
              <a:spLocks noChangeArrowheads="1"/>
            </p:cNvSpPr>
            <p:nvPr/>
          </p:nvSpPr>
          <p:spPr bwMode="auto">
            <a:xfrm>
              <a:off x="1730" y="95"/>
              <a:ext cx="2111" cy="1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2259" name="Rectangle 166"/>
            <p:cNvSpPr>
              <a:spLocks noChangeArrowheads="1"/>
            </p:cNvSpPr>
            <p:nvPr/>
          </p:nvSpPr>
          <p:spPr bwMode="auto">
            <a:xfrm>
              <a:off x="1715" y="80"/>
              <a:ext cx="2141" cy="226"/>
            </a:xfrm>
            <a:prstGeom prst="rect">
              <a:avLst/>
            </a:prstGeom>
            <a:noFill/>
            <a:ln w="460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2260" name="Rectangle 167"/>
            <p:cNvSpPr>
              <a:spLocks noChangeArrowheads="1"/>
            </p:cNvSpPr>
            <p:nvPr/>
          </p:nvSpPr>
          <p:spPr bwMode="auto">
            <a:xfrm rot="960000">
              <a:off x="2625" y="338"/>
              <a:ext cx="3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dirty="0">
                  <a:solidFill>
                    <a:srgbClr val="000000"/>
                  </a:solidFill>
                  <a:latin typeface="Arial" charset="0"/>
                </a:rPr>
                <a:t>is about...</a:t>
              </a:r>
              <a:endParaRPr lang="en-US" dirty="0">
                <a:latin typeface="Arial" charset="0"/>
              </a:endParaRPr>
            </a:p>
          </p:txBody>
        </p:sp>
        <p:sp>
          <p:nvSpPr>
            <p:cNvPr id="52261" name="Oval 168"/>
            <p:cNvSpPr>
              <a:spLocks noChangeArrowheads="1"/>
            </p:cNvSpPr>
            <p:nvPr/>
          </p:nvSpPr>
          <p:spPr bwMode="auto">
            <a:xfrm>
              <a:off x="346" y="255"/>
              <a:ext cx="102" cy="102"/>
            </a:xfrm>
            <a:prstGeom prst="ellipse">
              <a:avLst/>
            </a:prstGeom>
            <a:solidFill>
              <a:srgbClr val="FFFFFF"/>
            </a:solidFill>
            <a:ln w="11113">
              <a:solidFill>
                <a:srgbClr val="000000"/>
              </a:solidFill>
              <a:round/>
              <a:headEnd/>
              <a:tailEnd/>
            </a:ln>
          </p:spPr>
          <p:txBody>
            <a:bodyPr/>
            <a:lstStyle/>
            <a:p>
              <a:endParaRPr lang="en-US" dirty="0"/>
            </a:p>
          </p:txBody>
        </p:sp>
        <p:sp>
          <p:nvSpPr>
            <p:cNvPr id="52262" name="Oval 169"/>
            <p:cNvSpPr>
              <a:spLocks noChangeArrowheads="1"/>
            </p:cNvSpPr>
            <p:nvPr/>
          </p:nvSpPr>
          <p:spPr bwMode="auto">
            <a:xfrm>
              <a:off x="346" y="3575"/>
              <a:ext cx="102" cy="102"/>
            </a:xfrm>
            <a:prstGeom prst="ellipse">
              <a:avLst/>
            </a:prstGeom>
            <a:solidFill>
              <a:srgbClr val="FFFFFF"/>
            </a:solidFill>
            <a:ln w="11113">
              <a:solidFill>
                <a:srgbClr val="000000"/>
              </a:solidFill>
              <a:round/>
              <a:headEnd/>
              <a:tailEnd/>
            </a:ln>
          </p:spPr>
          <p:txBody>
            <a:bodyPr/>
            <a:lstStyle/>
            <a:p>
              <a:endParaRPr lang="en-US" dirty="0"/>
            </a:p>
          </p:txBody>
        </p:sp>
        <p:sp>
          <p:nvSpPr>
            <p:cNvPr id="52263" name="Rectangle 170"/>
            <p:cNvSpPr>
              <a:spLocks noChangeArrowheads="1"/>
            </p:cNvSpPr>
            <p:nvPr/>
          </p:nvSpPr>
          <p:spPr bwMode="auto">
            <a:xfrm>
              <a:off x="372" y="263"/>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dirty="0">
                  <a:solidFill>
                    <a:srgbClr val="000000"/>
                  </a:solidFill>
                  <a:latin typeface="Arial" charset="0"/>
                </a:rPr>
                <a:t>9</a:t>
              </a:r>
              <a:endParaRPr lang="en-US" dirty="0">
                <a:latin typeface="Arial" charset="0"/>
              </a:endParaRPr>
            </a:p>
          </p:txBody>
        </p:sp>
        <p:sp>
          <p:nvSpPr>
            <p:cNvPr id="52264" name="Rectangle 171"/>
            <p:cNvSpPr>
              <a:spLocks noChangeArrowheads="1"/>
            </p:cNvSpPr>
            <p:nvPr/>
          </p:nvSpPr>
          <p:spPr bwMode="auto">
            <a:xfrm>
              <a:off x="368" y="3591"/>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dirty="0">
                  <a:solidFill>
                    <a:srgbClr val="000000"/>
                  </a:solidFill>
                  <a:latin typeface="Arial" charset="0"/>
                </a:rPr>
                <a:t>10</a:t>
              </a:r>
              <a:endParaRPr lang="en-US" dirty="0">
                <a:latin typeface="Arial" charset="0"/>
              </a:endParaRPr>
            </a:p>
          </p:txBody>
        </p:sp>
        <p:sp>
          <p:nvSpPr>
            <p:cNvPr id="52265" name="Rectangle 172"/>
            <p:cNvSpPr>
              <a:spLocks noChangeArrowheads="1"/>
            </p:cNvSpPr>
            <p:nvPr/>
          </p:nvSpPr>
          <p:spPr bwMode="auto">
            <a:xfrm>
              <a:off x="1249" y="3677"/>
              <a:ext cx="286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000" dirty="0">
                  <a:solidFill>
                    <a:srgbClr val="000000"/>
                  </a:solidFill>
                  <a:latin typeface="Sand" charset="0"/>
                </a:rPr>
                <a:t>How did national events and leaders pull the different sections of the U.S. apart? </a:t>
              </a:r>
              <a:endParaRPr lang="en-US" sz="1000" dirty="0">
                <a:latin typeface="Sand" charset="0"/>
              </a:endParaRPr>
            </a:p>
          </p:txBody>
        </p:sp>
        <p:sp>
          <p:nvSpPr>
            <p:cNvPr id="52266" name="Rectangle 173"/>
            <p:cNvSpPr>
              <a:spLocks noChangeArrowheads="1"/>
            </p:cNvSpPr>
            <p:nvPr/>
          </p:nvSpPr>
          <p:spPr bwMode="auto">
            <a:xfrm>
              <a:off x="1981" y="116"/>
              <a:ext cx="149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500" dirty="0">
                  <a:solidFill>
                    <a:srgbClr val="000000"/>
                  </a:solidFill>
                  <a:latin typeface="Sand" charset="0"/>
                </a:rPr>
                <a:t>The Causes of the Civil War</a:t>
              </a:r>
              <a:endParaRPr lang="en-US" dirty="0">
                <a:latin typeface="Sand" charset="0"/>
              </a:endParaRPr>
            </a:p>
          </p:txBody>
        </p:sp>
        <p:sp>
          <p:nvSpPr>
            <p:cNvPr id="52267" name="Rectangle 174"/>
            <p:cNvSpPr>
              <a:spLocks noChangeArrowheads="1"/>
            </p:cNvSpPr>
            <p:nvPr/>
          </p:nvSpPr>
          <p:spPr bwMode="auto">
            <a:xfrm>
              <a:off x="4344" y="-7"/>
              <a:ext cx="53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100" dirty="0">
                  <a:solidFill>
                    <a:srgbClr val="000000"/>
                  </a:solidFill>
                  <a:latin typeface="Sand" charset="0"/>
                </a:rPr>
                <a:t>Elida Cordora</a:t>
              </a:r>
              <a:endParaRPr lang="en-US" dirty="0">
                <a:latin typeface="Sand" charset="0"/>
              </a:endParaRPr>
            </a:p>
          </p:txBody>
        </p:sp>
        <p:sp>
          <p:nvSpPr>
            <p:cNvPr id="52268" name="Rectangle 175"/>
            <p:cNvSpPr>
              <a:spLocks noChangeArrowheads="1"/>
            </p:cNvSpPr>
            <p:nvPr/>
          </p:nvSpPr>
          <p:spPr bwMode="auto">
            <a:xfrm>
              <a:off x="4300" y="94"/>
              <a:ext cx="1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000" dirty="0">
                  <a:solidFill>
                    <a:srgbClr val="000000"/>
                  </a:solidFill>
                  <a:latin typeface="Sand" charset="0"/>
                </a:rPr>
                <a:t>1/22</a:t>
              </a:r>
              <a:endParaRPr lang="en-US" dirty="0">
                <a:latin typeface="Sand" charset="0"/>
              </a:endParaRPr>
            </a:p>
          </p:txBody>
        </p:sp>
        <p:sp>
          <p:nvSpPr>
            <p:cNvPr id="52269" name="Line 176"/>
            <p:cNvSpPr>
              <a:spLocks noChangeShapeType="1"/>
            </p:cNvSpPr>
            <p:nvPr/>
          </p:nvSpPr>
          <p:spPr bwMode="auto">
            <a:xfrm>
              <a:off x="3499" y="1638"/>
              <a:ext cx="1" cy="1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270" name="Line 177"/>
            <p:cNvSpPr>
              <a:spLocks noChangeShapeType="1"/>
            </p:cNvSpPr>
            <p:nvPr/>
          </p:nvSpPr>
          <p:spPr bwMode="auto">
            <a:xfrm>
              <a:off x="3135" y="947"/>
              <a:ext cx="466" cy="3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271" name="Line 178"/>
            <p:cNvSpPr>
              <a:spLocks noChangeShapeType="1"/>
            </p:cNvSpPr>
            <p:nvPr/>
          </p:nvSpPr>
          <p:spPr bwMode="auto">
            <a:xfrm flipH="1">
              <a:off x="2414" y="961"/>
              <a:ext cx="175" cy="35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272" name="Line 179"/>
            <p:cNvSpPr>
              <a:spLocks noChangeShapeType="1"/>
            </p:cNvSpPr>
            <p:nvPr/>
          </p:nvSpPr>
          <p:spPr bwMode="auto">
            <a:xfrm flipH="1">
              <a:off x="1730" y="757"/>
              <a:ext cx="626" cy="18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273" name="Line 180"/>
            <p:cNvSpPr>
              <a:spLocks noChangeShapeType="1"/>
            </p:cNvSpPr>
            <p:nvPr/>
          </p:nvSpPr>
          <p:spPr bwMode="auto">
            <a:xfrm>
              <a:off x="3470" y="750"/>
              <a:ext cx="1012" cy="20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274" name="Oval 181"/>
            <p:cNvSpPr>
              <a:spLocks noChangeArrowheads="1"/>
            </p:cNvSpPr>
            <p:nvPr/>
          </p:nvSpPr>
          <p:spPr bwMode="auto">
            <a:xfrm>
              <a:off x="2276" y="473"/>
              <a:ext cx="1238" cy="5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275" name="Oval 182"/>
            <p:cNvSpPr>
              <a:spLocks noChangeArrowheads="1"/>
            </p:cNvSpPr>
            <p:nvPr/>
          </p:nvSpPr>
          <p:spPr bwMode="auto">
            <a:xfrm>
              <a:off x="2269" y="466"/>
              <a:ext cx="1252" cy="575"/>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52276" name="Group 183"/>
            <p:cNvGrpSpPr>
              <a:grpSpLocks/>
            </p:cNvGrpSpPr>
            <p:nvPr/>
          </p:nvGrpSpPr>
          <p:grpSpPr bwMode="auto">
            <a:xfrm>
              <a:off x="2370" y="874"/>
              <a:ext cx="1064" cy="1"/>
              <a:chOff x="2370" y="874"/>
              <a:chExt cx="1064" cy="1"/>
            </a:xfrm>
          </p:grpSpPr>
          <p:sp>
            <p:nvSpPr>
              <p:cNvPr id="52343" name="Line 184"/>
              <p:cNvSpPr>
                <a:spLocks noChangeShapeType="1"/>
              </p:cNvSpPr>
              <p:nvPr/>
            </p:nvSpPr>
            <p:spPr bwMode="auto">
              <a:xfrm>
                <a:off x="2370"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344" name="Line 185"/>
              <p:cNvSpPr>
                <a:spLocks noChangeShapeType="1"/>
              </p:cNvSpPr>
              <p:nvPr/>
            </p:nvSpPr>
            <p:spPr bwMode="auto">
              <a:xfrm>
                <a:off x="2436"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345" name="Line 186"/>
              <p:cNvSpPr>
                <a:spLocks noChangeShapeType="1"/>
              </p:cNvSpPr>
              <p:nvPr/>
            </p:nvSpPr>
            <p:spPr bwMode="auto">
              <a:xfrm>
                <a:off x="2502"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346" name="Line 187"/>
              <p:cNvSpPr>
                <a:spLocks noChangeShapeType="1"/>
              </p:cNvSpPr>
              <p:nvPr/>
            </p:nvSpPr>
            <p:spPr bwMode="auto">
              <a:xfrm>
                <a:off x="2567"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347" name="Line 188"/>
              <p:cNvSpPr>
                <a:spLocks noChangeShapeType="1"/>
              </p:cNvSpPr>
              <p:nvPr/>
            </p:nvSpPr>
            <p:spPr bwMode="auto">
              <a:xfrm>
                <a:off x="2633"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348" name="Line 189"/>
              <p:cNvSpPr>
                <a:spLocks noChangeShapeType="1"/>
              </p:cNvSpPr>
              <p:nvPr/>
            </p:nvSpPr>
            <p:spPr bwMode="auto">
              <a:xfrm>
                <a:off x="2698"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349" name="Line 190"/>
              <p:cNvSpPr>
                <a:spLocks noChangeShapeType="1"/>
              </p:cNvSpPr>
              <p:nvPr/>
            </p:nvSpPr>
            <p:spPr bwMode="auto">
              <a:xfrm>
                <a:off x="2764"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350" name="Line 191"/>
              <p:cNvSpPr>
                <a:spLocks noChangeShapeType="1"/>
              </p:cNvSpPr>
              <p:nvPr/>
            </p:nvSpPr>
            <p:spPr bwMode="auto">
              <a:xfrm>
                <a:off x="2829"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351" name="Line 192"/>
              <p:cNvSpPr>
                <a:spLocks noChangeShapeType="1"/>
              </p:cNvSpPr>
              <p:nvPr/>
            </p:nvSpPr>
            <p:spPr bwMode="auto">
              <a:xfrm>
                <a:off x="2895"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352" name="Line 193"/>
              <p:cNvSpPr>
                <a:spLocks noChangeShapeType="1"/>
              </p:cNvSpPr>
              <p:nvPr/>
            </p:nvSpPr>
            <p:spPr bwMode="auto">
              <a:xfrm>
                <a:off x="2960"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353" name="Line 194"/>
              <p:cNvSpPr>
                <a:spLocks noChangeShapeType="1"/>
              </p:cNvSpPr>
              <p:nvPr/>
            </p:nvSpPr>
            <p:spPr bwMode="auto">
              <a:xfrm>
                <a:off x="3026"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354" name="Line 195"/>
              <p:cNvSpPr>
                <a:spLocks noChangeShapeType="1"/>
              </p:cNvSpPr>
              <p:nvPr/>
            </p:nvSpPr>
            <p:spPr bwMode="auto">
              <a:xfrm>
                <a:off x="3091"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355" name="Line 196"/>
              <p:cNvSpPr>
                <a:spLocks noChangeShapeType="1"/>
              </p:cNvSpPr>
              <p:nvPr/>
            </p:nvSpPr>
            <p:spPr bwMode="auto">
              <a:xfrm>
                <a:off x="3157"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356" name="Line 197"/>
              <p:cNvSpPr>
                <a:spLocks noChangeShapeType="1"/>
              </p:cNvSpPr>
              <p:nvPr/>
            </p:nvSpPr>
            <p:spPr bwMode="auto">
              <a:xfrm>
                <a:off x="3222"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357" name="Line 198"/>
              <p:cNvSpPr>
                <a:spLocks noChangeShapeType="1"/>
              </p:cNvSpPr>
              <p:nvPr/>
            </p:nvSpPr>
            <p:spPr bwMode="auto">
              <a:xfrm>
                <a:off x="3288"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358" name="Line 199"/>
              <p:cNvSpPr>
                <a:spLocks noChangeShapeType="1"/>
              </p:cNvSpPr>
              <p:nvPr/>
            </p:nvSpPr>
            <p:spPr bwMode="auto">
              <a:xfrm>
                <a:off x="3353"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359" name="Line 200"/>
              <p:cNvSpPr>
                <a:spLocks noChangeShapeType="1"/>
              </p:cNvSpPr>
              <p:nvPr/>
            </p:nvSpPr>
            <p:spPr bwMode="auto">
              <a:xfrm>
                <a:off x="3419" y="874"/>
                <a:ext cx="1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52277" name="Rectangle 201"/>
            <p:cNvSpPr>
              <a:spLocks noChangeArrowheads="1"/>
            </p:cNvSpPr>
            <p:nvPr/>
          </p:nvSpPr>
          <p:spPr bwMode="auto">
            <a:xfrm>
              <a:off x="2458" y="634"/>
              <a:ext cx="77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700" dirty="0">
                  <a:solidFill>
                    <a:srgbClr val="000000"/>
                  </a:solidFill>
                  <a:latin typeface="Sand" charset="0"/>
                </a:rPr>
                <a:t>Sectionalism</a:t>
              </a:r>
              <a:endParaRPr lang="en-US" dirty="0">
                <a:latin typeface="Sand" charset="0"/>
              </a:endParaRPr>
            </a:p>
          </p:txBody>
        </p:sp>
        <p:sp>
          <p:nvSpPr>
            <p:cNvPr id="52278" name="Rectangle 202"/>
            <p:cNvSpPr>
              <a:spLocks noChangeArrowheads="1"/>
            </p:cNvSpPr>
            <p:nvPr/>
          </p:nvSpPr>
          <p:spPr bwMode="auto">
            <a:xfrm>
              <a:off x="2650" y="896"/>
              <a:ext cx="4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100" dirty="0">
                  <a:solidFill>
                    <a:srgbClr val="000000"/>
                  </a:solidFill>
                  <a:latin typeface="Sand" charset="0"/>
                </a:rPr>
                <a:t>pp. 201-236</a:t>
              </a:r>
              <a:endParaRPr lang="en-US" dirty="0">
                <a:latin typeface="Sand" charset="0"/>
              </a:endParaRPr>
            </a:p>
          </p:txBody>
        </p:sp>
        <p:sp>
          <p:nvSpPr>
            <p:cNvPr id="52279" name="Line 203"/>
            <p:cNvSpPr>
              <a:spLocks noChangeShapeType="1"/>
            </p:cNvSpPr>
            <p:nvPr/>
          </p:nvSpPr>
          <p:spPr bwMode="auto">
            <a:xfrm flipH="1">
              <a:off x="2057" y="1602"/>
              <a:ext cx="241" cy="3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280" name="Line 204"/>
            <p:cNvSpPr>
              <a:spLocks noChangeShapeType="1"/>
            </p:cNvSpPr>
            <p:nvPr/>
          </p:nvSpPr>
          <p:spPr bwMode="auto">
            <a:xfrm>
              <a:off x="2545" y="1558"/>
              <a:ext cx="1" cy="39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281" name="Line 205"/>
            <p:cNvSpPr>
              <a:spLocks noChangeShapeType="1"/>
            </p:cNvSpPr>
            <p:nvPr/>
          </p:nvSpPr>
          <p:spPr bwMode="auto">
            <a:xfrm>
              <a:off x="2822" y="1617"/>
              <a:ext cx="218" cy="3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282" name="Oval 206"/>
            <p:cNvSpPr>
              <a:spLocks noChangeArrowheads="1"/>
            </p:cNvSpPr>
            <p:nvPr/>
          </p:nvSpPr>
          <p:spPr bwMode="auto">
            <a:xfrm>
              <a:off x="2152" y="1289"/>
              <a:ext cx="874" cy="422"/>
            </a:xfrm>
            <a:prstGeom prst="ellipse">
              <a:avLst/>
            </a:prstGeom>
            <a:solidFill>
              <a:srgbClr val="FFFFFF"/>
            </a:solidFill>
            <a:ln w="11113">
              <a:solidFill>
                <a:srgbClr val="000000"/>
              </a:solidFill>
              <a:round/>
              <a:headEnd/>
              <a:tailEnd/>
            </a:ln>
          </p:spPr>
          <p:txBody>
            <a:bodyPr/>
            <a:lstStyle/>
            <a:p>
              <a:endParaRPr lang="en-US" dirty="0"/>
            </a:p>
          </p:txBody>
        </p:sp>
        <p:sp>
          <p:nvSpPr>
            <p:cNvPr id="52283" name="Rectangle 207"/>
            <p:cNvSpPr>
              <a:spLocks noChangeArrowheads="1"/>
            </p:cNvSpPr>
            <p:nvPr/>
          </p:nvSpPr>
          <p:spPr bwMode="auto">
            <a:xfrm>
              <a:off x="1596" y="735"/>
              <a:ext cx="53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was based on the  </a:t>
              </a:r>
              <a:endParaRPr lang="en-US" sz="800" dirty="0">
                <a:latin typeface="Sand" charset="0"/>
              </a:endParaRPr>
            </a:p>
          </p:txBody>
        </p:sp>
        <p:sp>
          <p:nvSpPr>
            <p:cNvPr id="52284" name="Rectangle 208"/>
            <p:cNvSpPr>
              <a:spLocks noChangeArrowheads="1"/>
            </p:cNvSpPr>
            <p:nvPr/>
          </p:nvSpPr>
          <p:spPr bwMode="auto">
            <a:xfrm>
              <a:off x="2101" y="1172"/>
              <a:ext cx="6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developed because of </a:t>
              </a:r>
              <a:endParaRPr lang="en-US" sz="800" dirty="0">
                <a:latin typeface="Sand" charset="0"/>
              </a:endParaRPr>
            </a:p>
          </p:txBody>
        </p:sp>
        <p:sp>
          <p:nvSpPr>
            <p:cNvPr id="52285" name="Line 209"/>
            <p:cNvSpPr>
              <a:spLocks noChangeShapeType="1"/>
            </p:cNvSpPr>
            <p:nvPr/>
          </p:nvSpPr>
          <p:spPr bwMode="auto">
            <a:xfrm flipH="1">
              <a:off x="1045" y="1165"/>
              <a:ext cx="255" cy="139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286" name="Line 210"/>
            <p:cNvSpPr>
              <a:spLocks noChangeShapeType="1"/>
            </p:cNvSpPr>
            <p:nvPr/>
          </p:nvSpPr>
          <p:spPr bwMode="auto">
            <a:xfrm>
              <a:off x="1395" y="1172"/>
              <a:ext cx="116" cy="104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287" name="Line 211"/>
            <p:cNvSpPr>
              <a:spLocks noChangeShapeType="1"/>
            </p:cNvSpPr>
            <p:nvPr/>
          </p:nvSpPr>
          <p:spPr bwMode="auto">
            <a:xfrm flipH="1">
              <a:off x="659" y="1143"/>
              <a:ext cx="546" cy="186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288" name="Rectangle 212"/>
            <p:cNvSpPr>
              <a:spLocks noChangeArrowheads="1"/>
            </p:cNvSpPr>
            <p:nvPr/>
          </p:nvSpPr>
          <p:spPr bwMode="auto">
            <a:xfrm>
              <a:off x="536" y="2942"/>
              <a:ext cx="451" cy="182"/>
            </a:xfrm>
            <a:prstGeom prst="rect">
              <a:avLst/>
            </a:prstGeom>
            <a:solidFill>
              <a:srgbClr val="FFFFFF"/>
            </a:solidFill>
            <a:ln w="11113">
              <a:solidFill>
                <a:srgbClr val="000000"/>
              </a:solidFill>
              <a:miter lim="800000"/>
              <a:headEnd/>
              <a:tailEnd/>
            </a:ln>
          </p:spPr>
          <p:txBody>
            <a:bodyPr/>
            <a:lstStyle/>
            <a:p>
              <a:endParaRPr lang="en-US" dirty="0"/>
            </a:p>
          </p:txBody>
        </p:sp>
        <p:sp>
          <p:nvSpPr>
            <p:cNvPr id="52289" name="Rectangle 213"/>
            <p:cNvSpPr>
              <a:spLocks noChangeArrowheads="1"/>
            </p:cNvSpPr>
            <p:nvPr/>
          </p:nvSpPr>
          <p:spPr bwMode="auto">
            <a:xfrm>
              <a:off x="620" y="2978"/>
              <a:ext cx="23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200" dirty="0">
                  <a:solidFill>
                    <a:srgbClr val="000000"/>
                  </a:solidFill>
                  <a:latin typeface="Sand" charset="0"/>
                </a:rPr>
                <a:t>North</a:t>
              </a:r>
              <a:endParaRPr lang="en-US" sz="1200" dirty="0">
                <a:latin typeface="Sand" charset="0"/>
              </a:endParaRPr>
            </a:p>
          </p:txBody>
        </p:sp>
        <p:sp>
          <p:nvSpPr>
            <p:cNvPr id="52290" name="Rectangle 214"/>
            <p:cNvSpPr>
              <a:spLocks noChangeArrowheads="1"/>
            </p:cNvSpPr>
            <p:nvPr/>
          </p:nvSpPr>
          <p:spPr bwMode="auto">
            <a:xfrm>
              <a:off x="849" y="2556"/>
              <a:ext cx="444" cy="182"/>
            </a:xfrm>
            <a:prstGeom prst="rect">
              <a:avLst/>
            </a:prstGeom>
            <a:solidFill>
              <a:srgbClr val="FFFFFF"/>
            </a:solidFill>
            <a:ln w="11113">
              <a:solidFill>
                <a:srgbClr val="000000"/>
              </a:solidFill>
              <a:miter lim="800000"/>
              <a:headEnd/>
              <a:tailEnd/>
            </a:ln>
          </p:spPr>
          <p:txBody>
            <a:bodyPr/>
            <a:lstStyle/>
            <a:p>
              <a:endParaRPr lang="en-US" dirty="0"/>
            </a:p>
          </p:txBody>
        </p:sp>
        <p:sp>
          <p:nvSpPr>
            <p:cNvPr id="52291" name="Rectangle 215"/>
            <p:cNvSpPr>
              <a:spLocks noChangeArrowheads="1"/>
            </p:cNvSpPr>
            <p:nvPr/>
          </p:nvSpPr>
          <p:spPr bwMode="auto">
            <a:xfrm>
              <a:off x="904" y="2570"/>
              <a:ext cx="25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200" dirty="0">
                  <a:solidFill>
                    <a:srgbClr val="000000"/>
                  </a:solidFill>
                  <a:latin typeface="Sand" charset="0"/>
                </a:rPr>
                <a:t>South</a:t>
              </a:r>
              <a:endParaRPr lang="en-US" sz="1200" dirty="0">
                <a:latin typeface="Sand" charset="0"/>
              </a:endParaRPr>
            </a:p>
          </p:txBody>
        </p:sp>
        <p:sp>
          <p:nvSpPr>
            <p:cNvPr id="52292" name="Rectangle 216"/>
            <p:cNvSpPr>
              <a:spLocks noChangeArrowheads="1"/>
            </p:cNvSpPr>
            <p:nvPr/>
          </p:nvSpPr>
          <p:spPr bwMode="auto">
            <a:xfrm>
              <a:off x="1278" y="2185"/>
              <a:ext cx="415" cy="189"/>
            </a:xfrm>
            <a:prstGeom prst="rect">
              <a:avLst/>
            </a:prstGeom>
            <a:solidFill>
              <a:srgbClr val="FFFFFF"/>
            </a:solidFill>
            <a:ln w="11113">
              <a:solidFill>
                <a:srgbClr val="000000"/>
              </a:solidFill>
              <a:miter lim="800000"/>
              <a:headEnd/>
              <a:tailEnd/>
            </a:ln>
          </p:spPr>
          <p:txBody>
            <a:bodyPr/>
            <a:lstStyle/>
            <a:p>
              <a:endParaRPr lang="en-US" dirty="0"/>
            </a:p>
          </p:txBody>
        </p:sp>
        <p:sp>
          <p:nvSpPr>
            <p:cNvPr id="52293" name="Rectangle 217"/>
            <p:cNvSpPr>
              <a:spLocks noChangeArrowheads="1"/>
            </p:cNvSpPr>
            <p:nvPr/>
          </p:nvSpPr>
          <p:spPr bwMode="auto">
            <a:xfrm>
              <a:off x="1352" y="2206"/>
              <a:ext cx="21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200" dirty="0">
                  <a:solidFill>
                    <a:srgbClr val="000000"/>
                  </a:solidFill>
                  <a:latin typeface="Sand" charset="0"/>
                </a:rPr>
                <a:t>West</a:t>
              </a:r>
              <a:endParaRPr lang="en-US" sz="1200" dirty="0">
                <a:latin typeface="Sand" charset="0"/>
              </a:endParaRPr>
            </a:p>
          </p:txBody>
        </p:sp>
        <p:sp>
          <p:nvSpPr>
            <p:cNvPr id="52294" name="Rectangle 218"/>
            <p:cNvSpPr>
              <a:spLocks noChangeArrowheads="1"/>
            </p:cNvSpPr>
            <p:nvPr/>
          </p:nvSpPr>
          <p:spPr bwMode="auto">
            <a:xfrm>
              <a:off x="1832" y="1842"/>
              <a:ext cx="466" cy="248"/>
            </a:xfrm>
            <a:prstGeom prst="rect">
              <a:avLst/>
            </a:prstGeom>
            <a:solidFill>
              <a:srgbClr val="FFFFFF"/>
            </a:solidFill>
            <a:ln w="11113">
              <a:solidFill>
                <a:srgbClr val="000000"/>
              </a:solidFill>
              <a:miter lim="800000"/>
              <a:headEnd/>
              <a:tailEnd/>
            </a:ln>
          </p:spPr>
          <p:txBody>
            <a:bodyPr/>
            <a:lstStyle/>
            <a:p>
              <a:endParaRPr lang="en-US" dirty="0"/>
            </a:p>
          </p:txBody>
        </p:sp>
        <p:sp>
          <p:nvSpPr>
            <p:cNvPr id="52295" name="Rectangle 219"/>
            <p:cNvSpPr>
              <a:spLocks noChangeArrowheads="1"/>
            </p:cNvSpPr>
            <p:nvPr/>
          </p:nvSpPr>
          <p:spPr bwMode="auto">
            <a:xfrm>
              <a:off x="1884" y="1873"/>
              <a:ext cx="36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dirty="0">
                  <a:solidFill>
                    <a:srgbClr val="000000"/>
                  </a:solidFill>
                  <a:latin typeface="Sand" charset="0"/>
                </a:rPr>
                <a:t>Social</a:t>
              </a:r>
            </a:p>
            <a:p>
              <a:pPr algn="ctr"/>
              <a:r>
                <a:rPr lang="en-US" sz="900" dirty="0">
                  <a:solidFill>
                    <a:srgbClr val="000000"/>
                  </a:solidFill>
                  <a:latin typeface="Sand" charset="0"/>
                </a:rPr>
                <a:t>Differences</a:t>
              </a:r>
              <a:endParaRPr lang="en-US" sz="900" dirty="0">
                <a:latin typeface="Sand" charset="0"/>
              </a:endParaRPr>
            </a:p>
          </p:txBody>
        </p:sp>
        <p:sp>
          <p:nvSpPr>
            <p:cNvPr id="52296" name="Rectangle 220"/>
            <p:cNvSpPr>
              <a:spLocks noChangeArrowheads="1"/>
            </p:cNvSpPr>
            <p:nvPr/>
          </p:nvSpPr>
          <p:spPr bwMode="auto">
            <a:xfrm>
              <a:off x="2370" y="1850"/>
              <a:ext cx="466" cy="247"/>
            </a:xfrm>
            <a:prstGeom prst="rect">
              <a:avLst/>
            </a:prstGeom>
            <a:solidFill>
              <a:srgbClr val="FFFFFF"/>
            </a:solidFill>
            <a:ln w="11113">
              <a:solidFill>
                <a:srgbClr val="000000"/>
              </a:solidFill>
              <a:miter lim="800000"/>
              <a:headEnd/>
              <a:tailEnd/>
            </a:ln>
          </p:spPr>
          <p:txBody>
            <a:bodyPr/>
            <a:lstStyle/>
            <a:p>
              <a:endParaRPr lang="en-US" dirty="0"/>
            </a:p>
          </p:txBody>
        </p:sp>
        <p:sp>
          <p:nvSpPr>
            <p:cNvPr id="52297" name="Rectangle 221"/>
            <p:cNvSpPr>
              <a:spLocks noChangeArrowheads="1"/>
            </p:cNvSpPr>
            <p:nvPr/>
          </p:nvSpPr>
          <p:spPr bwMode="auto">
            <a:xfrm>
              <a:off x="2418" y="1888"/>
              <a:ext cx="36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dirty="0">
                  <a:solidFill>
                    <a:srgbClr val="000000"/>
                  </a:solidFill>
                  <a:latin typeface="Sand" charset="0"/>
                </a:rPr>
                <a:t>Political</a:t>
              </a:r>
            </a:p>
            <a:p>
              <a:pPr algn="ctr"/>
              <a:r>
                <a:rPr lang="en-US" sz="900" dirty="0">
                  <a:solidFill>
                    <a:srgbClr val="000000"/>
                  </a:solidFill>
                  <a:latin typeface="Sand" charset="0"/>
                </a:rPr>
                <a:t>Differences</a:t>
              </a:r>
            </a:p>
          </p:txBody>
        </p:sp>
        <p:sp>
          <p:nvSpPr>
            <p:cNvPr id="52298" name="Rectangle 222"/>
            <p:cNvSpPr>
              <a:spLocks noChangeArrowheads="1"/>
            </p:cNvSpPr>
            <p:nvPr/>
          </p:nvSpPr>
          <p:spPr bwMode="auto">
            <a:xfrm>
              <a:off x="2938" y="1857"/>
              <a:ext cx="466" cy="247"/>
            </a:xfrm>
            <a:prstGeom prst="rect">
              <a:avLst/>
            </a:prstGeom>
            <a:solidFill>
              <a:srgbClr val="FFFFFF"/>
            </a:solidFill>
            <a:ln w="11113">
              <a:solidFill>
                <a:srgbClr val="000000"/>
              </a:solidFill>
              <a:miter lim="800000"/>
              <a:headEnd/>
              <a:tailEnd/>
            </a:ln>
          </p:spPr>
          <p:txBody>
            <a:bodyPr/>
            <a:lstStyle/>
            <a:p>
              <a:endParaRPr lang="en-US" dirty="0"/>
            </a:p>
          </p:txBody>
        </p:sp>
        <p:sp>
          <p:nvSpPr>
            <p:cNvPr id="52299" name="Rectangle 223"/>
            <p:cNvSpPr>
              <a:spLocks noChangeArrowheads="1"/>
            </p:cNvSpPr>
            <p:nvPr/>
          </p:nvSpPr>
          <p:spPr bwMode="auto">
            <a:xfrm>
              <a:off x="2989" y="1893"/>
              <a:ext cx="36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dirty="0">
                  <a:solidFill>
                    <a:srgbClr val="000000"/>
                  </a:solidFill>
                  <a:latin typeface="Sand" charset="0"/>
                </a:rPr>
                <a:t>Economic</a:t>
              </a:r>
            </a:p>
            <a:p>
              <a:pPr algn="ctr"/>
              <a:r>
                <a:rPr lang="en-US" sz="900" dirty="0">
                  <a:solidFill>
                    <a:srgbClr val="000000"/>
                  </a:solidFill>
                  <a:latin typeface="Sand" charset="0"/>
                </a:rPr>
                <a:t>Differences</a:t>
              </a:r>
            </a:p>
          </p:txBody>
        </p:sp>
        <p:sp>
          <p:nvSpPr>
            <p:cNvPr id="52300" name="Rectangle 224"/>
            <p:cNvSpPr>
              <a:spLocks noChangeArrowheads="1"/>
            </p:cNvSpPr>
            <p:nvPr/>
          </p:nvSpPr>
          <p:spPr bwMode="auto">
            <a:xfrm>
              <a:off x="2501" y="172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000" dirty="0">
                  <a:solidFill>
                    <a:srgbClr val="000000"/>
                  </a:solidFill>
                </a:rPr>
                <a:t>  </a:t>
              </a:r>
              <a:endParaRPr lang="en-US" dirty="0">
                <a:latin typeface="Times" charset="0"/>
              </a:endParaRPr>
            </a:p>
          </p:txBody>
        </p:sp>
        <p:sp>
          <p:nvSpPr>
            <p:cNvPr id="52301" name="Oval 225"/>
            <p:cNvSpPr>
              <a:spLocks noChangeArrowheads="1"/>
            </p:cNvSpPr>
            <p:nvPr/>
          </p:nvSpPr>
          <p:spPr bwMode="auto">
            <a:xfrm>
              <a:off x="907" y="794"/>
              <a:ext cx="874" cy="422"/>
            </a:xfrm>
            <a:prstGeom prst="ellipse">
              <a:avLst/>
            </a:prstGeom>
            <a:solidFill>
              <a:srgbClr val="FFFFFF"/>
            </a:solidFill>
            <a:ln w="11113">
              <a:solidFill>
                <a:srgbClr val="000000"/>
              </a:solidFill>
              <a:round/>
              <a:headEnd/>
              <a:tailEnd/>
            </a:ln>
          </p:spPr>
          <p:txBody>
            <a:bodyPr/>
            <a:lstStyle/>
            <a:p>
              <a:endParaRPr lang="en-US" dirty="0"/>
            </a:p>
          </p:txBody>
        </p:sp>
        <p:sp>
          <p:nvSpPr>
            <p:cNvPr id="52302" name="Rectangle 226"/>
            <p:cNvSpPr>
              <a:spLocks noChangeArrowheads="1"/>
            </p:cNvSpPr>
            <p:nvPr/>
          </p:nvSpPr>
          <p:spPr bwMode="auto">
            <a:xfrm>
              <a:off x="1161" y="874"/>
              <a:ext cx="4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300" dirty="0">
                  <a:solidFill>
                    <a:srgbClr val="000000"/>
                  </a:solidFill>
                  <a:latin typeface="Sand" charset="0"/>
                </a:rPr>
                <a:t>Areas of </a:t>
              </a:r>
            </a:p>
            <a:p>
              <a:pPr algn="ctr"/>
              <a:r>
                <a:rPr lang="en-US" sz="1300" dirty="0">
                  <a:solidFill>
                    <a:srgbClr val="000000"/>
                  </a:solidFill>
                  <a:latin typeface="Sand" charset="0"/>
                </a:rPr>
                <a:t>the U.S.</a:t>
              </a:r>
              <a:endParaRPr lang="en-US" dirty="0">
                <a:latin typeface="Sand" charset="0"/>
              </a:endParaRPr>
            </a:p>
          </p:txBody>
        </p:sp>
        <p:sp>
          <p:nvSpPr>
            <p:cNvPr id="52303" name="Rectangle 227"/>
            <p:cNvSpPr>
              <a:spLocks noChangeArrowheads="1"/>
            </p:cNvSpPr>
            <p:nvPr/>
          </p:nvSpPr>
          <p:spPr bwMode="auto">
            <a:xfrm>
              <a:off x="2370" y="1336"/>
              <a:ext cx="51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dirty="0">
                  <a:solidFill>
                    <a:srgbClr val="000000"/>
                  </a:solidFill>
                  <a:latin typeface="Sand" charset="0"/>
                </a:rPr>
                <a:t>Differences </a:t>
              </a:r>
            </a:p>
            <a:p>
              <a:pPr algn="ctr"/>
              <a:r>
                <a:rPr lang="en-US" sz="1200" dirty="0">
                  <a:solidFill>
                    <a:srgbClr val="000000"/>
                  </a:solidFill>
                  <a:latin typeface="Sand" charset="0"/>
                </a:rPr>
                <a:t>between </a:t>
              </a:r>
            </a:p>
            <a:p>
              <a:pPr algn="ctr"/>
              <a:r>
                <a:rPr lang="en-US" sz="1200" dirty="0">
                  <a:solidFill>
                    <a:srgbClr val="000000"/>
                  </a:solidFill>
                  <a:latin typeface="Sand" charset="0"/>
                </a:rPr>
                <a:t>the areas </a:t>
              </a:r>
            </a:p>
          </p:txBody>
        </p:sp>
        <p:sp>
          <p:nvSpPr>
            <p:cNvPr id="52304" name="Rectangle 228"/>
            <p:cNvSpPr>
              <a:spLocks noChangeArrowheads="1"/>
            </p:cNvSpPr>
            <p:nvPr/>
          </p:nvSpPr>
          <p:spPr bwMode="auto">
            <a:xfrm>
              <a:off x="4606" y="1289"/>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-Henry Clay</a:t>
              </a:r>
              <a:endParaRPr lang="en-US" sz="800" dirty="0">
                <a:latin typeface="Sand" charset="0"/>
              </a:endParaRPr>
            </a:p>
          </p:txBody>
        </p:sp>
        <p:sp>
          <p:nvSpPr>
            <p:cNvPr id="52305" name="Rectangle 229"/>
            <p:cNvSpPr>
              <a:spLocks noChangeArrowheads="1"/>
            </p:cNvSpPr>
            <p:nvPr/>
          </p:nvSpPr>
          <p:spPr bwMode="auto">
            <a:xfrm>
              <a:off x="4606" y="1384"/>
              <a:ext cx="51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-Stephen Douglas</a:t>
              </a:r>
              <a:endParaRPr lang="en-US" sz="800" dirty="0">
                <a:latin typeface="Sand" charset="0"/>
              </a:endParaRPr>
            </a:p>
          </p:txBody>
        </p:sp>
        <p:sp>
          <p:nvSpPr>
            <p:cNvPr id="52306" name="Rectangle 230"/>
            <p:cNvSpPr>
              <a:spLocks noChangeArrowheads="1"/>
            </p:cNvSpPr>
            <p:nvPr/>
          </p:nvSpPr>
          <p:spPr bwMode="auto">
            <a:xfrm>
              <a:off x="4606" y="1479"/>
              <a:ext cx="44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-Zachary Taylor</a:t>
              </a:r>
              <a:endParaRPr lang="en-US" sz="800" dirty="0">
                <a:latin typeface="Sand" charset="0"/>
              </a:endParaRPr>
            </a:p>
          </p:txBody>
        </p:sp>
        <p:sp>
          <p:nvSpPr>
            <p:cNvPr id="52307" name="Rectangle 231"/>
            <p:cNvSpPr>
              <a:spLocks noChangeArrowheads="1"/>
            </p:cNvSpPr>
            <p:nvPr/>
          </p:nvSpPr>
          <p:spPr bwMode="auto">
            <a:xfrm>
              <a:off x="4606" y="1573"/>
              <a:ext cx="66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-Harriet Beecher Stowe</a:t>
              </a:r>
              <a:endParaRPr lang="en-US" sz="800" dirty="0">
                <a:latin typeface="Sand" charset="0"/>
              </a:endParaRPr>
            </a:p>
          </p:txBody>
        </p:sp>
        <p:sp>
          <p:nvSpPr>
            <p:cNvPr id="52308" name="Rectangle 232"/>
            <p:cNvSpPr>
              <a:spLocks noChangeArrowheads="1"/>
            </p:cNvSpPr>
            <p:nvPr/>
          </p:nvSpPr>
          <p:spPr bwMode="auto">
            <a:xfrm>
              <a:off x="4603" y="1668"/>
              <a:ext cx="4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-Douglas Filmore</a:t>
              </a:r>
              <a:endParaRPr lang="en-US" sz="800" dirty="0">
                <a:latin typeface="Sand" charset="0"/>
              </a:endParaRPr>
            </a:p>
          </p:txBody>
        </p:sp>
        <p:sp>
          <p:nvSpPr>
            <p:cNvPr id="52309" name="Rectangle 233"/>
            <p:cNvSpPr>
              <a:spLocks noChangeArrowheads="1"/>
            </p:cNvSpPr>
            <p:nvPr/>
          </p:nvSpPr>
          <p:spPr bwMode="auto">
            <a:xfrm>
              <a:off x="4606" y="1763"/>
              <a:ext cx="35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-John Brown</a:t>
              </a:r>
              <a:endParaRPr lang="en-US" sz="800" dirty="0">
                <a:latin typeface="Sand" charset="0"/>
              </a:endParaRPr>
            </a:p>
          </p:txBody>
        </p:sp>
        <p:sp>
          <p:nvSpPr>
            <p:cNvPr id="52310" name="Rectangle 234"/>
            <p:cNvSpPr>
              <a:spLocks noChangeArrowheads="1"/>
            </p:cNvSpPr>
            <p:nvPr/>
          </p:nvSpPr>
          <p:spPr bwMode="auto">
            <a:xfrm>
              <a:off x="4606" y="1857"/>
              <a:ext cx="4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-Jefferson Davis</a:t>
              </a:r>
              <a:endParaRPr lang="en-US" sz="800" dirty="0">
                <a:latin typeface="Sand" charset="0"/>
              </a:endParaRPr>
            </a:p>
          </p:txBody>
        </p:sp>
        <p:sp>
          <p:nvSpPr>
            <p:cNvPr id="52311" name="Rectangle 235"/>
            <p:cNvSpPr>
              <a:spLocks noChangeArrowheads="1"/>
            </p:cNvSpPr>
            <p:nvPr/>
          </p:nvSpPr>
          <p:spPr bwMode="auto">
            <a:xfrm>
              <a:off x="4606" y="1952"/>
              <a:ext cx="50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-Abraham Lincoln</a:t>
              </a:r>
              <a:endParaRPr lang="en-US" sz="800" dirty="0">
                <a:latin typeface="Sand" charset="0"/>
              </a:endParaRPr>
            </a:p>
          </p:txBody>
        </p:sp>
        <p:sp>
          <p:nvSpPr>
            <p:cNvPr id="52312" name="Rectangle 236"/>
            <p:cNvSpPr>
              <a:spLocks noChangeArrowheads="1"/>
            </p:cNvSpPr>
            <p:nvPr/>
          </p:nvSpPr>
          <p:spPr bwMode="auto">
            <a:xfrm>
              <a:off x="4635" y="1207"/>
              <a:ext cx="2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such as </a:t>
              </a:r>
              <a:endParaRPr lang="en-US" sz="800" dirty="0">
                <a:latin typeface="Sand" charset="0"/>
              </a:endParaRPr>
            </a:p>
          </p:txBody>
        </p:sp>
        <p:sp>
          <p:nvSpPr>
            <p:cNvPr id="52313" name="Line 237"/>
            <p:cNvSpPr>
              <a:spLocks noChangeShapeType="1"/>
            </p:cNvSpPr>
            <p:nvPr/>
          </p:nvSpPr>
          <p:spPr bwMode="auto">
            <a:xfrm>
              <a:off x="4606" y="1165"/>
              <a:ext cx="1" cy="85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314" name="Oval 238"/>
            <p:cNvSpPr>
              <a:spLocks noChangeArrowheads="1"/>
            </p:cNvSpPr>
            <p:nvPr/>
          </p:nvSpPr>
          <p:spPr bwMode="auto">
            <a:xfrm>
              <a:off x="4402" y="772"/>
              <a:ext cx="881" cy="430"/>
            </a:xfrm>
            <a:prstGeom prst="ellipse">
              <a:avLst/>
            </a:prstGeom>
            <a:solidFill>
              <a:srgbClr val="FFFFFF"/>
            </a:solidFill>
            <a:ln w="11113">
              <a:solidFill>
                <a:srgbClr val="000000"/>
              </a:solidFill>
              <a:round/>
              <a:headEnd/>
              <a:tailEnd/>
            </a:ln>
          </p:spPr>
          <p:txBody>
            <a:bodyPr/>
            <a:lstStyle/>
            <a:p>
              <a:endParaRPr lang="en-US" dirty="0"/>
            </a:p>
          </p:txBody>
        </p:sp>
        <p:sp>
          <p:nvSpPr>
            <p:cNvPr id="52315" name="Rectangle 239"/>
            <p:cNvSpPr>
              <a:spLocks noChangeArrowheads="1"/>
            </p:cNvSpPr>
            <p:nvPr/>
          </p:nvSpPr>
          <p:spPr bwMode="auto">
            <a:xfrm>
              <a:off x="3842" y="728"/>
              <a:ext cx="5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was influenced by  </a:t>
              </a:r>
              <a:endParaRPr lang="en-US" sz="800" dirty="0">
                <a:latin typeface="Sand" charset="0"/>
              </a:endParaRPr>
            </a:p>
          </p:txBody>
        </p:sp>
        <p:sp>
          <p:nvSpPr>
            <p:cNvPr id="52316" name="Rectangle 240"/>
            <p:cNvSpPr>
              <a:spLocks noChangeArrowheads="1"/>
            </p:cNvSpPr>
            <p:nvPr/>
          </p:nvSpPr>
          <p:spPr bwMode="auto">
            <a:xfrm>
              <a:off x="4653" y="851"/>
              <a:ext cx="4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300" dirty="0">
                  <a:solidFill>
                    <a:srgbClr val="000000"/>
                  </a:solidFill>
                  <a:latin typeface="Sand" charset="0"/>
                </a:rPr>
                <a:t>Leaders </a:t>
              </a:r>
            </a:p>
            <a:p>
              <a:pPr algn="ctr"/>
              <a:r>
                <a:rPr lang="en-US" sz="1300" dirty="0">
                  <a:solidFill>
                    <a:srgbClr val="000000"/>
                  </a:solidFill>
                  <a:latin typeface="Sand" charset="0"/>
                </a:rPr>
                <a:t>of change</a:t>
              </a:r>
              <a:endParaRPr lang="en-US" dirty="0">
                <a:latin typeface="Sand" charset="0"/>
              </a:endParaRPr>
            </a:p>
          </p:txBody>
        </p:sp>
        <p:sp>
          <p:nvSpPr>
            <p:cNvPr id="52317" name="Oval 241"/>
            <p:cNvSpPr>
              <a:spLocks noChangeArrowheads="1"/>
            </p:cNvSpPr>
            <p:nvPr/>
          </p:nvSpPr>
          <p:spPr bwMode="auto">
            <a:xfrm>
              <a:off x="3310" y="1274"/>
              <a:ext cx="888" cy="423"/>
            </a:xfrm>
            <a:prstGeom prst="ellipse">
              <a:avLst/>
            </a:prstGeom>
            <a:solidFill>
              <a:srgbClr val="FFFFFF"/>
            </a:solidFill>
            <a:ln w="11113">
              <a:solidFill>
                <a:srgbClr val="000000"/>
              </a:solidFill>
              <a:round/>
              <a:headEnd/>
              <a:tailEnd/>
            </a:ln>
          </p:spPr>
          <p:txBody>
            <a:bodyPr/>
            <a:lstStyle/>
            <a:p>
              <a:endParaRPr lang="en-US" dirty="0"/>
            </a:p>
          </p:txBody>
        </p:sp>
        <p:sp>
          <p:nvSpPr>
            <p:cNvPr id="52318" name="Rectangle 242"/>
            <p:cNvSpPr>
              <a:spLocks noChangeArrowheads="1"/>
            </p:cNvSpPr>
            <p:nvPr/>
          </p:nvSpPr>
          <p:spPr bwMode="auto">
            <a:xfrm>
              <a:off x="3189" y="1139"/>
              <a:ext cx="61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became greater with  </a:t>
              </a:r>
              <a:endParaRPr lang="en-US" sz="800" dirty="0">
                <a:latin typeface="Sand" charset="0"/>
              </a:endParaRPr>
            </a:p>
          </p:txBody>
        </p:sp>
        <p:sp>
          <p:nvSpPr>
            <p:cNvPr id="52319" name="Rectangle 243"/>
            <p:cNvSpPr>
              <a:spLocks noChangeArrowheads="1"/>
            </p:cNvSpPr>
            <p:nvPr/>
          </p:nvSpPr>
          <p:spPr bwMode="auto">
            <a:xfrm>
              <a:off x="3544" y="1356"/>
              <a:ext cx="4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300" dirty="0">
                  <a:solidFill>
                    <a:srgbClr val="000000"/>
                  </a:solidFill>
                  <a:latin typeface="Sand" charset="0"/>
                </a:rPr>
                <a:t>Events in </a:t>
              </a:r>
            </a:p>
            <a:p>
              <a:pPr algn="ctr"/>
              <a:r>
                <a:rPr lang="en-US" sz="1300" dirty="0">
                  <a:solidFill>
                    <a:srgbClr val="000000"/>
                  </a:solidFill>
                  <a:latin typeface="Sand" charset="0"/>
                </a:rPr>
                <a:t>the U.S. </a:t>
              </a:r>
              <a:endParaRPr lang="en-US" dirty="0">
                <a:latin typeface="Sand" charset="0"/>
              </a:endParaRPr>
            </a:p>
          </p:txBody>
        </p:sp>
        <p:sp>
          <p:nvSpPr>
            <p:cNvPr id="52320" name="Rectangle 244"/>
            <p:cNvSpPr>
              <a:spLocks noChangeArrowheads="1"/>
            </p:cNvSpPr>
            <p:nvPr/>
          </p:nvSpPr>
          <p:spPr bwMode="auto">
            <a:xfrm>
              <a:off x="3508" y="1683"/>
              <a:ext cx="2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such as </a:t>
              </a:r>
              <a:endParaRPr lang="en-US" sz="800" dirty="0">
                <a:latin typeface="Sand" charset="0"/>
              </a:endParaRPr>
            </a:p>
          </p:txBody>
        </p:sp>
        <p:sp>
          <p:nvSpPr>
            <p:cNvPr id="52321" name="Rectangle 245"/>
            <p:cNvSpPr>
              <a:spLocks noChangeArrowheads="1"/>
            </p:cNvSpPr>
            <p:nvPr/>
          </p:nvSpPr>
          <p:spPr bwMode="auto">
            <a:xfrm>
              <a:off x="3506" y="1843"/>
              <a:ext cx="8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-1820 Missouri Compromise</a:t>
              </a:r>
              <a:endParaRPr lang="en-US" sz="800" dirty="0">
                <a:latin typeface="Sand" charset="0"/>
              </a:endParaRPr>
            </a:p>
          </p:txBody>
        </p:sp>
        <p:sp>
          <p:nvSpPr>
            <p:cNvPr id="52322" name="Rectangle 246"/>
            <p:cNvSpPr>
              <a:spLocks noChangeArrowheads="1"/>
            </p:cNvSpPr>
            <p:nvPr/>
          </p:nvSpPr>
          <p:spPr bwMode="auto">
            <a:xfrm>
              <a:off x="3506" y="1937"/>
              <a:ext cx="55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-1846 Mexican War</a:t>
              </a:r>
              <a:endParaRPr lang="en-US" sz="800" dirty="0">
                <a:latin typeface="Sand" charset="0"/>
              </a:endParaRPr>
            </a:p>
          </p:txBody>
        </p:sp>
        <p:sp>
          <p:nvSpPr>
            <p:cNvPr id="52323" name="Rectangle 247"/>
            <p:cNvSpPr>
              <a:spLocks noChangeArrowheads="1"/>
            </p:cNvSpPr>
            <p:nvPr/>
          </p:nvSpPr>
          <p:spPr bwMode="auto">
            <a:xfrm>
              <a:off x="3506" y="2032"/>
              <a:ext cx="77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-1850 Compromise of 1850</a:t>
              </a:r>
              <a:endParaRPr lang="en-US" sz="800" dirty="0">
                <a:latin typeface="Sand" charset="0"/>
              </a:endParaRPr>
            </a:p>
          </p:txBody>
        </p:sp>
        <p:sp>
          <p:nvSpPr>
            <p:cNvPr id="52324" name="Rectangle 248"/>
            <p:cNvSpPr>
              <a:spLocks noChangeArrowheads="1"/>
            </p:cNvSpPr>
            <p:nvPr/>
          </p:nvSpPr>
          <p:spPr bwMode="auto">
            <a:xfrm>
              <a:off x="3506" y="2127"/>
              <a:ext cx="9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-1850 Fugitive Slave Law of 1850</a:t>
              </a:r>
              <a:endParaRPr lang="en-US" sz="800" dirty="0">
                <a:latin typeface="Sand" charset="0"/>
              </a:endParaRPr>
            </a:p>
          </p:txBody>
        </p:sp>
        <p:sp>
          <p:nvSpPr>
            <p:cNvPr id="52325" name="Rectangle 249"/>
            <p:cNvSpPr>
              <a:spLocks noChangeArrowheads="1"/>
            </p:cNvSpPr>
            <p:nvPr/>
          </p:nvSpPr>
          <p:spPr bwMode="auto">
            <a:xfrm>
              <a:off x="3506" y="2203"/>
              <a:ext cx="74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-1852 </a:t>
              </a:r>
              <a:r>
                <a:rPr lang="en-US" sz="800" u="sng" dirty="0">
                  <a:solidFill>
                    <a:srgbClr val="000000"/>
                  </a:solidFill>
                  <a:latin typeface="Sand" charset="0"/>
                </a:rPr>
                <a:t>Uncle Tom's Cabin</a:t>
              </a:r>
              <a:r>
                <a:rPr lang="en-US" sz="1100" dirty="0">
                  <a:solidFill>
                    <a:srgbClr val="000000"/>
                  </a:solidFill>
                  <a:latin typeface="Comic Sans MS" charset="0"/>
                </a:rPr>
                <a:t> </a:t>
              </a:r>
            </a:p>
          </p:txBody>
        </p:sp>
        <p:sp>
          <p:nvSpPr>
            <p:cNvPr id="52326" name="Rectangle 250"/>
            <p:cNvSpPr>
              <a:spLocks noChangeArrowheads="1"/>
            </p:cNvSpPr>
            <p:nvPr/>
          </p:nvSpPr>
          <p:spPr bwMode="auto">
            <a:xfrm>
              <a:off x="4358" y="2221"/>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endParaRPr lang="en-US" sz="800" dirty="0">
                <a:latin typeface="Sand" charset="0"/>
              </a:endParaRPr>
            </a:p>
          </p:txBody>
        </p:sp>
        <p:sp>
          <p:nvSpPr>
            <p:cNvPr id="52327" name="Rectangle 251"/>
            <p:cNvSpPr>
              <a:spLocks noChangeArrowheads="1"/>
            </p:cNvSpPr>
            <p:nvPr/>
          </p:nvSpPr>
          <p:spPr bwMode="auto">
            <a:xfrm>
              <a:off x="3506" y="2316"/>
              <a:ext cx="8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-1854 Kansas-Nebraska Act</a:t>
              </a:r>
              <a:endParaRPr lang="en-US" sz="800" dirty="0">
                <a:latin typeface="Sand" charset="0"/>
              </a:endParaRPr>
            </a:p>
          </p:txBody>
        </p:sp>
        <p:sp>
          <p:nvSpPr>
            <p:cNvPr id="52328" name="Rectangle 252"/>
            <p:cNvSpPr>
              <a:spLocks noChangeArrowheads="1"/>
            </p:cNvSpPr>
            <p:nvPr/>
          </p:nvSpPr>
          <p:spPr bwMode="auto">
            <a:xfrm>
              <a:off x="3506" y="2411"/>
              <a:ext cx="88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-1854 Republican Party formed</a:t>
              </a:r>
              <a:endParaRPr lang="en-US" sz="800" dirty="0">
                <a:latin typeface="Sand" charset="0"/>
              </a:endParaRPr>
            </a:p>
          </p:txBody>
        </p:sp>
        <p:sp>
          <p:nvSpPr>
            <p:cNvPr id="52329" name="Rectangle 253"/>
            <p:cNvSpPr>
              <a:spLocks noChangeArrowheads="1"/>
            </p:cNvSpPr>
            <p:nvPr/>
          </p:nvSpPr>
          <p:spPr bwMode="auto">
            <a:xfrm>
              <a:off x="3506" y="2505"/>
              <a:ext cx="6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-1854 Bleeding Kansas</a:t>
              </a:r>
              <a:endParaRPr lang="en-US" sz="800" dirty="0">
                <a:latin typeface="Sand" charset="0"/>
              </a:endParaRPr>
            </a:p>
          </p:txBody>
        </p:sp>
        <p:sp>
          <p:nvSpPr>
            <p:cNvPr id="52330" name="Rectangle 254"/>
            <p:cNvSpPr>
              <a:spLocks noChangeArrowheads="1"/>
            </p:cNvSpPr>
            <p:nvPr/>
          </p:nvSpPr>
          <p:spPr bwMode="auto">
            <a:xfrm>
              <a:off x="3506" y="2600"/>
              <a:ext cx="65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-1857 Dred Scott Case</a:t>
              </a:r>
              <a:endParaRPr lang="en-US" sz="800" dirty="0">
                <a:latin typeface="Sand" charset="0"/>
              </a:endParaRPr>
            </a:p>
          </p:txBody>
        </p:sp>
        <p:sp>
          <p:nvSpPr>
            <p:cNvPr id="52331" name="Rectangle 255"/>
            <p:cNvSpPr>
              <a:spLocks noChangeArrowheads="1"/>
            </p:cNvSpPr>
            <p:nvPr/>
          </p:nvSpPr>
          <p:spPr bwMode="auto">
            <a:xfrm>
              <a:off x="3506" y="2695"/>
              <a:ext cx="9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-1858 Lincoln Douglas Debates  </a:t>
              </a:r>
              <a:endParaRPr lang="en-US" sz="800" dirty="0">
                <a:latin typeface="Sand" charset="0"/>
              </a:endParaRPr>
            </a:p>
          </p:txBody>
        </p:sp>
        <p:sp>
          <p:nvSpPr>
            <p:cNvPr id="52332" name="Rectangle 256"/>
            <p:cNvSpPr>
              <a:spLocks noChangeArrowheads="1"/>
            </p:cNvSpPr>
            <p:nvPr/>
          </p:nvSpPr>
          <p:spPr bwMode="auto">
            <a:xfrm>
              <a:off x="3506" y="2789"/>
              <a:ext cx="71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-1859 John Brown's Raid</a:t>
              </a:r>
              <a:endParaRPr lang="en-US" sz="800" dirty="0">
                <a:latin typeface="Sand" charset="0"/>
              </a:endParaRPr>
            </a:p>
          </p:txBody>
        </p:sp>
        <p:sp>
          <p:nvSpPr>
            <p:cNvPr id="52333" name="Rectangle 257"/>
            <p:cNvSpPr>
              <a:spLocks noChangeArrowheads="1"/>
            </p:cNvSpPr>
            <p:nvPr/>
          </p:nvSpPr>
          <p:spPr bwMode="auto">
            <a:xfrm>
              <a:off x="3506" y="2884"/>
              <a:ext cx="63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-1860 Lincoln Elected </a:t>
              </a:r>
              <a:endParaRPr lang="en-US" sz="800" dirty="0">
                <a:latin typeface="Sand" charset="0"/>
              </a:endParaRPr>
            </a:p>
          </p:txBody>
        </p:sp>
        <p:sp>
          <p:nvSpPr>
            <p:cNvPr id="52334" name="Rectangle 258"/>
            <p:cNvSpPr>
              <a:spLocks noChangeArrowheads="1"/>
            </p:cNvSpPr>
            <p:nvPr/>
          </p:nvSpPr>
          <p:spPr bwMode="auto">
            <a:xfrm>
              <a:off x="3506" y="2979"/>
              <a:ext cx="8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-1860 South Carolina Secedes</a:t>
              </a:r>
              <a:endParaRPr lang="en-US" sz="800" dirty="0">
                <a:latin typeface="Sand" charset="0"/>
              </a:endParaRPr>
            </a:p>
          </p:txBody>
        </p:sp>
        <p:sp>
          <p:nvSpPr>
            <p:cNvPr id="52335" name="Rectangle 259"/>
            <p:cNvSpPr>
              <a:spLocks noChangeArrowheads="1"/>
            </p:cNvSpPr>
            <p:nvPr/>
          </p:nvSpPr>
          <p:spPr bwMode="auto">
            <a:xfrm>
              <a:off x="3506" y="3073"/>
              <a:ext cx="77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-1861  Confederacy formed</a:t>
              </a:r>
              <a:endParaRPr lang="en-US" sz="800" dirty="0">
                <a:latin typeface="Sand" charset="0"/>
              </a:endParaRPr>
            </a:p>
          </p:txBody>
        </p:sp>
        <p:sp>
          <p:nvSpPr>
            <p:cNvPr id="52336" name="Rectangle 260"/>
            <p:cNvSpPr>
              <a:spLocks noChangeArrowheads="1"/>
            </p:cNvSpPr>
            <p:nvPr/>
          </p:nvSpPr>
          <p:spPr bwMode="auto">
            <a:xfrm rot="-4380000">
              <a:off x="617" y="1886"/>
              <a:ext cx="5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which included the </a:t>
              </a:r>
              <a:endParaRPr lang="en-US" sz="800" dirty="0">
                <a:latin typeface="Sand" charset="0"/>
              </a:endParaRPr>
            </a:p>
          </p:txBody>
        </p:sp>
        <p:sp>
          <p:nvSpPr>
            <p:cNvPr id="52337" name="Rectangle 261"/>
            <p:cNvSpPr>
              <a:spLocks noChangeArrowheads="1"/>
            </p:cNvSpPr>
            <p:nvPr/>
          </p:nvSpPr>
          <p:spPr bwMode="auto">
            <a:xfrm rot="-4740000">
              <a:off x="799" y="1917"/>
              <a:ext cx="5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which included the </a:t>
              </a:r>
              <a:endParaRPr lang="en-US" sz="800" dirty="0">
                <a:latin typeface="Sand" charset="0"/>
              </a:endParaRPr>
            </a:p>
          </p:txBody>
        </p:sp>
        <p:sp>
          <p:nvSpPr>
            <p:cNvPr id="52338" name="Rectangle 262"/>
            <p:cNvSpPr>
              <a:spLocks noChangeArrowheads="1"/>
            </p:cNvSpPr>
            <p:nvPr/>
          </p:nvSpPr>
          <p:spPr bwMode="auto">
            <a:xfrm rot="-5760000">
              <a:off x="1115" y="1652"/>
              <a:ext cx="5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which included the </a:t>
              </a:r>
              <a:endParaRPr lang="en-US" sz="800" dirty="0">
                <a:latin typeface="Sand" charset="0"/>
              </a:endParaRPr>
            </a:p>
          </p:txBody>
        </p:sp>
        <p:sp>
          <p:nvSpPr>
            <p:cNvPr id="52339" name="Rectangle 263"/>
            <p:cNvSpPr>
              <a:spLocks noChangeArrowheads="1"/>
            </p:cNvSpPr>
            <p:nvPr/>
          </p:nvSpPr>
          <p:spPr bwMode="auto">
            <a:xfrm>
              <a:off x="2375" y="1739"/>
              <a:ext cx="3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and included</a:t>
              </a:r>
              <a:endParaRPr lang="en-US" sz="800" dirty="0">
                <a:latin typeface="Sand" charset="0"/>
              </a:endParaRPr>
            </a:p>
          </p:txBody>
        </p:sp>
        <p:sp>
          <p:nvSpPr>
            <p:cNvPr id="52340" name="Rectangle 264"/>
            <p:cNvSpPr>
              <a:spLocks noChangeArrowheads="1"/>
            </p:cNvSpPr>
            <p:nvPr/>
          </p:nvSpPr>
          <p:spPr bwMode="auto">
            <a:xfrm>
              <a:off x="2860" y="1739"/>
              <a:ext cx="3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and included</a:t>
              </a:r>
              <a:endParaRPr lang="en-US" sz="800" dirty="0">
                <a:latin typeface="Sand" charset="0"/>
              </a:endParaRPr>
            </a:p>
          </p:txBody>
        </p:sp>
        <p:sp>
          <p:nvSpPr>
            <p:cNvPr id="52341" name="Rectangle 265"/>
            <p:cNvSpPr>
              <a:spLocks noChangeArrowheads="1"/>
            </p:cNvSpPr>
            <p:nvPr/>
          </p:nvSpPr>
          <p:spPr bwMode="auto">
            <a:xfrm>
              <a:off x="3281" y="1733"/>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000" dirty="0">
                  <a:solidFill>
                    <a:srgbClr val="000000"/>
                  </a:solidFill>
                  <a:latin typeface="Helvetica" charset="0"/>
                </a:rPr>
                <a:t> </a:t>
              </a:r>
              <a:endParaRPr lang="en-US" dirty="0">
                <a:latin typeface="Times" charset="0"/>
              </a:endParaRPr>
            </a:p>
          </p:txBody>
        </p:sp>
        <p:sp>
          <p:nvSpPr>
            <p:cNvPr id="52342" name="Rectangle 266"/>
            <p:cNvSpPr>
              <a:spLocks noChangeArrowheads="1"/>
            </p:cNvSpPr>
            <p:nvPr/>
          </p:nvSpPr>
          <p:spPr bwMode="auto">
            <a:xfrm>
              <a:off x="1860" y="1681"/>
              <a:ext cx="3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800" dirty="0">
                  <a:solidFill>
                    <a:srgbClr val="000000"/>
                  </a:solidFill>
                  <a:latin typeface="Sand" charset="0"/>
                </a:rPr>
                <a:t>and included</a:t>
              </a:r>
              <a:endParaRPr lang="en-US" sz="800" dirty="0">
                <a:latin typeface="Sand" charset="0"/>
              </a:endParaRPr>
            </a:p>
          </p:txBody>
        </p:sp>
      </p:grpSp>
      <p:sp>
        <p:nvSpPr>
          <p:cNvPr id="52229" name="Rectangle 13"/>
          <p:cNvSpPr>
            <a:spLocks noChangeArrowheads="1"/>
          </p:cNvSpPr>
          <p:nvPr/>
        </p:nvSpPr>
        <p:spPr bwMode="auto">
          <a:xfrm>
            <a:off x="4489450" y="129540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latin typeface="Times" charset="0"/>
            </a:endParaRPr>
          </a:p>
        </p:txBody>
      </p:sp>
      <p:grpSp>
        <p:nvGrpSpPr>
          <p:cNvPr id="52230" name="Group 148"/>
          <p:cNvGrpSpPr>
            <a:grpSpLocks/>
          </p:cNvGrpSpPr>
          <p:nvPr/>
        </p:nvGrpSpPr>
        <p:grpSpPr bwMode="auto">
          <a:xfrm>
            <a:off x="454025" y="1098550"/>
            <a:ext cx="7950200" cy="5283200"/>
            <a:chOff x="352" y="632"/>
            <a:chExt cx="5008" cy="3328"/>
          </a:xfrm>
        </p:grpSpPr>
        <p:sp>
          <p:nvSpPr>
            <p:cNvPr id="52232" name="Rectangle 6"/>
            <p:cNvSpPr>
              <a:spLocks noChangeArrowheads="1"/>
            </p:cNvSpPr>
            <p:nvPr/>
          </p:nvSpPr>
          <p:spPr bwMode="auto">
            <a:xfrm>
              <a:off x="352" y="3400"/>
              <a:ext cx="5008" cy="560"/>
            </a:xfrm>
            <a:prstGeom prst="rect">
              <a:avLst/>
            </a:prstGeom>
            <a:noFill/>
            <a:ln w="127000">
              <a:solidFill>
                <a:srgbClr val="DC5A2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52233" name="Group 19"/>
            <p:cNvGrpSpPr>
              <a:grpSpLocks/>
            </p:cNvGrpSpPr>
            <p:nvPr/>
          </p:nvGrpSpPr>
          <p:grpSpPr bwMode="auto">
            <a:xfrm>
              <a:off x="1320" y="2472"/>
              <a:ext cx="1048" cy="928"/>
              <a:chOff x="1312" y="2184"/>
              <a:chExt cx="1048" cy="928"/>
            </a:xfrm>
          </p:grpSpPr>
          <p:sp>
            <p:nvSpPr>
              <p:cNvPr id="52241" name="Freeform 9"/>
              <p:cNvSpPr>
                <a:spLocks/>
              </p:cNvSpPr>
              <p:nvPr/>
            </p:nvSpPr>
            <p:spPr bwMode="auto">
              <a:xfrm>
                <a:off x="1312" y="2792"/>
                <a:ext cx="336" cy="320"/>
              </a:xfrm>
              <a:custGeom>
                <a:avLst/>
                <a:gdLst>
                  <a:gd name="T0" fmla="*/ 0 w 336"/>
                  <a:gd name="T1" fmla="*/ 320 h 320"/>
                  <a:gd name="T2" fmla="*/ 128 w 336"/>
                  <a:gd name="T3" fmla="*/ 0 h 320"/>
                  <a:gd name="T4" fmla="*/ 152 w 336"/>
                  <a:gd name="T5" fmla="*/ 184 h 320"/>
                  <a:gd name="T6" fmla="*/ 336 w 336"/>
                  <a:gd name="T7" fmla="*/ 232 h 320"/>
                  <a:gd name="T8" fmla="*/ 0 w 336"/>
                  <a:gd name="T9" fmla="*/ 320 h 320"/>
                  <a:gd name="T10" fmla="*/ 0 60000 65536"/>
                  <a:gd name="T11" fmla="*/ 0 60000 65536"/>
                  <a:gd name="T12" fmla="*/ 0 60000 65536"/>
                  <a:gd name="T13" fmla="*/ 0 60000 65536"/>
                  <a:gd name="T14" fmla="*/ 0 60000 65536"/>
                  <a:gd name="T15" fmla="*/ 0 w 336"/>
                  <a:gd name="T16" fmla="*/ 0 h 320"/>
                  <a:gd name="T17" fmla="*/ 336 w 336"/>
                  <a:gd name="T18" fmla="*/ 320 h 320"/>
                </a:gdLst>
                <a:ahLst/>
                <a:cxnLst>
                  <a:cxn ang="T10">
                    <a:pos x="T0" y="T1"/>
                  </a:cxn>
                  <a:cxn ang="T11">
                    <a:pos x="T2" y="T3"/>
                  </a:cxn>
                  <a:cxn ang="T12">
                    <a:pos x="T4" y="T5"/>
                  </a:cxn>
                  <a:cxn ang="T13">
                    <a:pos x="T6" y="T7"/>
                  </a:cxn>
                  <a:cxn ang="T14">
                    <a:pos x="T8" y="T9"/>
                  </a:cxn>
                </a:cxnLst>
                <a:rect l="T15" t="T16" r="T17" b="T18"/>
                <a:pathLst>
                  <a:path w="336" h="320">
                    <a:moveTo>
                      <a:pt x="0" y="320"/>
                    </a:moveTo>
                    <a:lnTo>
                      <a:pt x="128" y="0"/>
                    </a:lnTo>
                    <a:lnTo>
                      <a:pt x="152" y="184"/>
                    </a:lnTo>
                    <a:lnTo>
                      <a:pt x="336" y="232"/>
                    </a:lnTo>
                    <a:lnTo>
                      <a:pt x="0" y="3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242" name="Line 10"/>
              <p:cNvSpPr>
                <a:spLocks noChangeShapeType="1"/>
              </p:cNvSpPr>
              <p:nvPr/>
            </p:nvSpPr>
            <p:spPr bwMode="auto">
              <a:xfrm flipV="1">
                <a:off x="1440" y="2184"/>
                <a:ext cx="920" cy="800"/>
              </a:xfrm>
              <a:prstGeom prst="line">
                <a:avLst/>
              </a:prstGeom>
              <a:noFill/>
              <a:ln w="1270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52234" name="Group 147"/>
            <p:cNvGrpSpPr>
              <a:grpSpLocks/>
            </p:cNvGrpSpPr>
            <p:nvPr/>
          </p:nvGrpSpPr>
          <p:grpSpPr bwMode="auto">
            <a:xfrm>
              <a:off x="768" y="632"/>
              <a:ext cx="4240" cy="1904"/>
              <a:chOff x="760" y="344"/>
              <a:chExt cx="4240" cy="1904"/>
            </a:xfrm>
          </p:grpSpPr>
          <p:sp>
            <p:nvSpPr>
              <p:cNvPr id="52235" name="AutoShape 8"/>
              <p:cNvSpPr>
                <a:spLocks noChangeArrowheads="1"/>
              </p:cNvSpPr>
              <p:nvPr/>
            </p:nvSpPr>
            <p:spPr bwMode="auto">
              <a:xfrm>
                <a:off x="760" y="344"/>
                <a:ext cx="4240" cy="1904"/>
              </a:xfrm>
              <a:prstGeom prst="roundRect">
                <a:avLst>
                  <a:gd name="adj" fmla="val 7773"/>
                </a:avLst>
              </a:prstGeom>
              <a:solidFill>
                <a:schemeClr val="bg1"/>
              </a:solidFill>
              <a:ln w="127000">
                <a:solidFill>
                  <a:srgbClr val="DC5A21"/>
                </a:solidFill>
                <a:round/>
                <a:headEnd/>
                <a:tailEnd/>
              </a:ln>
            </p:spPr>
            <p:txBody>
              <a:bodyPr/>
              <a:lstStyle/>
              <a:p>
                <a:endParaRPr lang="en-US" dirty="0"/>
              </a:p>
            </p:txBody>
          </p:sp>
          <p:sp>
            <p:nvSpPr>
              <p:cNvPr id="52236" name="Rectangle 12"/>
              <p:cNvSpPr>
                <a:spLocks noChangeArrowheads="1"/>
              </p:cNvSpPr>
              <p:nvPr/>
            </p:nvSpPr>
            <p:spPr bwMode="auto">
              <a:xfrm>
                <a:off x="1048" y="592"/>
                <a:ext cx="355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10. NEW UNIT SELF-TEST QUESTIONS</a:t>
                </a:r>
                <a:endParaRPr lang="en-US" dirty="0">
                  <a:latin typeface="Times" charset="0"/>
                </a:endParaRPr>
              </a:p>
            </p:txBody>
          </p:sp>
          <p:sp>
            <p:nvSpPr>
              <p:cNvPr id="52237" name="Rectangle 14"/>
              <p:cNvSpPr>
                <a:spLocks noChangeArrowheads="1"/>
              </p:cNvSpPr>
              <p:nvPr/>
            </p:nvSpPr>
            <p:spPr bwMode="auto">
              <a:xfrm>
                <a:off x="1032" y="1040"/>
                <a:ext cx="35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As the unit progresses, new questions </a:t>
                </a:r>
                <a:endParaRPr lang="en-US" dirty="0">
                  <a:latin typeface="Times" charset="0"/>
                </a:endParaRPr>
              </a:p>
            </p:txBody>
          </p:sp>
          <p:sp>
            <p:nvSpPr>
              <p:cNvPr id="52238" name="Rectangle 15"/>
              <p:cNvSpPr>
                <a:spLocks noChangeArrowheads="1"/>
              </p:cNvSpPr>
              <p:nvPr/>
            </p:nvSpPr>
            <p:spPr bwMode="auto">
              <a:xfrm>
                <a:off x="924" y="1264"/>
                <a:ext cx="378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that seem important about the content of </a:t>
                </a:r>
                <a:endParaRPr lang="en-US" dirty="0">
                  <a:latin typeface="Times" charset="0"/>
                </a:endParaRPr>
              </a:p>
            </p:txBody>
          </p:sp>
          <p:sp>
            <p:nvSpPr>
              <p:cNvPr id="52239" name="Rectangle 16"/>
              <p:cNvSpPr>
                <a:spLocks noChangeArrowheads="1"/>
              </p:cNvSpPr>
              <p:nvPr/>
            </p:nvSpPr>
            <p:spPr bwMode="auto">
              <a:xfrm>
                <a:off x="884" y="1488"/>
                <a:ext cx="385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the unit are listed or old questions can be </a:t>
                </a:r>
                <a:endParaRPr lang="en-US" dirty="0">
                  <a:latin typeface="Times" charset="0"/>
                </a:endParaRPr>
              </a:p>
            </p:txBody>
          </p:sp>
          <p:sp>
            <p:nvSpPr>
              <p:cNvPr id="52240" name="Rectangle 17"/>
              <p:cNvSpPr>
                <a:spLocks noChangeArrowheads="1"/>
              </p:cNvSpPr>
              <p:nvPr/>
            </p:nvSpPr>
            <p:spPr bwMode="auto">
              <a:xfrm>
                <a:off x="2396" y="1712"/>
                <a:ext cx="8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latin typeface="Arial" charset="0"/>
                  </a:rPr>
                  <a:t>modified.</a:t>
                </a:r>
                <a:endParaRPr lang="en-US" dirty="0">
                  <a:latin typeface="Times" charset="0"/>
                </a:endParaRPr>
              </a:p>
            </p:txBody>
          </p:sp>
        </p:grpSp>
      </p:grpSp>
      <p:pic>
        <p:nvPicPr>
          <p:cNvPr id="52231" name="Picture 134"/>
          <p:cNvPicPr>
            <a:picLocks noChangeAspect="1"/>
          </p:cNvPicPr>
          <p:nvPr/>
        </p:nvPicPr>
        <p:blipFill>
          <a:blip r:embed="rId3">
            <a:extLst>
              <a:ext uri="{28A0092B-C50C-407E-A947-70E740481C1C}">
                <a14:useLocalDpi xmlns:a14="http://schemas.microsoft.com/office/drawing/2010/main" val="0"/>
              </a:ext>
            </a:extLst>
          </a:blip>
          <a:srcRect l="308" t="37160"/>
          <a:stretch>
            <a:fillRect/>
          </a:stretch>
        </p:blipFill>
        <p:spPr bwMode="auto">
          <a:xfrm>
            <a:off x="7983538" y="6459538"/>
            <a:ext cx="1143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385" name="Group 2"/>
          <p:cNvGrpSpPr>
            <a:grpSpLocks/>
          </p:cNvGrpSpPr>
          <p:nvPr/>
        </p:nvGrpSpPr>
        <p:grpSpPr bwMode="auto">
          <a:xfrm>
            <a:off x="304800" y="152400"/>
            <a:ext cx="8196263" cy="6289675"/>
            <a:chOff x="295" y="43"/>
            <a:chExt cx="5163" cy="3962"/>
          </a:xfrm>
        </p:grpSpPr>
        <p:sp>
          <p:nvSpPr>
            <p:cNvPr id="16450" name="Rectangle 3"/>
            <p:cNvSpPr>
              <a:spLocks noChangeArrowheads="1"/>
            </p:cNvSpPr>
            <p:nvPr/>
          </p:nvSpPr>
          <p:spPr bwMode="auto">
            <a:xfrm>
              <a:off x="303" y="247"/>
              <a:ext cx="5147" cy="3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51" name="Rectangle 4"/>
            <p:cNvSpPr>
              <a:spLocks noChangeArrowheads="1"/>
            </p:cNvSpPr>
            <p:nvPr/>
          </p:nvSpPr>
          <p:spPr bwMode="auto">
            <a:xfrm>
              <a:off x="295" y="240"/>
              <a:ext cx="5163" cy="3765"/>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52" name="Rectangle 5"/>
            <p:cNvSpPr>
              <a:spLocks noChangeArrowheads="1"/>
            </p:cNvSpPr>
            <p:nvPr/>
          </p:nvSpPr>
          <p:spPr bwMode="auto">
            <a:xfrm>
              <a:off x="3892" y="43"/>
              <a:ext cx="20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a:solidFill>
                    <a:srgbClr val="000000"/>
                  </a:solidFill>
                  <a:latin typeface="Arial" charset="0"/>
                </a:rPr>
                <a:t>NAME</a:t>
              </a:r>
              <a:endParaRPr lang="en-US">
                <a:latin typeface="Arial" charset="0"/>
              </a:endParaRPr>
            </a:p>
          </p:txBody>
        </p:sp>
        <p:sp>
          <p:nvSpPr>
            <p:cNvPr id="16453" name="Rectangle 6"/>
            <p:cNvSpPr>
              <a:spLocks noChangeArrowheads="1"/>
            </p:cNvSpPr>
            <p:nvPr/>
          </p:nvSpPr>
          <p:spPr bwMode="auto">
            <a:xfrm>
              <a:off x="3892" y="131"/>
              <a:ext cx="19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a:solidFill>
                    <a:srgbClr val="000000"/>
                  </a:solidFill>
                  <a:latin typeface="Arial" charset="0"/>
                </a:rPr>
                <a:t>DATE</a:t>
              </a:r>
              <a:endParaRPr lang="en-US">
                <a:latin typeface="Arial" charset="0"/>
              </a:endParaRPr>
            </a:p>
          </p:txBody>
        </p:sp>
        <p:sp>
          <p:nvSpPr>
            <p:cNvPr id="16454" name="Line 7"/>
            <p:cNvSpPr>
              <a:spLocks noChangeShapeType="1"/>
            </p:cNvSpPr>
            <p:nvPr/>
          </p:nvSpPr>
          <p:spPr bwMode="auto">
            <a:xfrm>
              <a:off x="4118" y="102"/>
              <a:ext cx="134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5" name="Line 8"/>
            <p:cNvSpPr>
              <a:spLocks noChangeShapeType="1"/>
            </p:cNvSpPr>
            <p:nvPr/>
          </p:nvSpPr>
          <p:spPr bwMode="auto">
            <a:xfrm>
              <a:off x="4133" y="196"/>
              <a:ext cx="13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6" name="Rectangle 9"/>
            <p:cNvSpPr>
              <a:spLocks noChangeArrowheads="1"/>
            </p:cNvSpPr>
            <p:nvPr/>
          </p:nvSpPr>
          <p:spPr bwMode="auto">
            <a:xfrm>
              <a:off x="324" y="58"/>
              <a:ext cx="121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700" b="1">
                  <a:solidFill>
                    <a:srgbClr val="000000"/>
                  </a:solidFill>
                  <a:latin typeface="Arial" charset="0"/>
                </a:rPr>
                <a:t>The Unit Organizer</a:t>
              </a:r>
              <a:endParaRPr lang="en-US">
                <a:latin typeface="Arial" charset="0"/>
              </a:endParaRPr>
            </a:p>
          </p:txBody>
        </p:sp>
        <p:sp>
          <p:nvSpPr>
            <p:cNvPr id="16457" name="Line 10"/>
            <p:cNvSpPr>
              <a:spLocks noChangeShapeType="1"/>
            </p:cNvSpPr>
            <p:nvPr/>
          </p:nvSpPr>
          <p:spPr bwMode="auto">
            <a:xfrm>
              <a:off x="324" y="3553"/>
              <a:ext cx="5112"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8" name="Rectangle 11"/>
            <p:cNvSpPr>
              <a:spLocks noChangeArrowheads="1"/>
            </p:cNvSpPr>
            <p:nvPr/>
          </p:nvSpPr>
          <p:spPr bwMode="auto">
            <a:xfrm rot="-5400000">
              <a:off x="289" y="3654"/>
              <a:ext cx="37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NEW </a:t>
              </a:r>
              <a:endParaRPr lang="en-US">
                <a:latin typeface="Arial" charset="0"/>
              </a:endParaRPr>
            </a:p>
            <a:p>
              <a:pPr algn="ctr"/>
              <a:r>
                <a:rPr lang="en-US" sz="800" b="1">
                  <a:solidFill>
                    <a:srgbClr val="000000"/>
                  </a:solidFill>
                  <a:latin typeface="Arial" charset="0"/>
                </a:rPr>
                <a:t>UNIT </a:t>
              </a:r>
              <a:endParaRPr lang="en-US">
                <a:latin typeface="Arial" charset="0"/>
              </a:endParaRPr>
            </a:p>
            <a:p>
              <a:pPr algn="ctr"/>
              <a:r>
                <a:rPr lang="en-US" sz="800" b="1">
                  <a:solidFill>
                    <a:srgbClr val="000000"/>
                  </a:solidFill>
                  <a:latin typeface="Arial" charset="0"/>
                </a:rPr>
                <a:t>SELF-TEST</a:t>
              </a:r>
            </a:p>
            <a:p>
              <a:pPr algn="ctr"/>
              <a:r>
                <a:rPr lang="en-US" sz="800" b="1">
                  <a:solidFill>
                    <a:srgbClr val="000000"/>
                  </a:solidFill>
                  <a:latin typeface="Arial" charset="0"/>
                </a:rPr>
                <a:t>QUESTIONS</a:t>
              </a:r>
            </a:p>
          </p:txBody>
        </p:sp>
        <p:sp>
          <p:nvSpPr>
            <p:cNvPr id="16459" name="Line 12"/>
            <p:cNvSpPr>
              <a:spLocks noChangeShapeType="1"/>
            </p:cNvSpPr>
            <p:nvPr/>
          </p:nvSpPr>
          <p:spPr bwMode="auto">
            <a:xfrm>
              <a:off x="645" y="3553"/>
              <a:ext cx="1" cy="4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0" name="Rectangle 13"/>
            <p:cNvSpPr>
              <a:spLocks noChangeArrowheads="1"/>
            </p:cNvSpPr>
            <p:nvPr/>
          </p:nvSpPr>
          <p:spPr bwMode="auto">
            <a:xfrm>
              <a:off x="455" y="255"/>
              <a:ext cx="81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100" b="1">
                  <a:solidFill>
                    <a:srgbClr val="000000"/>
                  </a:solidFill>
                  <a:latin typeface="Arial" charset="0"/>
                </a:rPr>
                <a:t>Expanded Unit Map</a:t>
              </a:r>
              <a:endParaRPr lang="en-US">
                <a:latin typeface="Arial" charset="0"/>
              </a:endParaRPr>
            </a:p>
          </p:txBody>
        </p:sp>
        <p:sp>
          <p:nvSpPr>
            <p:cNvPr id="16461" name="Line 14"/>
            <p:cNvSpPr>
              <a:spLocks noChangeShapeType="1"/>
            </p:cNvSpPr>
            <p:nvPr/>
          </p:nvSpPr>
          <p:spPr bwMode="auto">
            <a:xfrm>
              <a:off x="2298" y="298"/>
              <a:ext cx="728" cy="20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2" name="Rectangle 15"/>
            <p:cNvSpPr>
              <a:spLocks noChangeArrowheads="1"/>
            </p:cNvSpPr>
            <p:nvPr/>
          </p:nvSpPr>
          <p:spPr bwMode="auto">
            <a:xfrm>
              <a:off x="1730" y="102"/>
              <a:ext cx="2111" cy="1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600"/>
                <a:t>Narrative</a:t>
              </a:r>
            </a:p>
          </p:txBody>
        </p:sp>
        <p:sp>
          <p:nvSpPr>
            <p:cNvPr id="16463" name="Rectangle 16"/>
            <p:cNvSpPr>
              <a:spLocks noChangeArrowheads="1"/>
            </p:cNvSpPr>
            <p:nvPr/>
          </p:nvSpPr>
          <p:spPr bwMode="auto">
            <a:xfrm>
              <a:off x="1715" y="87"/>
              <a:ext cx="2141" cy="226"/>
            </a:xfrm>
            <a:prstGeom prst="rect">
              <a:avLst/>
            </a:prstGeom>
            <a:noFill/>
            <a:ln w="460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64" name="Rectangle 17"/>
            <p:cNvSpPr>
              <a:spLocks noChangeArrowheads="1"/>
            </p:cNvSpPr>
            <p:nvPr/>
          </p:nvSpPr>
          <p:spPr bwMode="auto">
            <a:xfrm rot="960000">
              <a:off x="2625" y="345"/>
              <a:ext cx="3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is about...</a:t>
              </a:r>
              <a:endParaRPr lang="en-US">
                <a:latin typeface="Arial" charset="0"/>
              </a:endParaRPr>
            </a:p>
          </p:txBody>
        </p:sp>
        <p:sp>
          <p:nvSpPr>
            <p:cNvPr id="16465" name="Oval 18"/>
            <p:cNvSpPr>
              <a:spLocks noChangeArrowheads="1"/>
            </p:cNvSpPr>
            <p:nvPr/>
          </p:nvSpPr>
          <p:spPr bwMode="auto">
            <a:xfrm>
              <a:off x="346" y="262"/>
              <a:ext cx="102" cy="102"/>
            </a:xfrm>
            <a:prstGeom prst="ellipse">
              <a:avLst/>
            </a:prstGeom>
            <a:solidFill>
              <a:srgbClr val="FFFFFF"/>
            </a:solidFill>
            <a:ln w="11113">
              <a:solidFill>
                <a:srgbClr val="000000"/>
              </a:solidFill>
              <a:round/>
              <a:headEnd/>
              <a:tailEnd/>
            </a:ln>
          </p:spPr>
          <p:txBody>
            <a:bodyPr/>
            <a:lstStyle/>
            <a:p>
              <a:endParaRPr lang="en-US"/>
            </a:p>
          </p:txBody>
        </p:sp>
        <p:sp>
          <p:nvSpPr>
            <p:cNvPr id="16466" name="Oval 19"/>
            <p:cNvSpPr>
              <a:spLocks noChangeArrowheads="1"/>
            </p:cNvSpPr>
            <p:nvPr/>
          </p:nvSpPr>
          <p:spPr bwMode="auto">
            <a:xfrm>
              <a:off x="346" y="3582"/>
              <a:ext cx="102" cy="102"/>
            </a:xfrm>
            <a:prstGeom prst="ellipse">
              <a:avLst/>
            </a:prstGeom>
            <a:solidFill>
              <a:srgbClr val="FFFFFF"/>
            </a:solidFill>
            <a:ln w="11113">
              <a:solidFill>
                <a:srgbClr val="000000"/>
              </a:solidFill>
              <a:round/>
              <a:headEnd/>
              <a:tailEnd/>
            </a:ln>
          </p:spPr>
          <p:txBody>
            <a:bodyPr/>
            <a:lstStyle/>
            <a:p>
              <a:endParaRPr lang="en-US"/>
            </a:p>
          </p:txBody>
        </p:sp>
        <p:sp>
          <p:nvSpPr>
            <p:cNvPr id="16467" name="Rectangle 20"/>
            <p:cNvSpPr>
              <a:spLocks noChangeArrowheads="1"/>
            </p:cNvSpPr>
            <p:nvPr/>
          </p:nvSpPr>
          <p:spPr bwMode="auto">
            <a:xfrm>
              <a:off x="372" y="270"/>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9</a:t>
              </a:r>
              <a:endParaRPr lang="en-US">
                <a:latin typeface="Arial" charset="0"/>
              </a:endParaRPr>
            </a:p>
          </p:txBody>
        </p:sp>
        <p:sp>
          <p:nvSpPr>
            <p:cNvPr id="16468" name="Rectangle 21"/>
            <p:cNvSpPr>
              <a:spLocks noChangeArrowheads="1"/>
            </p:cNvSpPr>
            <p:nvPr/>
          </p:nvSpPr>
          <p:spPr bwMode="auto">
            <a:xfrm>
              <a:off x="368" y="3598"/>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10</a:t>
              </a:r>
              <a:endParaRPr lang="en-US">
                <a:latin typeface="Arial" charset="0"/>
              </a:endParaRPr>
            </a:p>
          </p:txBody>
        </p:sp>
        <p:sp>
          <p:nvSpPr>
            <p:cNvPr id="16469" name="Oval 22"/>
            <p:cNvSpPr>
              <a:spLocks noChangeArrowheads="1"/>
            </p:cNvSpPr>
            <p:nvPr/>
          </p:nvSpPr>
          <p:spPr bwMode="auto">
            <a:xfrm>
              <a:off x="2276" y="480"/>
              <a:ext cx="1238" cy="5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0" name="Oval 23"/>
            <p:cNvSpPr>
              <a:spLocks noChangeArrowheads="1"/>
            </p:cNvSpPr>
            <p:nvPr/>
          </p:nvSpPr>
          <p:spPr bwMode="auto">
            <a:xfrm>
              <a:off x="2269" y="473"/>
              <a:ext cx="1252" cy="575"/>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471" name="Group 24"/>
            <p:cNvGrpSpPr>
              <a:grpSpLocks/>
            </p:cNvGrpSpPr>
            <p:nvPr/>
          </p:nvGrpSpPr>
          <p:grpSpPr bwMode="auto">
            <a:xfrm>
              <a:off x="2370" y="881"/>
              <a:ext cx="1064" cy="1"/>
              <a:chOff x="2370" y="874"/>
              <a:chExt cx="1064" cy="1"/>
            </a:xfrm>
          </p:grpSpPr>
          <p:sp>
            <p:nvSpPr>
              <p:cNvPr id="16472" name="Line 25"/>
              <p:cNvSpPr>
                <a:spLocks noChangeShapeType="1"/>
              </p:cNvSpPr>
              <p:nvPr/>
            </p:nvSpPr>
            <p:spPr bwMode="auto">
              <a:xfrm>
                <a:off x="2370"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3" name="Line 26"/>
              <p:cNvSpPr>
                <a:spLocks noChangeShapeType="1"/>
              </p:cNvSpPr>
              <p:nvPr/>
            </p:nvSpPr>
            <p:spPr bwMode="auto">
              <a:xfrm>
                <a:off x="2436"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4" name="Line 27"/>
              <p:cNvSpPr>
                <a:spLocks noChangeShapeType="1"/>
              </p:cNvSpPr>
              <p:nvPr/>
            </p:nvSpPr>
            <p:spPr bwMode="auto">
              <a:xfrm>
                <a:off x="2502"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5" name="Line 28"/>
              <p:cNvSpPr>
                <a:spLocks noChangeShapeType="1"/>
              </p:cNvSpPr>
              <p:nvPr/>
            </p:nvSpPr>
            <p:spPr bwMode="auto">
              <a:xfrm>
                <a:off x="2567"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6" name="Line 29"/>
              <p:cNvSpPr>
                <a:spLocks noChangeShapeType="1"/>
              </p:cNvSpPr>
              <p:nvPr/>
            </p:nvSpPr>
            <p:spPr bwMode="auto">
              <a:xfrm>
                <a:off x="2633"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7" name="Line 30"/>
              <p:cNvSpPr>
                <a:spLocks noChangeShapeType="1"/>
              </p:cNvSpPr>
              <p:nvPr/>
            </p:nvSpPr>
            <p:spPr bwMode="auto">
              <a:xfrm>
                <a:off x="2698"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8" name="Line 31"/>
              <p:cNvSpPr>
                <a:spLocks noChangeShapeType="1"/>
              </p:cNvSpPr>
              <p:nvPr/>
            </p:nvSpPr>
            <p:spPr bwMode="auto">
              <a:xfrm>
                <a:off x="2764"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9" name="Line 32"/>
              <p:cNvSpPr>
                <a:spLocks noChangeShapeType="1"/>
              </p:cNvSpPr>
              <p:nvPr/>
            </p:nvSpPr>
            <p:spPr bwMode="auto">
              <a:xfrm>
                <a:off x="2829"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0" name="Line 33"/>
              <p:cNvSpPr>
                <a:spLocks noChangeShapeType="1"/>
              </p:cNvSpPr>
              <p:nvPr/>
            </p:nvSpPr>
            <p:spPr bwMode="auto">
              <a:xfrm>
                <a:off x="2895"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1" name="Line 34"/>
              <p:cNvSpPr>
                <a:spLocks noChangeShapeType="1"/>
              </p:cNvSpPr>
              <p:nvPr/>
            </p:nvSpPr>
            <p:spPr bwMode="auto">
              <a:xfrm>
                <a:off x="2960"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2" name="Line 35"/>
              <p:cNvSpPr>
                <a:spLocks noChangeShapeType="1"/>
              </p:cNvSpPr>
              <p:nvPr/>
            </p:nvSpPr>
            <p:spPr bwMode="auto">
              <a:xfrm>
                <a:off x="3026"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3" name="Line 36"/>
              <p:cNvSpPr>
                <a:spLocks noChangeShapeType="1"/>
              </p:cNvSpPr>
              <p:nvPr/>
            </p:nvSpPr>
            <p:spPr bwMode="auto">
              <a:xfrm>
                <a:off x="3091"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4" name="Line 37"/>
              <p:cNvSpPr>
                <a:spLocks noChangeShapeType="1"/>
              </p:cNvSpPr>
              <p:nvPr/>
            </p:nvSpPr>
            <p:spPr bwMode="auto">
              <a:xfrm>
                <a:off x="3157"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5" name="Line 38"/>
              <p:cNvSpPr>
                <a:spLocks noChangeShapeType="1"/>
              </p:cNvSpPr>
              <p:nvPr/>
            </p:nvSpPr>
            <p:spPr bwMode="auto">
              <a:xfrm>
                <a:off x="3222"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6" name="Line 39"/>
              <p:cNvSpPr>
                <a:spLocks noChangeShapeType="1"/>
              </p:cNvSpPr>
              <p:nvPr/>
            </p:nvSpPr>
            <p:spPr bwMode="auto">
              <a:xfrm>
                <a:off x="3288"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7" name="Line 40"/>
              <p:cNvSpPr>
                <a:spLocks noChangeShapeType="1"/>
              </p:cNvSpPr>
              <p:nvPr/>
            </p:nvSpPr>
            <p:spPr bwMode="auto">
              <a:xfrm>
                <a:off x="3353"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 name="Line 41"/>
              <p:cNvSpPr>
                <a:spLocks noChangeShapeType="1"/>
              </p:cNvSpPr>
              <p:nvPr/>
            </p:nvSpPr>
            <p:spPr bwMode="auto">
              <a:xfrm>
                <a:off x="3419" y="874"/>
                <a:ext cx="1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2" name="Oval 41"/>
          <p:cNvSpPr/>
          <p:nvPr/>
        </p:nvSpPr>
        <p:spPr bwMode="auto">
          <a:xfrm>
            <a:off x="1524000" y="1600200"/>
            <a:ext cx="1447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6387" name="TextBox 17"/>
          <p:cNvSpPr txBox="1">
            <a:spLocks noChangeArrowheads="1"/>
          </p:cNvSpPr>
          <p:nvPr/>
        </p:nvSpPr>
        <p:spPr bwMode="auto">
          <a:xfrm>
            <a:off x="1905000" y="1905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Plot</a:t>
            </a:r>
          </a:p>
        </p:txBody>
      </p:sp>
      <p:sp>
        <p:nvSpPr>
          <p:cNvPr id="2" name="Rectangle 1"/>
          <p:cNvSpPr/>
          <p:nvPr/>
        </p:nvSpPr>
        <p:spPr bwMode="auto">
          <a:xfrm>
            <a:off x="1447800" y="25908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exposition</a:t>
            </a:r>
          </a:p>
        </p:txBody>
      </p:sp>
      <p:sp>
        <p:nvSpPr>
          <p:cNvPr id="45" name="Rectangle 44"/>
          <p:cNvSpPr/>
          <p:nvPr/>
        </p:nvSpPr>
        <p:spPr bwMode="auto">
          <a:xfrm>
            <a:off x="1371600" y="3124200"/>
            <a:ext cx="14478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Inciting incident</a:t>
            </a:r>
          </a:p>
        </p:txBody>
      </p:sp>
      <p:sp>
        <p:nvSpPr>
          <p:cNvPr id="46" name="Rectangle 45"/>
          <p:cNvSpPr/>
          <p:nvPr/>
        </p:nvSpPr>
        <p:spPr bwMode="auto">
          <a:xfrm>
            <a:off x="1371600" y="3657600"/>
            <a:ext cx="1295400" cy="3810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Central conflict</a:t>
            </a:r>
          </a:p>
        </p:txBody>
      </p:sp>
      <p:sp>
        <p:nvSpPr>
          <p:cNvPr id="47" name="Rectangle 46"/>
          <p:cNvSpPr/>
          <p:nvPr/>
        </p:nvSpPr>
        <p:spPr bwMode="auto">
          <a:xfrm>
            <a:off x="1371600" y="4267200"/>
            <a:ext cx="12954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400" dirty="0">
                <a:solidFill>
                  <a:schemeClr val="tx1"/>
                </a:solidFill>
                <a:latin typeface="Times" charset="0"/>
                <a:ea typeface="ＭＳ Ｐゴシック" charset="0"/>
              </a:rPr>
              <a:t>Climax</a:t>
            </a:r>
          </a:p>
        </p:txBody>
      </p:sp>
      <p:sp>
        <p:nvSpPr>
          <p:cNvPr id="16392" name="TextBox 16"/>
          <p:cNvSpPr txBox="1">
            <a:spLocks noChangeArrowheads="1"/>
          </p:cNvSpPr>
          <p:nvPr/>
        </p:nvSpPr>
        <p:spPr bwMode="auto">
          <a:xfrm rot="-1227810">
            <a:off x="2757488" y="1200150"/>
            <a:ext cx="800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900"/>
              <a:t>utilizing</a:t>
            </a:r>
          </a:p>
        </p:txBody>
      </p:sp>
      <p:cxnSp>
        <p:nvCxnSpPr>
          <p:cNvPr id="49" name="Straight Arrow Connector 48"/>
          <p:cNvCxnSpPr/>
          <p:nvPr/>
        </p:nvCxnSpPr>
        <p:spPr bwMode="auto">
          <a:xfrm flipH="1">
            <a:off x="2819400" y="1371600"/>
            <a:ext cx="817563"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Arrow Connector 49"/>
          <p:cNvCxnSpPr/>
          <p:nvPr/>
        </p:nvCxnSpPr>
        <p:spPr bwMode="auto">
          <a:xfrm>
            <a:off x="1905000" y="2895600"/>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2" name="Straight Arrow Connector 51"/>
          <p:cNvCxnSpPr/>
          <p:nvPr/>
        </p:nvCxnSpPr>
        <p:spPr bwMode="auto">
          <a:xfrm flipH="1">
            <a:off x="1752600" y="2438400"/>
            <a:ext cx="436563" cy="152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Straight Arrow Connector 52"/>
          <p:cNvCxnSpPr/>
          <p:nvPr/>
        </p:nvCxnSpPr>
        <p:spPr bwMode="auto">
          <a:xfrm>
            <a:off x="1981200" y="34290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9" name="Straight Arrow Connector 58"/>
          <p:cNvCxnSpPr/>
          <p:nvPr/>
        </p:nvCxnSpPr>
        <p:spPr bwMode="auto">
          <a:xfrm>
            <a:off x="1981200" y="40386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Arrow Connector 60"/>
          <p:cNvCxnSpPr/>
          <p:nvPr/>
        </p:nvCxnSpPr>
        <p:spPr bwMode="auto">
          <a:xfrm flipH="1">
            <a:off x="3962400" y="1600200"/>
            <a:ext cx="3048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Oval 63"/>
          <p:cNvSpPr/>
          <p:nvPr/>
        </p:nvSpPr>
        <p:spPr bwMode="auto">
          <a:xfrm>
            <a:off x="3200400" y="24384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6400" name="TextBox 11"/>
          <p:cNvSpPr txBox="1">
            <a:spLocks noChangeArrowheads="1"/>
          </p:cNvSpPr>
          <p:nvPr/>
        </p:nvSpPr>
        <p:spPr bwMode="auto">
          <a:xfrm>
            <a:off x="3352800" y="26670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Character</a:t>
            </a:r>
          </a:p>
        </p:txBody>
      </p:sp>
      <p:cxnSp>
        <p:nvCxnSpPr>
          <p:cNvPr id="66" name="Straight Arrow Connector 65"/>
          <p:cNvCxnSpPr/>
          <p:nvPr/>
        </p:nvCxnSpPr>
        <p:spPr bwMode="auto">
          <a:xfrm>
            <a:off x="3581400" y="3276600"/>
            <a:ext cx="0" cy="457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 name="Rectangle 68"/>
          <p:cNvSpPr/>
          <p:nvPr/>
        </p:nvSpPr>
        <p:spPr bwMode="auto">
          <a:xfrm>
            <a:off x="3200400" y="37338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Protagonist </a:t>
            </a:r>
          </a:p>
        </p:txBody>
      </p:sp>
      <p:cxnSp>
        <p:nvCxnSpPr>
          <p:cNvPr id="71" name="Straight Arrow Connector 70"/>
          <p:cNvCxnSpPr>
            <a:stCxn id="69" idx="2"/>
          </p:cNvCxnSpPr>
          <p:nvPr/>
        </p:nvCxnSpPr>
        <p:spPr bwMode="auto">
          <a:xfrm>
            <a:off x="3695700" y="4038600"/>
            <a:ext cx="381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2" name="Rectangle 71"/>
          <p:cNvSpPr/>
          <p:nvPr/>
        </p:nvSpPr>
        <p:spPr bwMode="auto">
          <a:xfrm>
            <a:off x="3124200" y="44196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Antagonist</a:t>
            </a:r>
          </a:p>
        </p:txBody>
      </p:sp>
      <p:sp>
        <p:nvSpPr>
          <p:cNvPr id="16405" name="TextBox 4"/>
          <p:cNvSpPr txBox="1">
            <a:spLocks noChangeArrowheads="1"/>
          </p:cNvSpPr>
          <p:nvPr/>
        </p:nvSpPr>
        <p:spPr bwMode="auto">
          <a:xfrm>
            <a:off x="3733800" y="914400"/>
            <a:ext cx="1752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100"/>
              <a:t>Using literary elements </a:t>
            </a:r>
          </a:p>
          <a:p>
            <a:pPr algn="ctr"/>
            <a:r>
              <a:rPr lang="en-US" sz="1100"/>
              <a:t>To tell a story </a:t>
            </a:r>
          </a:p>
          <a:p>
            <a:pPr algn="ctr"/>
            <a:r>
              <a:rPr lang="en-US" sz="1100"/>
              <a:t>that delivers a message</a:t>
            </a:r>
          </a:p>
        </p:txBody>
      </p:sp>
      <p:sp>
        <p:nvSpPr>
          <p:cNvPr id="16406" name="TextBox 147"/>
          <p:cNvSpPr txBox="1">
            <a:spLocks noChangeArrowheads="1"/>
          </p:cNvSpPr>
          <p:nvPr/>
        </p:nvSpPr>
        <p:spPr bwMode="auto">
          <a:xfrm rot="-4056957">
            <a:off x="3403600" y="1709738"/>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as  revealed by</a:t>
            </a:r>
          </a:p>
        </p:txBody>
      </p:sp>
      <p:sp>
        <p:nvSpPr>
          <p:cNvPr id="16407" name="TextBox 15"/>
          <p:cNvSpPr txBox="1">
            <a:spLocks noChangeArrowheads="1"/>
          </p:cNvSpPr>
          <p:nvPr/>
        </p:nvSpPr>
        <p:spPr bwMode="auto">
          <a:xfrm>
            <a:off x="1524000" y="23622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Consisting of </a:t>
            </a:r>
          </a:p>
        </p:txBody>
      </p:sp>
      <p:sp>
        <p:nvSpPr>
          <p:cNvPr id="16408" name="TextBox 77"/>
          <p:cNvSpPr txBox="1">
            <a:spLocks noChangeArrowheads="1"/>
          </p:cNvSpPr>
          <p:nvPr/>
        </p:nvSpPr>
        <p:spPr bwMode="auto">
          <a:xfrm>
            <a:off x="1905000" y="2895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and</a:t>
            </a:r>
          </a:p>
        </p:txBody>
      </p:sp>
      <p:sp>
        <p:nvSpPr>
          <p:cNvPr id="16409" name="TextBox 79"/>
          <p:cNvSpPr txBox="1">
            <a:spLocks noChangeArrowheads="1"/>
          </p:cNvSpPr>
          <p:nvPr/>
        </p:nvSpPr>
        <p:spPr bwMode="auto">
          <a:xfrm>
            <a:off x="1981200" y="34290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and</a:t>
            </a:r>
          </a:p>
        </p:txBody>
      </p:sp>
      <p:sp>
        <p:nvSpPr>
          <p:cNvPr id="16410" name="TextBox 80"/>
          <p:cNvSpPr txBox="1">
            <a:spLocks noChangeArrowheads="1"/>
          </p:cNvSpPr>
          <p:nvPr/>
        </p:nvSpPr>
        <p:spPr bwMode="auto">
          <a:xfrm>
            <a:off x="1981200" y="4038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and</a:t>
            </a:r>
          </a:p>
        </p:txBody>
      </p:sp>
      <p:sp>
        <p:nvSpPr>
          <p:cNvPr id="16411" name="TextBox 81"/>
          <p:cNvSpPr txBox="1">
            <a:spLocks noChangeArrowheads="1"/>
          </p:cNvSpPr>
          <p:nvPr/>
        </p:nvSpPr>
        <p:spPr bwMode="auto">
          <a:xfrm>
            <a:off x="3581400" y="33528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such as</a:t>
            </a:r>
          </a:p>
        </p:txBody>
      </p:sp>
      <p:sp>
        <p:nvSpPr>
          <p:cNvPr id="16412" name="TextBox 83"/>
          <p:cNvSpPr txBox="1">
            <a:spLocks noChangeArrowheads="1"/>
          </p:cNvSpPr>
          <p:nvPr/>
        </p:nvSpPr>
        <p:spPr bwMode="auto">
          <a:xfrm>
            <a:off x="3581400" y="4038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or</a:t>
            </a:r>
          </a:p>
        </p:txBody>
      </p:sp>
      <p:sp>
        <p:nvSpPr>
          <p:cNvPr id="16413" name="TextBox 147"/>
          <p:cNvSpPr txBox="1">
            <a:spLocks noChangeArrowheads="1"/>
          </p:cNvSpPr>
          <p:nvPr/>
        </p:nvSpPr>
        <p:spPr bwMode="auto">
          <a:xfrm>
            <a:off x="4419600" y="19050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revolves around</a:t>
            </a:r>
          </a:p>
        </p:txBody>
      </p:sp>
      <p:cxnSp>
        <p:nvCxnSpPr>
          <p:cNvPr id="87" name="Straight Arrow Connector 86"/>
          <p:cNvCxnSpPr/>
          <p:nvPr/>
        </p:nvCxnSpPr>
        <p:spPr bwMode="auto">
          <a:xfrm>
            <a:off x="4953000" y="1676400"/>
            <a:ext cx="0" cy="762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1" name="Oval 90"/>
          <p:cNvSpPr/>
          <p:nvPr/>
        </p:nvSpPr>
        <p:spPr bwMode="auto">
          <a:xfrm>
            <a:off x="4495800" y="24384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6416" name="TextBox 19"/>
          <p:cNvSpPr txBox="1">
            <a:spLocks noChangeArrowheads="1"/>
          </p:cNvSpPr>
          <p:nvPr/>
        </p:nvSpPr>
        <p:spPr bwMode="auto">
          <a:xfrm>
            <a:off x="4648200" y="26670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Setting</a:t>
            </a:r>
          </a:p>
        </p:txBody>
      </p:sp>
      <p:sp>
        <p:nvSpPr>
          <p:cNvPr id="93" name="Rectangle 92"/>
          <p:cNvSpPr/>
          <p:nvPr/>
        </p:nvSpPr>
        <p:spPr bwMode="auto">
          <a:xfrm>
            <a:off x="4572000" y="35052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time</a:t>
            </a:r>
          </a:p>
        </p:txBody>
      </p:sp>
      <p:sp>
        <p:nvSpPr>
          <p:cNvPr id="94" name="Rectangle 93"/>
          <p:cNvSpPr/>
          <p:nvPr/>
        </p:nvSpPr>
        <p:spPr bwMode="auto">
          <a:xfrm>
            <a:off x="4572000" y="41148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place</a:t>
            </a:r>
          </a:p>
        </p:txBody>
      </p:sp>
      <p:sp>
        <p:nvSpPr>
          <p:cNvPr id="95" name="Rectangle 94"/>
          <p:cNvSpPr/>
          <p:nvPr/>
        </p:nvSpPr>
        <p:spPr bwMode="auto">
          <a:xfrm>
            <a:off x="4572000" y="48006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tone</a:t>
            </a:r>
          </a:p>
        </p:txBody>
      </p:sp>
      <p:sp>
        <p:nvSpPr>
          <p:cNvPr id="16420" name="TextBox 95"/>
          <p:cNvSpPr txBox="1">
            <a:spLocks noChangeArrowheads="1"/>
          </p:cNvSpPr>
          <p:nvPr/>
        </p:nvSpPr>
        <p:spPr bwMode="auto">
          <a:xfrm>
            <a:off x="4572000" y="3276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such as</a:t>
            </a:r>
          </a:p>
        </p:txBody>
      </p:sp>
      <p:sp>
        <p:nvSpPr>
          <p:cNvPr id="16421" name="TextBox 96"/>
          <p:cNvSpPr txBox="1">
            <a:spLocks noChangeArrowheads="1"/>
          </p:cNvSpPr>
          <p:nvPr/>
        </p:nvSpPr>
        <p:spPr bwMode="auto">
          <a:xfrm>
            <a:off x="4648200" y="38100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of his/her</a:t>
            </a:r>
          </a:p>
        </p:txBody>
      </p:sp>
      <p:sp>
        <p:nvSpPr>
          <p:cNvPr id="16422" name="TextBox 97"/>
          <p:cNvSpPr txBox="1">
            <a:spLocks noChangeArrowheads="1"/>
          </p:cNvSpPr>
          <p:nvPr/>
        </p:nvSpPr>
        <p:spPr bwMode="auto">
          <a:xfrm>
            <a:off x="4800600" y="44958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and</a:t>
            </a:r>
          </a:p>
        </p:txBody>
      </p:sp>
      <p:cxnSp>
        <p:nvCxnSpPr>
          <p:cNvPr id="99" name="Straight Arrow Connector 98"/>
          <p:cNvCxnSpPr>
            <a:stCxn id="91" idx="4"/>
            <a:endCxn id="93" idx="0"/>
          </p:cNvCxnSpPr>
          <p:nvPr/>
        </p:nvCxnSpPr>
        <p:spPr bwMode="auto">
          <a:xfrm>
            <a:off x="5029200" y="3276600"/>
            <a:ext cx="38100" cy="228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2" name="Straight Arrow Connector 101"/>
          <p:cNvCxnSpPr>
            <a:stCxn id="16421" idx="0"/>
          </p:cNvCxnSpPr>
          <p:nvPr/>
        </p:nvCxnSpPr>
        <p:spPr bwMode="auto">
          <a:xfrm>
            <a:off x="5105400" y="3810000"/>
            <a:ext cx="7620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 name="Straight Arrow Connector 106"/>
          <p:cNvCxnSpPr>
            <a:stCxn id="94" idx="2"/>
          </p:cNvCxnSpPr>
          <p:nvPr/>
        </p:nvCxnSpPr>
        <p:spPr bwMode="auto">
          <a:xfrm>
            <a:off x="5067300" y="4419600"/>
            <a:ext cx="381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426" name="TextBox 149"/>
          <p:cNvSpPr txBox="1">
            <a:spLocks noChangeArrowheads="1"/>
          </p:cNvSpPr>
          <p:nvPr/>
        </p:nvSpPr>
        <p:spPr bwMode="auto">
          <a:xfrm rot="-255085">
            <a:off x="5492750" y="1636713"/>
            <a:ext cx="9747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dramatizes</a:t>
            </a:r>
          </a:p>
        </p:txBody>
      </p:sp>
      <p:sp>
        <p:nvSpPr>
          <p:cNvPr id="16427" name="TextBox 147"/>
          <p:cNvSpPr txBox="1">
            <a:spLocks noChangeArrowheads="1"/>
          </p:cNvSpPr>
          <p:nvPr/>
        </p:nvSpPr>
        <p:spPr bwMode="auto">
          <a:xfrm rot="566751">
            <a:off x="5648325" y="962025"/>
            <a:ext cx="9159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ends with a</a:t>
            </a:r>
          </a:p>
        </p:txBody>
      </p:sp>
      <p:cxnSp>
        <p:nvCxnSpPr>
          <p:cNvPr id="113" name="Straight Arrow Connector 112"/>
          <p:cNvCxnSpPr/>
          <p:nvPr/>
        </p:nvCxnSpPr>
        <p:spPr bwMode="auto">
          <a:xfrm>
            <a:off x="5486400" y="1447800"/>
            <a:ext cx="6096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4" name="Straight Arrow Connector 113"/>
          <p:cNvCxnSpPr/>
          <p:nvPr/>
        </p:nvCxnSpPr>
        <p:spPr bwMode="auto">
          <a:xfrm>
            <a:off x="5562600" y="1066800"/>
            <a:ext cx="1219200" cy="228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7" name="Oval 116"/>
          <p:cNvSpPr/>
          <p:nvPr/>
        </p:nvSpPr>
        <p:spPr bwMode="auto">
          <a:xfrm>
            <a:off x="5715000" y="21336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8" name="Oval 117"/>
          <p:cNvSpPr/>
          <p:nvPr/>
        </p:nvSpPr>
        <p:spPr bwMode="auto">
          <a:xfrm>
            <a:off x="6781800" y="990600"/>
            <a:ext cx="1219200" cy="7620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6432" name="TextBox 150"/>
          <p:cNvSpPr txBox="1">
            <a:spLocks noChangeArrowheads="1"/>
          </p:cNvSpPr>
          <p:nvPr/>
        </p:nvSpPr>
        <p:spPr bwMode="auto">
          <a:xfrm>
            <a:off x="5943600" y="22860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Point of View</a:t>
            </a:r>
          </a:p>
        </p:txBody>
      </p:sp>
      <p:sp>
        <p:nvSpPr>
          <p:cNvPr id="16433" name="TextBox 152"/>
          <p:cNvSpPr txBox="1">
            <a:spLocks noChangeArrowheads="1"/>
          </p:cNvSpPr>
          <p:nvPr/>
        </p:nvSpPr>
        <p:spPr bwMode="auto">
          <a:xfrm>
            <a:off x="6858000" y="1219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Theme</a:t>
            </a:r>
          </a:p>
        </p:txBody>
      </p:sp>
      <p:sp>
        <p:nvSpPr>
          <p:cNvPr id="121" name="Rectangle 120"/>
          <p:cNvSpPr/>
          <p:nvPr/>
        </p:nvSpPr>
        <p:spPr bwMode="auto">
          <a:xfrm>
            <a:off x="5943600" y="32766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000" dirty="0">
                <a:solidFill>
                  <a:schemeClr val="tx1"/>
                </a:solidFill>
                <a:latin typeface="Times" charset="0"/>
                <a:ea typeface="ＭＳ Ｐゴシック" charset="0"/>
              </a:rPr>
              <a:t>First person</a:t>
            </a:r>
          </a:p>
        </p:txBody>
      </p:sp>
      <p:sp>
        <p:nvSpPr>
          <p:cNvPr id="122" name="Rectangle 121"/>
          <p:cNvSpPr/>
          <p:nvPr/>
        </p:nvSpPr>
        <p:spPr bwMode="auto">
          <a:xfrm>
            <a:off x="5943600" y="39624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000" dirty="0">
                <a:solidFill>
                  <a:schemeClr val="tx1"/>
                </a:solidFill>
                <a:latin typeface="Times" charset="0"/>
                <a:ea typeface="ＭＳ Ｐゴシック" charset="0"/>
              </a:rPr>
              <a:t>Third person</a:t>
            </a:r>
          </a:p>
        </p:txBody>
      </p:sp>
      <p:sp>
        <p:nvSpPr>
          <p:cNvPr id="16436" name="TextBox 122"/>
          <p:cNvSpPr txBox="1">
            <a:spLocks noChangeArrowheads="1"/>
          </p:cNvSpPr>
          <p:nvPr/>
        </p:nvSpPr>
        <p:spPr bwMode="auto">
          <a:xfrm>
            <a:off x="5867400" y="29718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may be</a:t>
            </a:r>
          </a:p>
        </p:txBody>
      </p:sp>
      <p:sp>
        <p:nvSpPr>
          <p:cNvPr id="16437" name="TextBox 123"/>
          <p:cNvSpPr txBox="1">
            <a:spLocks noChangeArrowheads="1"/>
          </p:cNvSpPr>
          <p:nvPr/>
        </p:nvSpPr>
        <p:spPr bwMode="auto">
          <a:xfrm>
            <a:off x="5943600" y="3657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or could be</a:t>
            </a:r>
          </a:p>
        </p:txBody>
      </p:sp>
      <p:cxnSp>
        <p:nvCxnSpPr>
          <p:cNvPr id="125" name="Straight Arrow Connector 124"/>
          <p:cNvCxnSpPr/>
          <p:nvPr/>
        </p:nvCxnSpPr>
        <p:spPr bwMode="auto">
          <a:xfrm>
            <a:off x="6477000" y="2895600"/>
            <a:ext cx="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7" name="Straight Arrow Connector 126"/>
          <p:cNvCxnSpPr/>
          <p:nvPr/>
        </p:nvCxnSpPr>
        <p:spPr bwMode="auto">
          <a:xfrm>
            <a:off x="6629400" y="3581400"/>
            <a:ext cx="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8" name="Rectangle 127"/>
          <p:cNvSpPr/>
          <p:nvPr/>
        </p:nvSpPr>
        <p:spPr bwMode="auto">
          <a:xfrm>
            <a:off x="7086600" y="2057400"/>
            <a:ext cx="1219200" cy="3810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000" dirty="0">
                <a:solidFill>
                  <a:schemeClr val="tx1"/>
                </a:solidFill>
                <a:latin typeface="Times" charset="0"/>
                <a:ea typeface="ＭＳ Ｐゴシック" charset="0"/>
              </a:rPr>
              <a:t>Important results of actions </a:t>
            </a:r>
          </a:p>
        </p:txBody>
      </p:sp>
      <p:sp>
        <p:nvSpPr>
          <p:cNvPr id="130" name="Rectangle 129"/>
          <p:cNvSpPr/>
          <p:nvPr/>
        </p:nvSpPr>
        <p:spPr bwMode="auto">
          <a:xfrm>
            <a:off x="6858000" y="2819400"/>
            <a:ext cx="14478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Author’s message</a:t>
            </a:r>
          </a:p>
        </p:txBody>
      </p:sp>
      <p:sp>
        <p:nvSpPr>
          <p:cNvPr id="16442" name="TextBox 130"/>
          <p:cNvSpPr txBox="1">
            <a:spLocks noChangeArrowheads="1"/>
          </p:cNvSpPr>
          <p:nvPr/>
        </p:nvSpPr>
        <p:spPr bwMode="auto">
          <a:xfrm>
            <a:off x="7467600" y="1752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explores the</a:t>
            </a:r>
          </a:p>
        </p:txBody>
      </p:sp>
      <p:sp>
        <p:nvSpPr>
          <p:cNvPr id="16443" name="TextBox 131"/>
          <p:cNvSpPr txBox="1">
            <a:spLocks noChangeArrowheads="1"/>
          </p:cNvSpPr>
          <p:nvPr/>
        </p:nvSpPr>
        <p:spPr bwMode="auto">
          <a:xfrm>
            <a:off x="7391400" y="24384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800"/>
              <a:t>Leading to </a:t>
            </a:r>
          </a:p>
        </p:txBody>
      </p:sp>
      <p:cxnSp>
        <p:nvCxnSpPr>
          <p:cNvPr id="134" name="Straight Arrow Connector 133"/>
          <p:cNvCxnSpPr/>
          <p:nvPr/>
        </p:nvCxnSpPr>
        <p:spPr bwMode="auto">
          <a:xfrm>
            <a:off x="7467600" y="17526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6" name="Straight Arrow Connector 135"/>
          <p:cNvCxnSpPr/>
          <p:nvPr/>
        </p:nvCxnSpPr>
        <p:spPr bwMode="auto">
          <a:xfrm>
            <a:off x="7543800" y="2362200"/>
            <a:ext cx="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446" name="TextBox 35"/>
          <p:cNvSpPr txBox="1">
            <a:spLocks noChangeArrowheads="1"/>
          </p:cNvSpPr>
          <p:nvPr/>
        </p:nvSpPr>
        <p:spPr bwMode="auto">
          <a:xfrm>
            <a:off x="1219200" y="5943600"/>
            <a:ext cx="708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How does setting contribute to a narrative story?</a:t>
            </a:r>
          </a:p>
        </p:txBody>
      </p:sp>
      <p:sp>
        <p:nvSpPr>
          <p:cNvPr id="106" name="Rectangle 105"/>
          <p:cNvSpPr/>
          <p:nvPr/>
        </p:nvSpPr>
        <p:spPr bwMode="auto">
          <a:xfrm>
            <a:off x="1447800" y="4876800"/>
            <a:ext cx="1219200" cy="2286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400" dirty="0">
                <a:solidFill>
                  <a:schemeClr val="tx1"/>
                </a:solidFill>
                <a:latin typeface="Times" charset="0"/>
                <a:ea typeface="ＭＳ Ｐゴシック" charset="0"/>
              </a:rPr>
              <a:t>Resolution</a:t>
            </a:r>
          </a:p>
        </p:txBody>
      </p:sp>
      <p:cxnSp>
        <p:nvCxnSpPr>
          <p:cNvPr id="108" name="Straight Arrow Connector 107"/>
          <p:cNvCxnSpPr/>
          <p:nvPr/>
        </p:nvCxnSpPr>
        <p:spPr bwMode="auto">
          <a:xfrm>
            <a:off x="1828800" y="44958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9" name="Rectangle 108"/>
          <p:cNvSpPr/>
          <p:nvPr/>
        </p:nvSpPr>
        <p:spPr bwMode="auto">
          <a:xfrm>
            <a:off x="3124200" y="4876800"/>
            <a:ext cx="990600" cy="4572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Supporting characters</a:t>
            </a:r>
          </a:p>
        </p:txBody>
      </p:sp>
      <p:sp>
        <p:nvSpPr>
          <p:cNvPr id="3" name="Footer Placeholder 2"/>
          <p:cNvSpPr>
            <a:spLocks noGrp="1"/>
          </p:cNvSpPr>
          <p:nvPr>
            <p:ph type="ftr" sz="quarter" idx="11"/>
          </p:nvPr>
        </p:nvSpPr>
        <p:spPr/>
        <p:txBody>
          <a:bodyPr/>
          <a:lstStyle/>
          <a:p>
            <a:r>
              <a:rPr lang="en-US" smtClean="0"/>
              <a:t>University of Kansas Center for Research on Learning  2013</a:t>
            </a:r>
            <a:endParaRPr lang="en-US" dirty="0"/>
          </a:p>
        </p:txBody>
      </p:sp>
      <p:sp>
        <p:nvSpPr>
          <p:cNvPr id="4" name="Slide Number Placeholder 3"/>
          <p:cNvSpPr>
            <a:spLocks noGrp="1"/>
          </p:cNvSpPr>
          <p:nvPr>
            <p:ph type="sldNum" sz="quarter" idx="10"/>
          </p:nvPr>
        </p:nvSpPr>
        <p:spPr/>
        <p:txBody>
          <a:bodyPr/>
          <a:lstStyle/>
          <a:p>
            <a:fld id="{1FBE1483-AF8C-754F-8AB1-9402122579D8}" type="slidenum">
              <a:rPr lang="en-US" smtClean="0"/>
              <a:pPr/>
              <a:t>38</a:t>
            </a:fld>
            <a:endParaRPr lang="en-US" dirty="0"/>
          </a:p>
        </p:txBody>
      </p:sp>
    </p:spTree>
    <p:extLst>
      <p:ext uri="{BB962C8B-B14F-4D97-AF65-F5344CB8AC3E}">
        <p14:creationId xmlns:p14="http://schemas.microsoft.com/office/powerpoint/2010/main" val="1764174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2D316D70-B3C6-A949-A2A1-0D443F1D2F10}" type="slidenum">
              <a:rPr lang="en-US" sz="1000">
                <a:solidFill>
                  <a:schemeClr val="accent2"/>
                </a:solidFill>
                <a:latin typeface="Arial" charset="0"/>
              </a:rPr>
              <a:pPr/>
              <a:t>39</a:t>
            </a:fld>
            <a:endParaRPr lang="en-US" sz="1000" dirty="0">
              <a:solidFill>
                <a:schemeClr val="accent2"/>
              </a:solidFill>
              <a:latin typeface="Arial" charset="0"/>
            </a:endParaRPr>
          </a:p>
        </p:txBody>
      </p:sp>
      <p:sp>
        <p:nvSpPr>
          <p:cNvPr id="532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53252" name="Rectangle 4"/>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The CRAFT Linking Steps </a:t>
            </a:r>
          </a:p>
        </p:txBody>
      </p:sp>
      <p:sp>
        <p:nvSpPr>
          <p:cNvPr id="53253" name="Rectangle 5"/>
          <p:cNvSpPr>
            <a:spLocks noGrp="1" noChangeArrowheads="1"/>
          </p:cNvSpPr>
          <p:nvPr>
            <p:ph type="body" idx="1"/>
          </p:nvPr>
        </p:nvSpPr>
        <p:spPr/>
        <p:txBody>
          <a:bodyPr/>
          <a:lstStyle/>
          <a:p>
            <a:pPr eaLnBrk="1" hangingPunct="1">
              <a:lnSpc>
                <a:spcPct val="90000"/>
              </a:lnSpc>
            </a:pPr>
            <a:r>
              <a:rPr lang="en-US" sz="2200" dirty="0">
                <a:latin typeface="Arial" charset="0"/>
                <a:ea typeface="ＭＳ Ｐゴシック" charset="0"/>
                <a:cs typeface="ＭＳ Ｐゴシック" charset="0"/>
              </a:rPr>
              <a:t>Guide the teacher to:</a:t>
            </a:r>
          </a:p>
          <a:p>
            <a:pPr eaLnBrk="1" hangingPunct="1">
              <a:lnSpc>
                <a:spcPct val="90000"/>
              </a:lnSpc>
            </a:pPr>
            <a:endParaRPr lang="en-US" sz="2200" dirty="0">
              <a:latin typeface="Arial" charset="0"/>
              <a:ea typeface="ＭＳ Ｐゴシック" charset="0"/>
              <a:cs typeface="ＭＳ Ｐゴシック" charset="0"/>
            </a:endParaRPr>
          </a:p>
          <a:p>
            <a:pPr lvl="1" eaLnBrk="1" hangingPunct="1">
              <a:lnSpc>
                <a:spcPct val="90000"/>
              </a:lnSpc>
            </a:pPr>
            <a:r>
              <a:rPr lang="en-US" sz="2000" dirty="0">
                <a:latin typeface="Arial" charset="0"/>
                <a:ea typeface="ＭＳ Ｐゴシック" charset="0"/>
              </a:rPr>
              <a:t>present the Unit Organizer effectively</a:t>
            </a:r>
          </a:p>
          <a:p>
            <a:pPr lvl="1" eaLnBrk="1" hangingPunct="1">
              <a:lnSpc>
                <a:spcPct val="90000"/>
              </a:lnSpc>
            </a:pPr>
            <a:endParaRPr lang="en-US" sz="2000" dirty="0">
              <a:latin typeface="Arial" charset="0"/>
              <a:ea typeface="ＭＳ Ｐゴシック" charset="0"/>
            </a:endParaRPr>
          </a:p>
          <a:p>
            <a:pPr lvl="1" eaLnBrk="1" hangingPunct="1">
              <a:lnSpc>
                <a:spcPct val="90000"/>
              </a:lnSpc>
            </a:pPr>
            <a:r>
              <a:rPr lang="en-US" sz="2000" dirty="0">
                <a:latin typeface="Arial" charset="0"/>
                <a:ea typeface="ＭＳ Ｐゴシック" charset="0"/>
              </a:rPr>
              <a:t>involve students in constructing and using the Unit Organizer</a:t>
            </a:r>
          </a:p>
          <a:p>
            <a:pPr lvl="1" eaLnBrk="1" hangingPunct="1">
              <a:lnSpc>
                <a:spcPct val="90000"/>
              </a:lnSpc>
            </a:pPr>
            <a:endParaRPr lang="en-US" sz="2000" dirty="0">
              <a:latin typeface="Arial" charset="0"/>
              <a:ea typeface="ＭＳ Ｐゴシック" charset="0"/>
            </a:endParaRPr>
          </a:p>
          <a:p>
            <a:pPr lvl="1" eaLnBrk="1" hangingPunct="1">
              <a:lnSpc>
                <a:spcPct val="90000"/>
              </a:lnSpc>
            </a:pPr>
            <a:r>
              <a:rPr lang="en-US" sz="2000" dirty="0">
                <a:latin typeface="Arial" charset="0"/>
                <a:ea typeface="ＭＳ Ｐゴシック" charset="0"/>
              </a:rPr>
              <a:t>elicit and make connections to the prior knowledge of students</a:t>
            </a:r>
          </a:p>
          <a:p>
            <a:pPr lvl="1" eaLnBrk="1" hangingPunct="1">
              <a:lnSpc>
                <a:spcPct val="90000"/>
              </a:lnSpc>
            </a:pPr>
            <a:endParaRPr lang="en-US" sz="2000" dirty="0">
              <a:latin typeface="Arial" charset="0"/>
              <a:ea typeface="ＭＳ Ｐゴシック" charset="0"/>
            </a:endParaRPr>
          </a:p>
          <a:p>
            <a:pPr lvl="1" eaLnBrk="1" hangingPunct="1">
              <a:lnSpc>
                <a:spcPct val="90000"/>
              </a:lnSpc>
            </a:pPr>
            <a:r>
              <a:rPr lang="en-US" sz="2000" dirty="0">
                <a:latin typeface="Arial" charset="0"/>
                <a:ea typeface="ＭＳ Ｐゴシック" charset="0"/>
              </a:rPr>
              <a:t>focus student attention on learning</a:t>
            </a:r>
          </a:p>
        </p:txBody>
      </p:sp>
      <p:pic>
        <p:nvPicPr>
          <p:cNvPr id="5325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7345" name="Group 2"/>
          <p:cNvGrpSpPr>
            <a:grpSpLocks/>
          </p:cNvGrpSpPr>
          <p:nvPr/>
        </p:nvGrpSpPr>
        <p:grpSpPr bwMode="auto">
          <a:xfrm>
            <a:off x="355600" y="104775"/>
            <a:ext cx="8347075" cy="6473825"/>
            <a:chOff x="447" y="79"/>
            <a:chExt cx="4873" cy="3867"/>
          </a:xfrm>
        </p:grpSpPr>
        <p:sp>
          <p:nvSpPr>
            <p:cNvPr id="57387" name="Oval 3"/>
            <p:cNvSpPr>
              <a:spLocks noChangeArrowheads="1"/>
            </p:cNvSpPr>
            <p:nvPr/>
          </p:nvSpPr>
          <p:spPr bwMode="auto">
            <a:xfrm>
              <a:off x="2825" y="904"/>
              <a:ext cx="1265" cy="618"/>
            </a:xfrm>
            <a:prstGeom prst="ellipse">
              <a:avLst/>
            </a:prstGeom>
            <a:solidFill>
              <a:schemeClr val="bg1"/>
            </a:solidFill>
            <a:ln w="22225">
              <a:solidFill>
                <a:srgbClr val="000000"/>
              </a:solidFill>
              <a:round/>
              <a:headEnd/>
              <a:tailEnd/>
            </a:ln>
          </p:spPr>
          <p:txBody>
            <a:bodyPr/>
            <a:lstStyle/>
            <a:p>
              <a:endParaRPr lang="en-US"/>
            </a:p>
          </p:txBody>
        </p:sp>
        <p:grpSp>
          <p:nvGrpSpPr>
            <p:cNvPr id="57388" name="Group 4"/>
            <p:cNvGrpSpPr>
              <a:grpSpLocks/>
            </p:cNvGrpSpPr>
            <p:nvPr/>
          </p:nvGrpSpPr>
          <p:grpSpPr bwMode="auto">
            <a:xfrm>
              <a:off x="2894" y="1330"/>
              <a:ext cx="1120" cy="1"/>
              <a:chOff x="2894" y="1330"/>
              <a:chExt cx="1120" cy="1"/>
            </a:xfrm>
          </p:grpSpPr>
          <p:sp>
            <p:nvSpPr>
              <p:cNvPr id="57475" name="Line 5"/>
              <p:cNvSpPr>
                <a:spLocks noChangeShapeType="1"/>
              </p:cNvSpPr>
              <p:nvPr/>
            </p:nvSpPr>
            <p:spPr bwMode="auto">
              <a:xfrm>
                <a:off x="2894"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6" name="Line 6"/>
              <p:cNvSpPr>
                <a:spLocks noChangeShapeType="1"/>
              </p:cNvSpPr>
              <p:nvPr/>
            </p:nvSpPr>
            <p:spPr bwMode="auto">
              <a:xfrm>
                <a:off x="2956"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7" name="Line 7"/>
              <p:cNvSpPr>
                <a:spLocks noChangeShapeType="1"/>
              </p:cNvSpPr>
              <p:nvPr/>
            </p:nvSpPr>
            <p:spPr bwMode="auto">
              <a:xfrm>
                <a:off x="3017"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8" name="Line 8"/>
              <p:cNvSpPr>
                <a:spLocks noChangeShapeType="1"/>
              </p:cNvSpPr>
              <p:nvPr/>
            </p:nvSpPr>
            <p:spPr bwMode="auto">
              <a:xfrm>
                <a:off x="3079"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9" name="Line 9"/>
              <p:cNvSpPr>
                <a:spLocks noChangeShapeType="1"/>
              </p:cNvSpPr>
              <p:nvPr/>
            </p:nvSpPr>
            <p:spPr bwMode="auto">
              <a:xfrm>
                <a:off x="3141"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0" name="Line 10"/>
              <p:cNvSpPr>
                <a:spLocks noChangeShapeType="1"/>
              </p:cNvSpPr>
              <p:nvPr/>
            </p:nvSpPr>
            <p:spPr bwMode="auto">
              <a:xfrm>
                <a:off x="3203"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1" name="Line 11"/>
              <p:cNvSpPr>
                <a:spLocks noChangeShapeType="1"/>
              </p:cNvSpPr>
              <p:nvPr/>
            </p:nvSpPr>
            <p:spPr bwMode="auto">
              <a:xfrm>
                <a:off x="3265"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2" name="Line 12"/>
              <p:cNvSpPr>
                <a:spLocks noChangeShapeType="1"/>
              </p:cNvSpPr>
              <p:nvPr/>
            </p:nvSpPr>
            <p:spPr bwMode="auto">
              <a:xfrm>
                <a:off x="3327"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3" name="Line 13"/>
              <p:cNvSpPr>
                <a:spLocks noChangeShapeType="1"/>
              </p:cNvSpPr>
              <p:nvPr/>
            </p:nvSpPr>
            <p:spPr bwMode="auto">
              <a:xfrm>
                <a:off x="3389"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4" name="Line 14"/>
              <p:cNvSpPr>
                <a:spLocks noChangeShapeType="1"/>
              </p:cNvSpPr>
              <p:nvPr/>
            </p:nvSpPr>
            <p:spPr bwMode="auto">
              <a:xfrm>
                <a:off x="3451"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5" name="Line 15"/>
              <p:cNvSpPr>
                <a:spLocks noChangeShapeType="1"/>
              </p:cNvSpPr>
              <p:nvPr/>
            </p:nvSpPr>
            <p:spPr bwMode="auto">
              <a:xfrm>
                <a:off x="3512"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6" name="Line 16"/>
              <p:cNvSpPr>
                <a:spLocks noChangeShapeType="1"/>
              </p:cNvSpPr>
              <p:nvPr/>
            </p:nvSpPr>
            <p:spPr bwMode="auto">
              <a:xfrm>
                <a:off x="3574"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7" name="Line 17"/>
              <p:cNvSpPr>
                <a:spLocks noChangeShapeType="1"/>
              </p:cNvSpPr>
              <p:nvPr/>
            </p:nvSpPr>
            <p:spPr bwMode="auto">
              <a:xfrm>
                <a:off x="3636"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8" name="Line 18"/>
              <p:cNvSpPr>
                <a:spLocks noChangeShapeType="1"/>
              </p:cNvSpPr>
              <p:nvPr/>
            </p:nvSpPr>
            <p:spPr bwMode="auto">
              <a:xfrm>
                <a:off x="3698"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9" name="Line 19"/>
              <p:cNvSpPr>
                <a:spLocks noChangeShapeType="1"/>
              </p:cNvSpPr>
              <p:nvPr/>
            </p:nvSpPr>
            <p:spPr bwMode="auto">
              <a:xfrm>
                <a:off x="3760"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90" name="Line 20"/>
              <p:cNvSpPr>
                <a:spLocks noChangeShapeType="1"/>
              </p:cNvSpPr>
              <p:nvPr/>
            </p:nvSpPr>
            <p:spPr bwMode="auto">
              <a:xfrm>
                <a:off x="3822"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91" name="Line 21"/>
              <p:cNvSpPr>
                <a:spLocks noChangeShapeType="1"/>
              </p:cNvSpPr>
              <p:nvPr/>
            </p:nvSpPr>
            <p:spPr bwMode="auto">
              <a:xfrm>
                <a:off x="3884"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92" name="Line 22"/>
              <p:cNvSpPr>
                <a:spLocks noChangeShapeType="1"/>
              </p:cNvSpPr>
              <p:nvPr/>
            </p:nvSpPr>
            <p:spPr bwMode="auto">
              <a:xfrm>
                <a:off x="3945"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93" name="Line 23"/>
              <p:cNvSpPr>
                <a:spLocks noChangeShapeType="1"/>
              </p:cNvSpPr>
              <p:nvPr/>
            </p:nvSpPr>
            <p:spPr bwMode="auto">
              <a:xfrm>
                <a:off x="4007" y="1330"/>
                <a:ext cx="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89" name="Rectangle 24"/>
            <p:cNvSpPr>
              <a:spLocks noChangeArrowheads="1"/>
            </p:cNvSpPr>
            <p:nvPr/>
          </p:nvSpPr>
          <p:spPr bwMode="auto">
            <a:xfrm>
              <a:off x="3952" y="134"/>
              <a:ext cx="1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NAME</a:t>
              </a:r>
              <a:endParaRPr lang="en-US">
                <a:latin typeface="Arial" charset="0"/>
              </a:endParaRPr>
            </a:p>
          </p:txBody>
        </p:sp>
        <p:sp>
          <p:nvSpPr>
            <p:cNvPr id="57390" name="Rectangle 25"/>
            <p:cNvSpPr>
              <a:spLocks noChangeArrowheads="1"/>
            </p:cNvSpPr>
            <p:nvPr/>
          </p:nvSpPr>
          <p:spPr bwMode="auto">
            <a:xfrm>
              <a:off x="3952" y="223"/>
              <a:ext cx="17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DATE</a:t>
              </a:r>
              <a:endParaRPr lang="en-US">
                <a:latin typeface="Arial" charset="0"/>
              </a:endParaRPr>
            </a:p>
          </p:txBody>
        </p:sp>
        <p:sp>
          <p:nvSpPr>
            <p:cNvPr id="57391" name="Line 26"/>
            <p:cNvSpPr>
              <a:spLocks noChangeShapeType="1"/>
            </p:cNvSpPr>
            <p:nvPr/>
          </p:nvSpPr>
          <p:spPr bwMode="auto">
            <a:xfrm>
              <a:off x="4165" y="182"/>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2" name="Rectangle 27"/>
            <p:cNvSpPr>
              <a:spLocks noChangeArrowheads="1"/>
            </p:cNvSpPr>
            <p:nvPr/>
          </p:nvSpPr>
          <p:spPr bwMode="auto">
            <a:xfrm>
              <a:off x="447" y="141"/>
              <a:ext cx="118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rPr>
                <a:t>The Unit Organizer </a:t>
              </a:r>
              <a:endParaRPr lang="en-US">
                <a:latin typeface="Arial" charset="0"/>
              </a:endParaRPr>
            </a:p>
          </p:txBody>
        </p:sp>
        <p:sp>
          <p:nvSpPr>
            <p:cNvPr id="57393" name="Rectangle 28"/>
            <p:cNvSpPr>
              <a:spLocks noChangeArrowheads="1"/>
            </p:cNvSpPr>
            <p:nvPr/>
          </p:nvSpPr>
          <p:spPr bwMode="auto">
            <a:xfrm>
              <a:off x="2571" y="203"/>
              <a:ext cx="5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BIGGER PICTURE</a:t>
              </a:r>
              <a:endParaRPr lang="en-US">
                <a:latin typeface="Arial" charset="0"/>
              </a:endParaRPr>
            </a:p>
          </p:txBody>
        </p:sp>
        <p:sp>
          <p:nvSpPr>
            <p:cNvPr id="57394" name="Rectangle 29"/>
            <p:cNvSpPr>
              <a:spLocks noChangeArrowheads="1"/>
            </p:cNvSpPr>
            <p:nvPr/>
          </p:nvSpPr>
          <p:spPr bwMode="auto">
            <a:xfrm>
              <a:off x="797" y="512"/>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LAST UNIT</a:t>
              </a:r>
              <a:endParaRPr lang="en-US">
                <a:latin typeface="Arial" charset="0"/>
              </a:endParaRPr>
            </a:p>
          </p:txBody>
        </p:sp>
        <p:sp>
          <p:nvSpPr>
            <p:cNvPr id="57395" name="Rectangle 30"/>
            <p:cNvSpPr>
              <a:spLocks noChangeArrowheads="1"/>
            </p:cNvSpPr>
            <p:nvPr/>
          </p:nvSpPr>
          <p:spPr bwMode="auto">
            <a:xfrm>
              <a:off x="1120" y="512"/>
              <a:ext cx="3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57396" name="Rectangle 31"/>
            <p:cNvSpPr>
              <a:spLocks noChangeArrowheads="1"/>
            </p:cNvSpPr>
            <p:nvPr/>
          </p:nvSpPr>
          <p:spPr bwMode="auto">
            <a:xfrm>
              <a:off x="2770" y="525"/>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57397" name="Rectangle 32"/>
            <p:cNvSpPr>
              <a:spLocks noChangeArrowheads="1"/>
            </p:cNvSpPr>
            <p:nvPr/>
          </p:nvSpPr>
          <p:spPr bwMode="auto">
            <a:xfrm>
              <a:off x="4461" y="505"/>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NEXT UNIT</a:t>
              </a:r>
              <a:endParaRPr lang="en-US">
                <a:latin typeface="Arial" charset="0"/>
              </a:endParaRPr>
            </a:p>
          </p:txBody>
        </p:sp>
        <p:sp>
          <p:nvSpPr>
            <p:cNvPr id="57398" name="Rectangle 33"/>
            <p:cNvSpPr>
              <a:spLocks noChangeArrowheads="1"/>
            </p:cNvSpPr>
            <p:nvPr/>
          </p:nvSpPr>
          <p:spPr bwMode="auto">
            <a:xfrm>
              <a:off x="4791" y="505"/>
              <a:ext cx="3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57399" name="Line 34"/>
            <p:cNvSpPr>
              <a:spLocks noChangeShapeType="1"/>
            </p:cNvSpPr>
            <p:nvPr/>
          </p:nvSpPr>
          <p:spPr bwMode="auto">
            <a:xfrm>
              <a:off x="474" y="766"/>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0" name="Line 35"/>
            <p:cNvSpPr>
              <a:spLocks noChangeShapeType="1"/>
            </p:cNvSpPr>
            <p:nvPr/>
          </p:nvSpPr>
          <p:spPr bwMode="auto">
            <a:xfrm>
              <a:off x="467" y="301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1" name="Line 36"/>
            <p:cNvSpPr>
              <a:spLocks noChangeShapeType="1"/>
            </p:cNvSpPr>
            <p:nvPr/>
          </p:nvSpPr>
          <p:spPr bwMode="auto">
            <a:xfrm>
              <a:off x="1766" y="498"/>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2" name="Line 37"/>
            <p:cNvSpPr>
              <a:spLocks noChangeShapeType="1"/>
            </p:cNvSpPr>
            <p:nvPr/>
          </p:nvSpPr>
          <p:spPr bwMode="auto">
            <a:xfrm>
              <a:off x="4055" y="505"/>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3" name="Arc 38"/>
            <p:cNvSpPr>
              <a:spLocks/>
            </p:cNvSpPr>
            <p:nvPr/>
          </p:nvSpPr>
          <p:spPr bwMode="auto">
            <a:xfrm>
              <a:off x="474" y="306"/>
              <a:ext cx="1289" cy="19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lnTo>
                    <a:pt x="-1"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04" name="Arc 39"/>
            <p:cNvSpPr>
              <a:spLocks/>
            </p:cNvSpPr>
            <p:nvPr/>
          </p:nvSpPr>
          <p:spPr bwMode="auto">
            <a:xfrm>
              <a:off x="467" y="299"/>
              <a:ext cx="12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lnTo>
                    <a:pt x="-1"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5" name="Arc 40"/>
            <p:cNvSpPr>
              <a:spLocks/>
            </p:cNvSpPr>
            <p:nvPr/>
          </p:nvSpPr>
          <p:spPr bwMode="auto">
            <a:xfrm>
              <a:off x="4055" y="299"/>
              <a:ext cx="1265" cy="203"/>
            </a:xfrm>
            <a:custGeom>
              <a:avLst/>
              <a:gdLst>
                <a:gd name="T0" fmla="*/ 0 w 21616"/>
                <a:gd name="T1" fmla="*/ 0 h 21600"/>
                <a:gd name="T2" fmla="*/ 0 w 21616"/>
                <a:gd name="T3" fmla="*/ 0 h 21600"/>
                <a:gd name="T4" fmla="*/ 0 w 21616"/>
                <a:gd name="T5" fmla="*/ 0 h 21600"/>
                <a:gd name="T6" fmla="*/ 0 60000 65536"/>
                <a:gd name="T7" fmla="*/ 0 60000 65536"/>
                <a:gd name="T8" fmla="*/ 0 60000 65536"/>
              </a:gdLst>
              <a:ahLst/>
              <a:cxnLst>
                <a:cxn ang="T6">
                  <a:pos x="T0" y="T1"/>
                </a:cxn>
                <a:cxn ang="T7">
                  <a:pos x="T2" y="T3"/>
                </a:cxn>
                <a:cxn ang="T8">
                  <a:pos x="T4" y="T5"/>
                </a:cxn>
              </a:cxnLst>
              <a:rect l="0" t="0" r="r" b="b"/>
              <a:pathLst>
                <a:path w="21616" h="21600" fill="none" extrusionOk="0">
                  <a:moveTo>
                    <a:pt x="-1" y="0"/>
                  </a:moveTo>
                  <a:cubicBezTo>
                    <a:pt x="5" y="0"/>
                    <a:pt x="11" y="-1"/>
                    <a:pt x="17" y="-1"/>
                  </a:cubicBezTo>
                  <a:cubicBezTo>
                    <a:pt x="11904" y="-1"/>
                    <a:pt x="21558" y="9606"/>
                    <a:pt x="21616" y="21493"/>
                  </a:cubicBezTo>
                </a:path>
                <a:path w="21616" h="21600" stroke="0" extrusionOk="0">
                  <a:moveTo>
                    <a:pt x="-1" y="0"/>
                  </a:moveTo>
                  <a:cubicBezTo>
                    <a:pt x="5" y="0"/>
                    <a:pt x="11" y="-1"/>
                    <a:pt x="17" y="-1"/>
                  </a:cubicBezTo>
                  <a:cubicBezTo>
                    <a:pt x="11904" y="-1"/>
                    <a:pt x="21558" y="9606"/>
                    <a:pt x="21616" y="21493"/>
                  </a:cubicBezTo>
                  <a:lnTo>
                    <a:pt x="17" y="21600"/>
                  </a:lnTo>
                  <a:lnTo>
                    <a:pt x="-1" y="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6" name="Line 41"/>
            <p:cNvSpPr>
              <a:spLocks noChangeShapeType="1"/>
            </p:cNvSpPr>
            <p:nvPr/>
          </p:nvSpPr>
          <p:spPr bwMode="auto">
            <a:xfrm>
              <a:off x="1760" y="299"/>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407" name="Group 42"/>
            <p:cNvGrpSpPr>
              <a:grpSpLocks/>
            </p:cNvGrpSpPr>
            <p:nvPr/>
          </p:nvGrpSpPr>
          <p:grpSpPr bwMode="auto">
            <a:xfrm>
              <a:off x="1760" y="326"/>
              <a:ext cx="1" cy="145"/>
              <a:chOff x="1760" y="326"/>
              <a:chExt cx="1" cy="145"/>
            </a:xfrm>
          </p:grpSpPr>
          <p:sp>
            <p:nvSpPr>
              <p:cNvPr id="57472" name="Line 43"/>
              <p:cNvSpPr>
                <a:spLocks noChangeShapeType="1"/>
              </p:cNvSpPr>
              <p:nvPr/>
            </p:nvSpPr>
            <p:spPr bwMode="auto">
              <a:xfrm>
                <a:off x="1760" y="326"/>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3" name="Line 44"/>
              <p:cNvSpPr>
                <a:spLocks noChangeShapeType="1"/>
              </p:cNvSpPr>
              <p:nvPr/>
            </p:nvSpPr>
            <p:spPr bwMode="auto">
              <a:xfrm>
                <a:off x="1760" y="388"/>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4" name="Line 45"/>
              <p:cNvSpPr>
                <a:spLocks noChangeShapeType="1"/>
              </p:cNvSpPr>
              <p:nvPr/>
            </p:nvSpPr>
            <p:spPr bwMode="auto">
              <a:xfrm>
                <a:off x="1760" y="45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7408" name="Group 46"/>
            <p:cNvGrpSpPr>
              <a:grpSpLocks/>
            </p:cNvGrpSpPr>
            <p:nvPr/>
          </p:nvGrpSpPr>
          <p:grpSpPr bwMode="auto">
            <a:xfrm>
              <a:off x="4062" y="333"/>
              <a:ext cx="1" cy="145"/>
              <a:chOff x="4062" y="333"/>
              <a:chExt cx="1" cy="145"/>
            </a:xfrm>
          </p:grpSpPr>
          <p:sp>
            <p:nvSpPr>
              <p:cNvPr id="57469" name="Line 47"/>
              <p:cNvSpPr>
                <a:spLocks noChangeShapeType="1"/>
              </p:cNvSpPr>
              <p:nvPr/>
            </p:nvSpPr>
            <p:spPr bwMode="auto">
              <a:xfrm>
                <a:off x="4062" y="3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0" name="Line 48"/>
              <p:cNvSpPr>
                <a:spLocks noChangeShapeType="1"/>
              </p:cNvSpPr>
              <p:nvPr/>
            </p:nvSpPr>
            <p:spPr bwMode="auto">
              <a:xfrm>
                <a:off x="4062"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1" name="Line 49"/>
              <p:cNvSpPr>
                <a:spLocks noChangeShapeType="1"/>
              </p:cNvSpPr>
              <p:nvPr/>
            </p:nvSpPr>
            <p:spPr bwMode="auto">
              <a:xfrm>
                <a:off x="4062"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409" name="Line 50"/>
            <p:cNvSpPr>
              <a:spLocks noChangeShapeType="1"/>
            </p:cNvSpPr>
            <p:nvPr/>
          </p:nvSpPr>
          <p:spPr bwMode="auto">
            <a:xfrm>
              <a:off x="467" y="505"/>
              <a:ext cx="1" cy="336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0" name="Line 51"/>
            <p:cNvSpPr>
              <a:spLocks noChangeShapeType="1"/>
            </p:cNvSpPr>
            <p:nvPr/>
          </p:nvSpPr>
          <p:spPr bwMode="auto">
            <a:xfrm>
              <a:off x="474" y="387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1" name="Line 52"/>
            <p:cNvSpPr>
              <a:spLocks noChangeShapeType="1"/>
            </p:cNvSpPr>
            <p:nvPr/>
          </p:nvSpPr>
          <p:spPr bwMode="auto">
            <a:xfrm>
              <a:off x="5306" y="505"/>
              <a:ext cx="1" cy="336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2" name="Rectangle 53"/>
            <p:cNvSpPr>
              <a:spLocks noChangeArrowheads="1"/>
            </p:cNvSpPr>
            <p:nvPr/>
          </p:nvSpPr>
          <p:spPr bwMode="auto">
            <a:xfrm rot="-5400000">
              <a:off x="245" y="3284"/>
              <a:ext cx="6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800" b="1">
                  <a:solidFill>
                    <a:srgbClr val="000000"/>
                  </a:solidFill>
                  <a:latin typeface="Arial" charset="0"/>
                </a:rPr>
                <a:t> UNIT SELF-TEST QUESTIONS</a:t>
              </a:r>
            </a:p>
          </p:txBody>
        </p:sp>
        <p:sp>
          <p:nvSpPr>
            <p:cNvPr id="57413" name="Rectangle 54"/>
            <p:cNvSpPr>
              <a:spLocks noChangeArrowheads="1"/>
            </p:cNvSpPr>
            <p:nvPr/>
          </p:nvSpPr>
          <p:spPr bwMode="auto">
            <a:xfrm rot="-5400000">
              <a:off x="617" y="3831"/>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endParaRPr lang="en-US">
                <a:latin typeface="Arial" charset="0"/>
              </a:endParaRPr>
            </a:p>
          </p:txBody>
        </p:sp>
        <p:sp>
          <p:nvSpPr>
            <p:cNvPr id="57414" name="Rectangle 55"/>
            <p:cNvSpPr>
              <a:spLocks noChangeArrowheads="1"/>
            </p:cNvSpPr>
            <p:nvPr/>
          </p:nvSpPr>
          <p:spPr bwMode="auto">
            <a:xfrm rot="960000">
              <a:off x="3278" y="808"/>
              <a:ext cx="3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is about...</a:t>
              </a:r>
              <a:endParaRPr lang="en-US">
                <a:latin typeface="Arial" charset="0"/>
              </a:endParaRPr>
            </a:p>
          </p:txBody>
        </p:sp>
        <p:sp>
          <p:nvSpPr>
            <p:cNvPr id="57415" name="Line 56"/>
            <p:cNvSpPr>
              <a:spLocks noChangeShapeType="1"/>
            </p:cNvSpPr>
            <p:nvPr/>
          </p:nvSpPr>
          <p:spPr bwMode="auto">
            <a:xfrm>
              <a:off x="1498" y="773"/>
              <a:ext cx="1" cy="224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6" name="Line 57"/>
            <p:cNvSpPr>
              <a:spLocks noChangeShapeType="1"/>
            </p:cNvSpPr>
            <p:nvPr/>
          </p:nvSpPr>
          <p:spPr bwMode="auto">
            <a:xfrm>
              <a:off x="474" y="1254"/>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7" name="Line 58"/>
            <p:cNvSpPr>
              <a:spLocks noChangeShapeType="1"/>
            </p:cNvSpPr>
            <p:nvPr/>
          </p:nvSpPr>
          <p:spPr bwMode="auto">
            <a:xfrm>
              <a:off x="474" y="1096"/>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8" name="Line 59"/>
            <p:cNvSpPr>
              <a:spLocks noChangeShapeType="1"/>
            </p:cNvSpPr>
            <p:nvPr/>
          </p:nvSpPr>
          <p:spPr bwMode="auto">
            <a:xfrm>
              <a:off x="474" y="141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9" name="Line 60"/>
            <p:cNvSpPr>
              <a:spLocks noChangeShapeType="1"/>
            </p:cNvSpPr>
            <p:nvPr/>
          </p:nvSpPr>
          <p:spPr bwMode="auto">
            <a:xfrm>
              <a:off x="481" y="1564"/>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0" name="Line 61"/>
            <p:cNvSpPr>
              <a:spLocks noChangeShapeType="1"/>
            </p:cNvSpPr>
            <p:nvPr/>
          </p:nvSpPr>
          <p:spPr bwMode="auto">
            <a:xfrm flipH="1">
              <a:off x="481" y="1729"/>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1" name="Line 62"/>
            <p:cNvSpPr>
              <a:spLocks noChangeShapeType="1"/>
            </p:cNvSpPr>
            <p:nvPr/>
          </p:nvSpPr>
          <p:spPr bwMode="auto">
            <a:xfrm>
              <a:off x="481" y="2052"/>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2" name="Line 63"/>
            <p:cNvSpPr>
              <a:spLocks noChangeShapeType="1"/>
            </p:cNvSpPr>
            <p:nvPr/>
          </p:nvSpPr>
          <p:spPr bwMode="auto">
            <a:xfrm>
              <a:off x="481" y="188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3" name="Line 64"/>
            <p:cNvSpPr>
              <a:spLocks noChangeShapeType="1"/>
            </p:cNvSpPr>
            <p:nvPr/>
          </p:nvSpPr>
          <p:spPr bwMode="auto">
            <a:xfrm>
              <a:off x="481" y="221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4" name="Line 65"/>
            <p:cNvSpPr>
              <a:spLocks noChangeShapeType="1"/>
            </p:cNvSpPr>
            <p:nvPr/>
          </p:nvSpPr>
          <p:spPr bwMode="auto">
            <a:xfrm>
              <a:off x="467" y="2368"/>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5" name="Line 66"/>
            <p:cNvSpPr>
              <a:spLocks noChangeShapeType="1"/>
            </p:cNvSpPr>
            <p:nvPr/>
          </p:nvSpPr>
          <p:spPr bwMode="auto">
            <a:xfrm flipH="1">
              <a:off x="474" y="252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6" name="Line 67"/>
            <p:cNvSpPr>
              <a:spLocks noChangeShapeType="1"/>
            </p:cNvSpPr>
            <p:nvPr/>
          </p:nvSpPr>
          <p:spPr bwMode="auto">
            <a:xfrm>
              <a:off x="474" y="2684"/>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7" name="Line 68"/>
            <p:cNvSpPr>
              <a:spLocks noChangeShapeType="1"/>
            </p:cNvSpPr>
            <p:nvPr/>
          </p:nvSpPr>
          <p:spPr bwMode="auto">
            <a:xfrm>
              <a:off x="653" y="945"/>
              <a:ext cx="1" cy="29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8" name="Line 69"/>
            <p:cNvSpPr>
              <a:spLocks noChangeShapeType="1"/>
            </p:cNvSpPr>
            <p:nvPr/>
          </p:nvSpPr>
          <p:spPr bwMode="auto">
            <a:xfrm>
              <a:off x="481" y="945"/>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9" name="Rectangle 70"/>
            <p:cNvSpPr>
              <a:spLocks noChangeArrowheads="1"/>
            </p:cNvSpPr>
            <p:nvPr/>
          </p:nvSpPr>
          <p:spPr bwMode="auto">
            <a:xfrm rot="5400000">
              <a:off x="5171" y="3471"/>
              <a:ext cx="18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 </a:t>
              </a:r>
              <a:endParaRPr lang="en-US">
                <a:latin typeface="Arial" charset="0"/>
              </a:endParaRPr>
            </a:p>
          </p:txBody>
        </p:sp>
        <p:sp>
          <p:nvSpPr>
            <p:cNvPr id="57430" name="Rectangle 71"/>
            <p:cNvSpPr>
              <a:spLocks noChangeArrowheads="1"/>
            </p:cNvSpPr>
            <p:nvPr/>
          </p:nvSpPr>
          <p:spPr bwMode="auto">
            <a:xfrm rot="5400000">
              <a:off x="4892" y="3470"/>
              <a:ext cx="52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RELATIONSHIPS</a:t>
              </a:r>
              <a:endParaRPr lang="en-US">
                <a:latin typeface="Arial" charset="0"/>
              </a:endParaRPr>
            </a:p>
          </p:txBody>
        </p:sp>
        <p:sp>
          <p:nvSpPr>
            <p:cNvPr id="57431" name="Rectangle 72"/>
            <p:cNvSpPr>
              <a:spLocks noChangeArrowheads="1"/>
            </p:cNvSpPr>
            <p:nvPr/>
          </p:nvSpPr>
          <p:spPr bwMode="auto">
            <a:xfrm>
              <a:off x="701" y="807"/>
              <a:ext cx="5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Arial" charset="0"/>
                </a:rPr>
                <a:t>UNIT SCHEDULE</a:t>
              </a:r>
              <a:endParaRPr lang="en-US" dirty="0">
                <a:latin typeface="Arial" charset="0"/>
              </a:endParaRPr>
            </a:p>
          </p:txBody>
        </p:sp>
        <p:sp>
          <p:nvSpPr>
            <p:cNvPr id="57432" name="Line 73"/>
            <p:cNvSpPr>
              <a:spLocks noChangeShapeType="1"/>
            </p:cNvSpPr>
            <p:nvPr/>
          </p:nvSpPr>
          <p:spPr bwMode="auto">
            <a:xfrm>
              <a:off x="474" y="284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3" name="Line 74"/>
            <p:cNvSpPr>
              <a:spLocks noChangeShapeType="1"/>
            </p:cNvSpPr>
            <p:nvPr/>
          </p:nvSpPr>
          <p:spPr bwMode="auto">
            <a:xfrm>
              <a:off x="4317" y="3028"/>
              <a:ext cx="1" cy="8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4" name="Line 75"/>
            <p:cNvSpPr>
              <a:spLocks noChangeShapeType="1"/>
            </p:cNvSpPr>
            <p:nvPr/>
          </p:nvSpPr>
          <p:spPr bwMode="auto">
            <a:xfrm>
              <a:off x="4323" y="3248"/>
              <a:ext cx="77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5" name="Line 76"/>
            <p:cNvSpPr>
              <a:spLocks noChangeShapeType="1"/>
            </p:cNvSpPr>
            <p:nvPr/>
          </p:nvSpPr>
          <p:spPr bwMode="auto">
            <a:xfrm>
              <a:off x="4323" y="344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6" name="Line 77"/>
            <p:cNvSpPr>
              <a:spLocks noChangeShapeType="1"/>
            </p:cNvSpPr>
            <p:nvPr/>
          </p:nvSpPr>
          <p:spPr bwMode="auto">
            <a:xfrm>
              <a:off x="4323" y="3646"/>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7" name="Line 78"/>
            <p:cNvSpPr>
              <a:spLocks noChangeShapeType="1"/>
            </p:cNvSpPr>
            <p:nvPr/>
          </p:nvSpPr>
          <p:spPr bwMode="auto">
            <a:xfrm>
              <a:off x="5100" y="3028"/>
              <a:ext cx="1" cy="8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8" name="Line 79"/>
            <p:cNvSpPr>
              <a:spLocks noChangeShapeType="1"/>
            </p:cNvSpPr>
            <p:nvPr/>
          </p:nvSpPr>
          <p:spPr bwMode="auto">
            <a:xfrm>
              <a:off x="467" y="498"/>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9" name="Rectangle 80"/>
            <p:cNvSpPr>
              <a:spLocks noChangeArrowheads="1"/>
            </p:cNvSpPr>
            <p:nvPr/>
          </p:nvSpPr>
          <p:spPr bwMode="auto">
            <a:xfrm>
              <a:off x="1773" y="505"/>
              <a:ext cx="2289" cy="2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440" name="Rectangle 81"/>
            <p:cNvSpPr>
              <a:spLocks noChangeArrowheads="1"/>
            </p:cNvSpPr>
            <p:nvPr/>
          </p:nvSpPr>
          <p:spPr bwMode="auto">
            <a:xfrm>
              <a:off x="1760" y="491"/>
              <a:ext cx="2316" cy="282"/>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41" name="Rectangle 82"/>
            <p:cNvSpPr>
              <a:spLocks noChangeArrowheads="1"/>
            </p:cNvSpPr>
            <p:nvPr/>
          </p:nvSpPr>
          <p:spPr bwMode="auto">
            <a:xfrm>
              <a:off x="1705" y="807"/>
              <a:ext cx="3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MAP</a:t>
              </a:r>
              <a:endParaRPr lang="en-US">
                <a:latin typeface="Arial" charset="0"/>
              </a:endParaRPr>
            </a:p>
          </p:txBody>
        </p:sp>
        <p:sp>
          <p:nvSpPr>
            <p:cNvPr id="57442" name="Rectangle 83"/>
            <p:cNvSpPr>
              <a:spLocks noChangeArrowheads="1"/>
            </p:cNvSpPr>
            <p:nvPr/>
          </p:nvSpPr>
          <p:spPr bwMode="auto">
            <a:xfrm>
              <a:off x="2557" y="526"/>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57443" name="Oval 84"/>
            <p:cNvSpPr>
              <a:spLocks noChangeArrowheads="1"/>
            </p:cNvSpPr>
            <p:nvPr/>
          </p:nvSpPr>
          <p:spPr bwMode="auto">
            <a:xfrm>
              <a:off x="1794" y="533"/>
              <a:ext cx="96" cy="89"/>
            </a:xfrm>
            <a:prstGeom prst="ellipse">
              <a:avLst/>
            </a:prstGeom>
            <a:solidFill>
              <a:srgbClr val="FFFFFF"/>
            </a:solidFill>
            <a:ln w="11113">
              <a:solidFill>
                <a:srgbClr val="000000"/>
              </a:solidFill>
              <a:round/>
              <a:headEnd/>
              <a:tailEnd/>
            </a:ln>
          </p:spPr>
          <p:txBody>
            <a:bodyPr/>
            <a:lstStyle/>
            <a:p>
              <a:endParaRPr lang="en-US"/>
            </a:p>
          </p:txBody>
        </p:sp>
        <p:sp>
          <p:nvSpPr>
            <p:cNvPr id="57444" name="Oval 85"/>
            <p:cNvSpPr>
              <a:spLocks noChangeArrowheads="1"/>
            </p:cNvSpPr>
            <p:nvPr/>
          </p:nvSpPr>
          <p:spPr bwMode="auto">
            <a:xfrm>
              <a:off x="502" y="512"/>
              <a:ext cx="96" cy="96"/>
            </a:xfrm>
            <a:prstGeom prst="ellipse">
              <a:avLst/>
            </a:prstGeom>
            <a:solidFill>
              <a:srgbClr val="FFFFFF"/>
            </a:solidFill>
            <a:ln w="11113">
              <a:solidFill>
                <a:srgbClr val="000000"/>
              </a:solidFill>
              <a:round/>
              <a:headEnd/>
              <a:tailEnd/>
            </a:ln>
          </p:spPr>
          <p:txBody>
            <a:bodyPr/>
            <a:lstStyle/>
            <a:p>
              <a:endParaRPr lang="en-US"/>
            </a:p>
          </p:txBody>
        </p:sp>
        <p:sp>
          <p:nvSpPr>
            <p:cNvPr id="57445" name="Oval 86"/>
            <p:cNvSpPr>
              <a:spLocks noChangeArrowheads="1"/>
            </p:cNvSpPr>
            <p:nvPr/>
          </p:nvSpPr>
          <p:spPr bwMode="auto">
            <a:xfrm>
              <a:off x="4097" y="512"/>
              <a:ext cx="96" cy="89"/>
            </a:xfrm>
            <a:prstGeom prst="ellipse">
              <a:avLst/>
            </a:prstGeom>
            <a:solidFill>
              <a:srgbClr val="FFFFFF"/>
            </a:solidFill>
            <a:ln w="11113">
              <a:solidFill>
                <a:srgbClr val="000000"/>
              </a:solidFill>
              <a:round/>
              <a:headEnd/>
              <a:tailEnd/>
            </a:ln>
          </p:spPr>
          <p:txBody>
            <a:bodyPr/>
            <a:lstStyle/>
            <a:p>
              <a:endParaRPr lang="en-US"/>
            </a:p>
          </p:txBody>
        </p:sp>
        <p:sp>
          <p:nvSpPr>
            <p:cNvPr id="57446" name="Oval 87"/>
            <p:cNvSpPr>
              <a:spLocks noChangeArrowheads="1"/>
            </p:cNvSpPr>
            <p:nvPr/>
          </p:nvSpPr>
          <p:spPr bwMode="auto">
            <a:xfrm>
              <a:off x="1533" y="801"/>
              <a:ext cx="96" cy="96"/>
            </a:xfrm>
            <a:prstGeom prst="ellipse">
              <a:avLst/>
            </a:prstGeom>
            <a:solidFill>
              <a:srgbClr val="FFFFFF"/>
            </a:solidFill>
            <a:ln w="11113">
              <a:solidFill>
                <a:srgbClr val="000000"/>
              </a:solidFill>
              <a:round/>
              <a:headEnd/>
              <a:tailEnd/>
            </a:ln>
          </p:spPr>
          <p:txBody>
            <a:bodyPr/>
            <a:lstStyle/>
            <a:p>
              <a:endParaRPr lang="en-US"/>
            </a:p>
          </p:txBody>
        </p:sp>
        <p:sp>
          <p:nvSpPr>
            <p:cNvPr id="57447" name="Oval 88"/>
            <p:cNvSpPr>
              <a:spLocks noChangeArrowheads="1"/>
            </p:cNvSpPr>
            <p:nvPr/>
          </p:nvSpPr>
          <p:spPr bwMode="auto">
            <a:xfrm>
              <a:off x="5183" y="3048"/>
              <a:ext cx="96" cy="97"/>
            </a:xfrm>
            <a:prstGeom prst="ellipse">
              <a:avLst/>
            </a:prstGeom>
            <a:solidFill>
              <a:srgbClr val="FFFFFF"/>
            </a:solidFill>
            <a:ln w="11113">
              <a:solidFill>
                <a:srgbClr val="000000"/>
              </a:solidFill>
              <a:round/>
              <a:headEnd/>
              <a:tailEnd/>
            </a:ln>
          </p:spPr>
          <p:txBody>
            <a:bodyPr/>
            <a:lstStyle/>
            <a:p>
              <a:endParaRPr lang="en-US"/>
            </a:p>
          </p:txBody>
        </p:sp>
        <p:sp>
          <p:nvSpPr>
            <p:cNvPr id="57448" name="Oval 89"/>
            <p:cNvSpPr>
              <a:spLocks noChangeArrowheads="1"/>
            </p:cNvSpPr>
            <p:nvPr/>
          </p:nvSpPr>
          <p:spPr bwMode="auto">
            <a:xfrm>
              <a:off x="509" y="3722"/>
              <a:ext cx="96" cy="96"/>
            </a:xfrm>
            <a:prstGeom prst="ellipse">
              <a:avLst/>
            </a:prstGeom>
            <a:solidFill>
              <a:srgbClr val="FFFFFF"/>
            </a:solidFill>
            <a:ln w="11113">
              <a:solidFill>
                <a:srgbClr val="000000"/>
              </a:solidFill>
              <a:round/>
              <a:headEnd/>
              <a:tailEnd/>
            </a:ln>
          </p:spPr>
          <p:txBody>
            <a:bodyPr/>
            <a:lstStyle/>
            <a:p>
              <a:endParaRPr lang="en-US"/>
            </a:p>
          </p:txBody>
        </p:sp>
        <p:sp>
          <p:nvSpPr>
            <p:cNvPr id="57449" name="Oval 90"/>
            <p:cNvSpPr>
              <a:spLocks noChangeArrowheads="1"/>
            </p:cNvSpPr>
            <p:nvPr/>
          </p:nvSpPr>
          <p:spPr bwMode="auto">
            <a:xfrm>
              <a:off x="509" y="794"/>
              <a:ext cx="96" cy="96"/>
            </a:xfrm>
            <a:prstGeom prst="ellipse">
              <a:avLst/>
            </a:prstGeom>
            <a:solidFill>
              <a:srgbClr val="FFFFFF"/>
            </a:solidFill>
            <a:ln w="11113">
              <a:solidFill>
                <a:srgbClr val="000000"/>
              </a:solidFill>
              <a:round/>
              <a:headEnd/>
              <a:tailEnd/>
            </a:ln>
          </p:spPr>
          <p:txBody>
            <a:bodyPr/>
            <a:lstStyle/>
            <a:p>
              <a:endParaRPr lang="en-US"/>
            </a:p>
          </p:txBody>
        </p:sp>
        <p:sp>
          <p:nvSpPr>
            <p:cNvPr id="57450" name="Rectangle 91"/>
            <p:cNvSpPr>
              <a:spLocks noChangeArrowheads="1"/>
            </p:cNvSpPr>
            <p:nvPr/>
          </p:nvSpPr>
          <p:spPr bwMode="auto">
            <a:xfrm>
              <a:off x="1821" y="53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1</a:t>
              </a:r>
              <a:endParaRPr lang="en-US">
                <a:latin typeface="Arial" charset="0"/>
              </a:endParaRPr>
            </a:p>
          </p:txBody>
        </p:sp>
        <p:sp>
          <p:nvSpPr>
            <p:cNvPr id="57451" name="Rectangle 92"/>
            <p:cNvSpPr>
              <a:spLocks noChangeArrowheads="1"/>
            </p:cNvSpPr>
            <p:nvPr/>
          </p:nvSpPr>
          <p:spPr bwMode="auto">
            <a:xfrm>
              <a:off x="4124" y="5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3</a:t>
              </a:r>
              <a:endParaRPr lang="en-US">
                <a:latin typeface="Arial" charset="0"/>
              </a:endParaRPr>
            </a:p>
          </p:txBody>
        </p:sp>
        <p:sp>
          <p:nvSpPr>
            <p:cNvPr id="57452" name="Rectangle 93"/>
            <p:cNvSpPr>
              <a:spLocks noChangeArrowheads="1"/>
            </p:cNvSpPr>
            <p:nvPr/>
          </p:nvSpPr>
          <p:spPr bwMode="auto">
            <a:xfrm>
              <a:off x="529" y="5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2</a:t>
              </a:r>
              <a:endParaRPr lang="en-US">
                <a:latin typeface="Arial" charset="0"/>
              </a:endParaRPr>
            </a:p>
          </p:txBody>
        </p:sp>
        <p:sp>
          <p:nvSpPr>
            <p:cNvPr id="57453" name="Oval 94"/>
            <p:cNvSpPr>
              <a:spLocks noChangeArrowheads="1"/>
            </p:cNvSpPr>
            <p:nvPr/>
          </p:nvSpPr>
          <p:spPr bwMode="auto">
            <a:xfrm>
              <a:off x="2447" y="189"/>
              <a:ext cx="96" cy="96"/>
            </a:xfrm>
            <a:prstGeom prst="ellipse">
              <a:avLst/>
            </a:prstGeom>
            <a:solidFill>
              <a:srgbClr val="FFFFFF"/>
            </a:solidFill>
            <a:ln w="11113">
              <a:solidFill>
                <a:srgbClr val="000000"/>
              </a:solidFill>
              <a:round/>
              <a:headEnd/>
              <a:tailEnd/>
            </a:ln>
          </p:spPr>
          <p:txBody>
            <a:bodyPr/>
            <a:lstStyle/>
            <a:p>
              <a:endParaRPr lang="en-US"/>
            </a:p>
          </p:txBody>
        </p:sp>
        <p:sp>
          <p:nvSpPr>
            <p:cNvPr id="57454" name="Rectangle 95"/>
            <p:cNvSpPr>
              <a:spLocks noChangeArrowheads="1"/>
            </p:cNvSpPr>
            <p:nvPr/>
          </p:nvSpPr>
          <p:spPr bwMode="auto">
            <a:xfrm>
              <a:off x="2468" y="20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4</a:t>
              </a:r>
              <a:endParaRPr lang="en-US">
                <a:latin typeface="Arial" charset="0"/>
              </a:endParaRPr>
            </a:p>
          </p:txBody>
        </p:sp>
        <p:sp>
          <p:nvSpPr>
            <p:cNvPr id="57455" name="Rectangle 96"/>
            <p:cNvSpPr>
              <a:spLocks noChangeArrowheads="1"/>
            </p:cNvSpPr>
            <p:nvPr/>
          </p:nvSpPr>
          <p:spPr bwMode="auto">
            <a:xfrm>
              <a:off x="1567" y="821"/>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5</a:t>
              </a:r>
              <a:endParaRPr lang="en-US">
                <a:latin typeface="Arial" charset="0"/>
              </a:endParaRPr>
            </a:p>
          </p:txBody>
        </p:sp>
        <p:sp>
          <p:nvSpPr>
            <p:cNvPr id="57456" name="Rectangle 97"/>
            <p:cNvSpPr>
              <a:spLocks noChangeArrowheads="1"/>
            </p:cNvSpPr>
            <p:nvPr/>
          </p:nvSpPr>
          <p:spPr bwMode="auto">
            <a:xfrm>
              <a:off x="5217" y="306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6</a:t>
              </a:r>
              <a:endParaRPr lang="en-US">
                <a:latin typeface="Arial" charset="0"/>
              </a:endParaRPr>
            </a:p>
          </p:txBody>
        </p:sp>
        <p:sp>
          <p:nvSpPr>
            <p:cNvPr id="57457" name="Rectangle 98"/>
            <p:cNvSpPr>
              <a:spLocks noChangeArrowheads="1"/>
            </p:cNvSpPr>
            <p:nvPr/>
          </p:nvSpPr>
          <p:spPr bwMode="auto">
            <a:xfrm>
              <a:off x="536" y="373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7</a:t>
              </a:r>
              <a:endParaRPr lang="en-US">
                <a:latin typeface="Arial" charset="0"/>
              </a:endParaRPr>
            </a:p>
          </p:txBody>
        </p:sp>
        <p:sp>
          <p:nvSpPr>
            <p:cNvPr id="57458" name="Rectangle 99"/>
            <p:cNvSpPr>
              <a:spLocks noChangeArrowheads="1"/>
            </p:cNvSpPr>
            <p:nvPr/>
          </p:nvSpPr>
          <p:spPr bwMode="auto">
            <a:xfrm>
              <a:off x="536" y="807"/>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8</a:t>
              </a:r>
              <a:endParaRPr lang="en-US">
                <a:latin typeface="Arial" charset="0"/>
              </a:endParaRPr>
            </a:p>
          </p:txBody>
        </p:sp>
        <p:sp>
          <p:nvSpPr>
            <p:cNvPr id="57459" name="Line 100"/>
            <p:cNvSpPr>
              <a:spLocks noChangeShapeType="1"/>
            </p:cNvSpPr>
            <p:nvPr/>
          </p:nvSpPr>
          <p:spPr bwMode="auto">
            <a:xfrm>
              <a:off x="4165" y="278"/>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0" name="Rectangle 101"/>
            <p:cNvSpPr>
              <a:spLocks noChangeArrowheads="1"/>
            </p:cNvSpPr>
            <p:nvPr/>
          </p:nvSpPr>
          <p:spPr bwMode="auto">
            <a:xfrm>
              <a:off x="4330" y="79"/>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57461" name="Rectangle 102"/>
            <p:cNvSpPr>
              <a:spLocks noChangeArrowheads="1"/>
            </p:cNvSpPr>
            <p:nvPr/>
          </p:nvSpPr>
          <p:spPr bwMode="auto">
            <a:xfrm>
              <a:off x="4360" y="176"/>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57462" name="Rectangle 103"/>
            <p:cNvSpPr>
              <a:spLocks noChangeArrowheads="1"/>
            </p:cNvSpPr>
            <p:nvPr/>
          </p:nvSpPr>
          <p:spPr bwMode="auto">
            <a:xfrm>
              <a:off x="502" y="1295"/>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grpSp>
          <p:nvGrpSpPr>
            <p:cNvPr id="57463" name="Group 104"/>
            <p:cNvGrpSpPr>
              <a:grpSpLocks/>
            </p:cNvGrpSpPr>
            <p:nvPr/>
          </p:nvGrpSpPr>
          <p:grpSpPr bwMode="auto">
            <a:xfrm>
              <a:off x="1388" y="374"/>
              <a:ext cx="778" cy="55"/>
              <a:chOff x="1388" y="374"/>
              <a:chExt cx="778" cy="55"/>
            </a:xfrm>
          </p:grpSpPr>
          <p:sp>
            <p:nvSpPr>
              <p:cNvPr id="57467" name="Freeform 105"/>
              <p:cNvSpPr>
                <a:spLocks/>
              </p:cNvSpPr>
              <p:nvPr/>
            </p:nvSpPr>
            <p:spPr bwMode="auto">
              <a:xfrm>
                <a:off x="1388" y="374"/>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68" name="Line 106"/>
              <p:cNvSpPr>
                <a:spLocks noChangeShapeType="1"/>
              </p:cNvSpPr>
              <p:nvPr/>
            </p:nvSpPr>
            <p:spPr bwMode="auto">
              <a:xfrm flipH="1">
                <a:off x="1498" y="395"/>
                <a:ext cx="66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7464" name="Group 107"/>
            <p:cNvGrpSpPr>
              <a:grpSpLocks/>
            </p:cNvGrpSpPr>
            <p:nvPr/>
          </p:nvGrpSpPr>
          <p:grpSpPr bwMode="auto">
            <a:xfrm>
              <a:off x="3482" y="359"/>
              <a:ext cx="898" cy="55"/>
              <a:chOff x="3482" y="359"/>
              <a:chExt cx="898" cy="55"/>
            </a:xfrm>
          </p:grpSpPr>
          <p:sp>
            <p:nvSpPr>
              <p:cNvPr id="57465" name="Freeform 108"/>
              <p:cNvSpPr>
                <a:spLocks/>
              </p:cNvSpPr>
              <p:nvPr/>
            </p:nvSpPr>
            <p:spPr bwMode="auto">
              <a:xfrm flipH="1">
                <a:off x="4263" y="359"/>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66" name="Line 109"/>
              <p:cNvSpPr>
                <a:spLocks noChangeShapeType="1"/>
              </p:cNvSpPr>
              <p:nvPr/>
            </p:nvSpPr>
            <p:spPr bwMode="auto">
              <a:xfrm>
                <a:off x="3482" y="380"/>
                <a:ext cx="78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7346" name="TextBox 1"/>
          <p:cNvSpPr txBox="1">
            <a:spLocks noChangeArrowheads="1"/>
          </p:cNvSpPr>
          <p:nvPr/>
        </p:nvSpPr>
        <p:spPr bwMode="auto">
          <a:xfrm>
            <a:off x="3429000" y="914400"/>
            <a:ext cx="2133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dirty="0" smtClean="0"/>
              <a:t>Narrative Text </a:t>
            </a:r>
            <a:endParaRPr lang="en-US" sz="1600" dirty="0"/>
          </a:p>
        </p:txBody>
      </p:sp>
      <p:sp>
        <p:nvSpPr>
          <p:cNvPr id="57347" name="TextBox 2"/>
          <p:cNvSpPr txBox="1">
            <a:spLocks noChangeArrowheads="1"/>
          </p:cNvSpPr>
          <p:nvPr/>
        </p:nvSpPr>
        <p:spPr bwMode="auto">
          <a:xfrm>
            <a:off x="558800" y="914400"/>
            <a:ext cx="1803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t>Literary elements</a:t>
            </a:r>
          </a:p>
        </p:txBody>
      </p:sp>
      <p:sp>
        <p:nvSpPr>
          <p:cNvPr id="57348" name="TextBox 3"/>
          <p:cNvSpPr txBox="1">
            <a:spLocks noChangeArrowheads="1"/>
          </p:cNvSpPr>
          <p:nvPr/>
        </p:nvSpPr>
        <p:spPr bwMode="auto">
          <a:xfrm>
            <a:off x="6781800" y="914400"/>
            <a:ext cx="185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t>Expository Reading</a:t>
            </a:r>
          </a:p>
        </p:txBody>
      </p:sp>
      <p:sp>
        <p:nvSpPr>
          <p:cNvPr id="57349" name="TextBox 4"/>
          <p:cNvSpPr txBox="1">
            <a:spLocks noChangeArrowheads="1"/>
          </p:cNvSpPr>
          <p:nvPr/>
        </p:nvSpPr>
        <p:spPr bwMode="auto">
          <a:xfrm>
            <a:off x="4495800" y="1600200"/>
            <a:ext cx="2057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dirty="0"/>
              <a:t>u</a:t>
            </a:r>
            <a:r>
              <a:rPr lang="en-US" sz="1400" dirty="0" smtClean="0"/>
              <a:t>sing </a:t>
            </a:r>
            <a:r>
              <a:rPr lang="en-US" sz="1400" dirty="0"/>
              <a:t>literary elements </a:t>
            </a:r>
          </a:p>
          <a:p>
            <a:pPr algn="ctr"/>
            <a:r>
              <a:rPr lang="en-US" sz="1400" dirty="0"/>
              <a:t>To tell a story </a:t>
            </a:r>
          </a:p>
          <a:p>
            <a:pPr algn="ctr"/>
            <a:r>
              <a:rPr lang="en-US" sz="1400" dirty="0"/>
              <a:t>that delivers a message</a:t>
            </a:r>
          </a:p>
        </p:txBody>
      </p:sp>
      <p:sp>
        <p:nvSpPr>
          <p:cNvPr id="6" name="Oval 5"/>
          <p:cNvSpPr/>
          <p:nvPr/>
        </p:nvSpPr>
        <p:spPr bwMode="auto">
          <a:xfrm>
            <a:off x="2438400" y="2057400"/>
            <a:ext cx="1371600" cy="6858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7" name="Oval 116"/>
          <p:cNvSpPr/>
          <p:nvPr/>
        </p:nvSpPr>
        <p:spPr bwMode="auto">
          <a:xfrm>
            <a:off x="2895600" y="32004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8" name="Oval 117"/>
          <p:cNvSpPr/>
          <p:nvPr/>
        </p:nvSpPr>
        <p:spPr bwMode="auto">
          <a:xfrm>
            <a:off x="4419600" y="33528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9" name="Oval 118"/>
          <p:cNvSpPr/>
          <p:nvPr/>
        </p:nvSpPr>
        <p:spPr bwMode="auto">
          <a:xfrm>
            <a:off x="6477000" y="3276600"/>
            <a:ext cx="914400" cy="7620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20" name="Oval 119"/>
          <p:cNvSpPr/>
          <p:nvPr/>
        </p:nvSpPr>
        <p:spPr bwMode="auto">
          <a:xfrm>
            <a:off x="7239000" y="22860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cxnSp>
        <p:nvCxnSpPr>
          <p:cNvPr id="8" name="Straight Arrow Connector 7"/>
          <p:cNvCxnSpPr>
            <a:stCxn id="57387" idx="2"/>
          </p:cNvCxnSpPr>
          <p:nvPr/>
        </p:nvCxnSpPr>
        <p:spPr bwMode="auto">
          <a:xfrm flipH="1">
            <a:off x="3924301" y="2003229"/>
            <a:ext cx="504630" cy="20657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3" name="Straight Arrow Connector 122"/>
          <p:cNvCxnSpPr/>
          <p:nvPr/>
        </p:nvCxnSpPr>
        <p:spPr bwMode="auto">
          <a:xfrm flipH="1">
            <a:off x="3657600" y="2133600"/>
            <a:ext cx="990600" cy="1066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4" name="Straight Arrow Connector 123"/>
          <p:cNvCxnSpPr/>
          <p:nvPr/>
        </p:nvCxnSpPr>
        <p:spPr bwMode="auto">
          <a:xfrm>
            <a:off x="6019800" y="2362200"/>
            <a:ext cx="6096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5" name="Straight Arrow Connector 124"/>
          <p:cNvCxnSpPr/>
          <p:nvPr/>
        </p:nvCxnSpPr>
        <p:spPr bwMode="auto">
          <a:xfrm flipH="1">
            <a:off x="4876800" y="2362200"/>
            <a:ext cx="228600" cy="1066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9" name="Straight Arrow Connector 128"/>
          <p:cNvCxnSpPr/>
          <p:nvPr/>
        </p:nvCxnSpPr>
        <p:spPr bwMode="auto">
          <a:xfrm>
            <a:off x="6477000" y="2133600"/>
            <a:ext cx="8382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7360" name="TextBox 15"/>
          <p:cNvSpPr txBox="1">
            <a:spLocks noChangeArrowheads="1"/>
          </p:cNvSpPr>
          <p:nvPr/>
        </p:nvSpPr>
        <p:spPr bwMode="auto">
          <a:xfrm>
            <a:off x="2209800" y="4406900"/>
            <a:ext cx="533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dirty="0" err="1"/>
              <a:t>CCStandard</a:t>
            </a:r>
            <a:r>
              <a:rPr lang="en-US" sz="1000" dirty="0"/>
              <a:t> (RL.8. 2)- Determine a theme or central idea of a text and analyze its development over the course of the text, including its relationship to the characters, setting, and plot; provide an objective summary of the text.</a:t>
            </a:r>
          </a:p>
        </p:txBody>
      </p:sp>
      <p:sp>
        <p:nvSpPr>
          <p:cNvPr id="57361" name="TextBox 16"/>
          <p:cNvSpPr txBox="1">
            <a:spLocks noChangeArrowheads="1"/>
          </p:cNvSpPr>
          <p:nvPr/>
        </p:nvSpPr>
        <p:spPr bwMode="auto">
          <a:xfrm rot="-1227810">
            <a:off x="3727450" y="1787446"/>
            <a:ext cx="8001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000" dirty="0"/>
              <a:t>utilizing</a:t>
            </a:r>
          </a:p>
        </p:txBody>
      </p:sp>
      <p:sp>
        <p:nvSpPr>
          <p:cNvPr id="57362" name="TextBox 17"/>
          <p:cNvSpPr txBox="1">
            <a:spLocks noChangeArrowheads="1"/>
          </p:cNvSpPr>
          <p:nvPr/>
        </p:nvSpPr>
        <p:spPr bwMode="auto">
          <a:xfrm>
            <a:off x="2819400" y="22098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Plot</a:t>
            </a:r>
          </a:p>
        </p:txBody>
      </p:sp>
      <p:sp>
        <p:nvSpPr>
          <p:cNvPr id="57363" name="TextBox 19"/>
          <p:cNvSpPr txBox="1">
            <a:spLocks noChangeArrowheads="1"/>
          </p:cNvSpPr>
          <p:nvPr/>
        </p:nvSpPr>
        <p:spPr bwMode="auto">
          <a:xfrm>
            <a:off x="431800" y="1574800"/>
            <a:ext cx="45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dirty="0" smtClean="0"/>
              <a:t>9/1/</a:t>
            </a:r>
            <a:endParaRPr lang="en-US" sz="800" dirty="0"/>
          </a:p>
        </p:txBody>
      </p:sp>
      <p:sp>
        <p:nvSpPr>
          <p:cNvPr id="57364" name="TextBox 20"/>
          <p:cNvSpPr txBox="1">
            <a:spLocks noChangeArrowheads="1"/>
          </p:cNvSpPr>
          <p:nvPr/>
        </p:nvSpPr>
        <p:spPr bwMode="auto">
          <a:xfrm>
            <a:off x="812800" y="15494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Review story elements</a:t>
            </a:r>
          </a:p>
        </p:txBody>
      </p:sp>
      <p:sp>
        <p:nvSpPr>
          <p:cNvPr id="57365" name="TextBox 139"/>
          <p:cNvSpPr txBox="1">
            <a:spLocks noChangeArrowheads="1"/>
          </p:cNvSpPr>
          <p:nvPr/>
        </p:nvSpPr>
        <p:spPr bwMode="auto">
          <a:xfrm>
            <a:off x="355600" y="18288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dirty="0" smtClean="0"/>
              <a:t>9/2</a:t>
            </a:r>
            <a:endParaRPr lang="en-US" sz="800" dirty="0"/>
          </a:p>
        </p:txBody>
      </p:sp>
      <p:sp>
        <p:nvSpPr>
          <p:cNvPr id="57366" name="TextBox 140"/>
          <p:cNvSpPr txBox="1">
            <a:spLocks noChangeArrowheads="1"/>
          </p:cNvSpPr>
          <p:nvPr/>
        </p:nvSpPr>
        <p:spPr bwMode="auto">
          <a:xfrm>
            <a:off x="317500" y="31496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dirty="0" smtClean="0"/>
              <a:t>9/7</a:t>
            </a:r>
            <a:endParaRPr lang="en-US" sz="800" dirty="0"/>
          </a:p>
        </p:txBody>
      </p:sp>
      <p:sp>
        <p:nvSpPr>
          <p:cNvPr id="57367" name="TextBox 141"/>
          <p:cNvSpPr txBox="1">
            <a:spLocks noChangeArrowheads="1"/>
          </p:cNvSpPr>
          <p:nvPr/>
        </p:nvSpPr>
        <p:spPr bwMode="auto">
          <a:xfrm>
            <a:off x="330200" y="24003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dirty="0" smtClean="0"/>
              <a:t>9/5</a:t>
            </a:r>
            <a:endParaRPr lang="en-US" sz="800" dirty="0"/>
          </a:p>
        </p:txBody>
      </p:sp>
      <p:sp>
        <p:nvSpPr>
          <p:cNvPr id="57368" name="TextBox 142"/>
          <p:cNvSpPr txBox="1">
            <a:spLocks noChangeArrowheads="1"/>
          </p:cNvSpPr>
          <p:nvPr/>
        </p:nvSpPr>
        <p:spPr bwMode="auto">
          <a:xfrm>
            <a:off x="355600" y="3721100"/>
            <a:ext cx="609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dirty="0" smtClean="0"/>
              <a:t>9/9</a:t>
            </a:r>
            <a:endParaRPr lang="en-US" sz="800" dirty="0"/>
          </a:p>
        </p:txBody>
      </p:sp>
      <p:sp>
        <p:nvSpPr>
          <p:cNvPr id="57369" name="TextBox 143"/>
          <p:cNvSpPr txBox="1">
            <a:spLocks noChangeArrowheads="1"/>
          </p:cNvSpPr>
          <p:nvPr/>
        </p:nvSpPr>
        <p:spPr bwMode="auto">
          <a:xfrm>
            <a:off x="736600" y="18161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dirty="0"/>
              <a:t>Learn Narrative Structure</a:t>
            </a:r>
          </a:p>
        </p:txBody>
      </p:sp>
      <p:sp>
        <p:nvSpPr>
          <p:cNvPr id="57370" name="TextBox 144"/>
          <p:cNvSpPr txBox="1">
            <a:spLocks noChangeArrowheads="1"/>
          </p:cNvSpPr>
          <p:nvPr/>
        </p:nvSpPr>
        <p:spPr bwMode="auto">
          <a:xfrm>
            <a:off x="736600" y="28448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dirty="0" smtClean="0"/>
              <a:t>Complete a Question Exploration Guide for Q 3.</a:t>
            </a:r>
            <a:endParaRPr lang="en-US" sz="800" dirty="0"/>
          </a:p>
        </p:txBody>
      </p:sp>
      <p:sp>
        <p:nvSpPr>
          <p:cNvPr id="57371" name="TextBox 145"/>
          <p:cNvSpPr txBox="1">
            <a:spLocks noChangeArrowheads="1"/>
          </p:cNvSpPr>
          <p:nvPr/>
        </p:nvSpPr>
        <p:spPr bwMode="auto">
          <a:xfrm>
            <a:off x="749300" y="30861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dirty="0"/>
              <a:t>Determine the theme of a narrative story and analyze </a:t>
            </a:r>
          </a:p>
        </p:txBody>
      </p:sp>
      <p:sp>
        <p:nvSpPr>
          <p:cNvPr id="57372" name="TextBox 146"/>
          <p:cNvSpPr txBox="1">
            <a:spLocks noChangeArrowheads="1"/>
          </p:cNvSpPr>
          <p:nvPr/>
        </p:nvSpPr>
        <p:spPr bwMode="auto">
          <a:xfrm>
            <a:off x="825500" y="36449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dirty="0"/>
              <a:t>Apply narrative story structure to new book</a:t>
            </a:r>
          </a:p>
        </p:txBody>
      </p:sp>
      <p:sp>
        <p:nvSpPr>
          <p:cNvPr id="57373" name="TextBox 147"/>
          <p:cNvSpPr txBox="1">
            <a:spLocks noChangeArrowheads="1"/>
          </p:cNvSpPr>
          <p:nvPr/>
        </p:nvSpPr>
        <p:spPr bwMode="auto">
          <a:xfrm>
            <a:off x="4572000" y="2895600"/>
            <a:ext cx="1295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dirty="0"/>
              <a:t>t</a:t>
            </a:r>
            <a:r>
              <a:rPr lang="en-US" sz="1000" dirty="0" smtClean="0"/>
              <a:t>hat </a:t>
            </a:r>
            <a:r>
              <a:rPr lang="en-US" sz="1000" dirty="0"/>
              <a:t>has a meaningful</a:t>
            </a:r>
          </a:p>
        </p:txBody>
      </p:sp>
      <p:sp>
        <p:nvSpPr>
          <p:cNvPr id="57374" name="TextBox 148"/>
          <p:cNvSpPr txBox="1">
            <a:spLocks noChangeArrowheads="1"/>
          </p:cNvSpPr>
          <p:nvPr/>
        </p:nvSpPr>
        <p:spPr bwMode="auto">
          <a:xfrm>
            <a:off x="2819400" y="3505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Character</a:t>
            </a:r>
          </a:p>
        </p:txBody>
      </p:sp>
      <p:sp>
        <p:nvSpPr>
          <p:cNvPr id="57375" name="TextBox 150"/>
          <p:cNvSpPr txBox="1">
            <a:spLocks noChangeArrowheads="1"/>
          </p:cNvSpPr>
          <p:nvPr/>
        </p:nvSpPr>
        <p:spPr bwMode="auto">
          <a:xfrm>
            <a:off x="6629400" y="33528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Point of View</a:t>
            </a:r>
          </a:p>
        </p:txBody>
      </p:sp>
      <p:sp>
        <p:nvSpPr>
          <p:cNvPr id="57376" name="TextBox 152"/>
          <p:cNvSpPr txBox="1">
            <a:spLocks noChangeArrowheads="1"/>
          </p:cNvSpPr>
          <p:nvPr/>
        </p:nvSpPr>
        <p:spPr bwMode="auto">
          <a:xfrm>
            <a:off x="7239000" y="25908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Theme </a:t>
            </a:r>
          </a:p>
        </p:txBody>
      </p:sp>
      <p:sp>
        <p:nvSpPr>
          <p:cNvPr id="57377" name="TextBox 1"/>
          <p:cNvSpPr txBox="1">
            <a:spLocks noChangeArrowheads="1"/>
          </p:cNvSpPr>
          <p:nvPr/>
        </p:nvSpPr>
        <p:spPr bwMode="auto">
          <a:xfrm>
            <a:off x="4648200" y="3657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Setting</a:t>
            </a:r>
          </a:p>
        </p:txBody>
      </p:sp>
      <p:sp>
        <p:nvSpPr>
          <p:cNvPr id="57378" name="TextBox 147"/>
          <p:cNvSpPr txBox="1">
            <a:spLocks noChangeArrowheads="1"/>
          </p:cNvSpPr>
          <p:nvPr/>
        </p:nvSpPr>
        <p:spPr bwMode="auto">
          <a:xfrm rot="-2588167">
            <a:off x="3403600" y="2532778"/>
            <a:ext cx="1295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dirty="0"/>
              <a:t>as  revealed by</a:t>
            </a:r>
          </a:p>
        </p:txBody>
      </p:sp>
      <p:sp>
        <p:nvSpPr>
          <p:cNvPr id="57379" name="TextBox 147"/>
          <p:cNvSpPr txBox="1">
            <a:spLocks noChangeArrowheads="1"/>
          </p:cNvSpPr>
          <p:nvPr/>
        </p:nvSpPr>
        <p:spPr bwMode="auto">
          <a:xfrm rot="1545379">
            <a:off x="6489700" y="2001808"/>
            <a:ext cx="915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dirty="0"/>
              <a:t>that ends with a</a:t>
            </a:r>
          </a:p>
        </p:txBody>
      </p:sp>
      <p:sp>
        <p:nvSpPr>
          <p:cNvPr id="57380" name="TextBox 149"/>
          <p:cNvSpPr txBox="1">
            <a:spLocks noChangeArrowheads="1"/>
          </p:cNvSpPr>
          <p:nvPr/>
        </p:nvSpPr>
        <p:spPr bwMode="auto">
          <a:xfrm rot="-1382540">
            <a:off x="6027738" y="2583677"/>
            <a:ext cx="8683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dirty="0"/>
              <a:t>t</a:t>
            </a:r>
            <a:r>
              <a:rPr lang="en-US" sz="1000" dirty="0" smtClean="0"/>
              <a:t>hat </a:t>
            </a:r>
            <a:r>
              <a:rPr lang="en-US" sz="1000" dirty="0"/>
              <a:t>is enhanced by a</a:t>
            </a:r>
          </a:p>
        </p:txBody>
      </p:sp>
      <p:sp>
        <p:nvSpPr>
          <p:cNvPr id="57381" name="TextBox 2"/>
          <p:cNvSpPr txBox="1">
            <a:spLocks noChangeArrowheads="1"/>
          </p:cNvSpPr>
          <p:nvPr/>
        </p:nvSpPr>
        <p:spPr bwMode="auto">
          <a:xfrm>
            <a:off x="825500" y="5156200"/>
            <a:ext cx="5651500"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150000"/>
              </a:lnSpc>
              <a:buFont typeface="Times" charset="0"/>
              <a:buAutoNum type="arabicPeriod"/>
            </a:pPr>
            <a:r>
              <a:rPr lang="en-US" sz="1200" dirty="0"/>
              <a:t>What are important literary elements of narrative stories?</a:t>
            </a:r>
          </a:p>
          <a:p>
            <a:pPr>
              <a:lnSpc>
                <a:spcPct val="150000"/>
              </a:lnSpc>
              <a:buFontTx/>
              <a:buAutoNum type="arabicPeriod"/>
            </a:pPr>
            <a:r>
              <a:rPr lang="en-US" sz="1200" dirty="0"/>
              <a:t>How does an author build the plot of a narrative story?</a:t>
            </a:r>
          </a:p>
          <a:p>
            <a:pPr>
              <a:lnSpc>
                <a:spcPct val="150000"/>
              </a:lnSpc>
              <a:buFontTx/>
              <a:buAutoNum type="arabicPeriod"/>
            </a:pPr>
            <a:r>
              <a:rPr lang="en-US" sz="1200" dirty="0"/>
              <a:t>Why is conflict important in a narrative?</a:t>
            </a:r>
          </a:p>
          <a:p>
            <a:pPr>
              <a:lnSpc>
                <a:spcPct val="150000"/>
              </a:lnSpc>
              <a:buFontTx/>
              <a:buAutoNum type="arabicPeriod"/>
            </a:pPr>
            <a:r>
              <a:rPr lang="en-US" sz="1200" dirty="0"/>
              <a:t>How do literary elements contribute to the overall effectiveness of a narrative story?</a:t>
            </a:r>
          </a:p>
        </p:txBody>
      </p:sp>
      <p:sp>
        <p:nvSpPr>
          <p:cNvPr id="57382" name="TextBox 3"/>
          <p:cNvSpPr txBox="1">
            <a:spLocks noChangeArrowheads="1"/>
          </p:cNvSpPr>
          <p:nvPr/>
        </p:nvSpPr>
        <p:spPr bwMode="auto">
          <a:xfrm>
            <a:off x="7073900" y="54610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dirty="0"/>
              <a:t>cause and effect</a:t>
            </a:r>
          </a:p>
        </p:txBody>
      </p:sp>
      <p:sp>
        <p:nvSpPr>
          <p:cNvPr id="57383" name="TextBox 148"/>
          <p:cNvSpPr txBox="1">
            <a:spLocks noChangeArrowheads="1"/>
          </p:cNvSpPr>
          <p:nvPr/>
        </p:nvSpPr>
        <p:spPr bwMode="auto">
          <a:xfrm>
            <a:off x="7061200" y="51435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dirty="0"/>
              <a:t>analysis</a:t>
            </a:r>
          </a:p>
        </p:txBody>
      </p:sp>
      <p:sp>
        <p:nvSpPr>
          <p:cNvPr id="57384" name="TextBox 149"/>
          <p:cNvSpPr txBox="1">
            <a:spLocks noChangeArrowheads="1"/>
          </p:cNvSpPr>
          <p:nvPr/>
        </p:nvSpPr>
        <p:spPr bwMode="auto">
          <a:xfrm>
            <a:off x="7073900" y="61087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dirty="0"/>
              <a:t>summarization</a:t>
            </a:r>
          </a:p>
        </p:txBody>
      </p:sp>
      <p:sp>
        <p:nvSpPr>
          <p:cNvPr id="57385" name="TextBox 150"/>
          <p:cNvSpPr txBox="1">
            <a:spLocks noChangeArrowheads="1"/>
          </p:cNvSpPr>
          <p:nvPr/>
        </p:nvSpPr>
        <p:spPr bwMode="auto">
          <a:xfrm>
            <a:off x="7086600" y="58039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process</a:t>
            </a:r>
          </a:p>
        </p:txBody>
      </p:sp>
      <p:sp>
        <p:nvSpPr>
          <p:cNvPr id="57386" name="TextBox 6"/>
          <p:cNvSpPr txBox="1">
            <a:spLocks noChangeArrowheads="1"/>
          </p:cNvSpPr>
          <p:nvPr/>
        </p:nvSpPr>
        <p:spPr bwMode="auto">
          <a:xfrm>
            <a:off x="3657600" y="4572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200"/>
              <a:t>Literature</a:t>
            </a:r>
          </a:p>
        </p:txBody>
      </p:sp>
      <p:sp>
        <p:nvSpPr>
          <p:cNvPr id="151" name="TextBox 141"/>
          <p:cNvSpPr txBox="1">
            <a:spLocks noChangeArrowheads="1"/>
          </p:cNvSpPr>
          <p:nvPr/>
        </p:nvSpPr>
        <p:spPr bwMode="auto">
          <a:xfrm>
            <a:off x="368300" y="28194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dirty="0" smtClean="0"/>
              <a:t>9/5</a:t>
            </a:r>
            <a:endParaRPr lang="en-US" sz="800" dirty="0"/>
          </a:p>
        </p:txBody>
      </p:sp>
      <p:sp>
        <p:nvSpPr>
          <p:cNvPr id="2" name="Footer Placeholder 1"/>
          <p:cNvSpPr>
            <a:spLocks noGrp="1"/>
          </p:cNvSpPr>
          <p:nvPr>
            <p:ph type="ftr" sz="quarter" idx="11"/>
          </p:nvPr>
        </p:nvSpPr>
        <p:spPr/>
        <p:txBody>
          <a:bodyPr/>
          <a:lstStyle/>
          <a:p>
            <a:r>
              <a:rPr lang="en-US" smtClean="0"/>
              <a:t>University of Kansas Center for Research on Learning  2013</a:t>
            </a:r>
            <a:endParaRPr lang="en-US" dirty="0"/>
          </a:p>
        </p:txBody>
      </p:sp>
      <p:sp>
        <p:nvSpPr>
          <p:cNvPr id="3" name="Slide Number Placeholder 2"/>
          <p:cNvSpPr>
            <a:spLocks noGrp="1"/>
          </p:cNvSpPr>
          <p:nvPr>
            <p:ph type="sldNum" sz="quarter" idx="10"/>
          </p:nvPr>
        </p:nvSpPr>
        <p:spPr/>
        <p:txBody>
          <a:bodyPr/>
          <a:lstStyle/>
          <a:p>
            <a:fld id="{1FBE1483-AF8C-754F-8AB1-9402122579D8}" type="slidenum">
              <a:rPr lang="en-US" smtClean="0"/>
              <a:pPr/>
              <a:t>4</a:t>
            </a:fld>
            <a:endParaRPr lang="en-US" dirty="0"/>
          </a:p>
        </p:txBody>
      </p:sp>
    </p:spTree>
    <p:extLst>
      <p:ext uri="{BB962C8B-B14F-4D97-AF65-F5344CB8AC3E}">
        <p14:creationId xmlns:p14="http://schemas.microsoft.com/office/powerpoint/2010/main" val="1225456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A19EE4F7-AD8E-A94F-8919-42110ABFB774}" type="slidenum">
              <a:rPr lang="en-US" sz="1000">
                <a:solidFill>
                  <a:schemeClr val="accent2"/>
                </a:solidFill>
                <a:latin typeface="Arial" charset="0"/>
              </a:rPr>
              <a:pPr/>
              <a:t>40</a:t>
            </a:fld>
            <a:endParaRPr lang="en-US" sz="1000" dirty="0">
              <a:solidFill>
                <a:schemeClr val="accent2"/>
              </a:solidFill>
              <a:latin typeface="Arial" charset="0"/>
            </a:endParaRPr>
          </a:p>
        </p:txBody>
      </p:sp>
      <p:sp>
        <p:nvSpPr>
          <p:cNvPr id="552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55300" name="Rectangle 4"/>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The CRAFT Linking Steps</a:t>
            </a:r>
          </a:p>
        </p:txBody>
      </p:sp>
      <p:sp>
        <p:nvSpPr>
          <p:cNvPr id="66565" name="Rectangle 5"/>
          <p:cNvSpPr>
            <a:spLocks noGrp="1" noChangeArrowheads="1"/>
          </p:cNvSpPr>
          <p:nvPr>
            <p:ph type="body" idx="1"/>
          </p:nvPr>
        </p:nvSpPr>
        <p:spPr>
          <a:xfrm>
            <a:off x="1371600" y="1447800"/>
            <a:ext cx="7772400" cy="3962400"/>
          </a:xfrm>
        </p:spPr>
        <p:txBody>
          <a:bodyPr>
            <a:noAutofit/>
          </a:bodyPr>
          <a:lstStyle/>
          <a:p>
            <a:pPr eaLnBrk="1" hangingPunct="1">
              <a:lnSpc>
                <a:spcPct val="170000"/>
              </a:lnSpc>
              <a:buFont typeface="Wingdings" charset="0"/>
              <a:buNone/>
            </a:pPr>
            <a:r>
              <a:rPr lang="en-US" sz="3200" b="1" dirty="0">
                <a:latin typeface="Arial" charset="0"/>
                <a:ea typeface="ＭＳ Ｐゴシック" charset="0"/>
                <a:cs typeface="ＭＳ Ｐゴシック" charset="0"/>
              </a:rPr>
              <a:t>C</a:t>
            </a:r>
            <a:r>
              <a:rPr lang="en-US" sz="2800" dirty="0">
                <a:latin typeface="Arial" charset="0"/>
                <a:ea typeface="ＭＳ Ｐゴシック" charset="0"/>
                <a:cs typeface="ＭＳ Ｐゴシック" charset="0"/>
              </a:rPr>
              <a:t>reate a context</a:t>
            </a:r>
          </a:p>
          <a:p>
            <a:pPr eaLnBrk="1" hangingPunct="1">
              <a:lnSpc>
                <a:spcPct val="170000"/>
              </a:lnSpc>
              <a:buFont typeface="Wingdings" charset="0"/>
              <a:buNone/>
            </a:pPr>
            <a:r>
              <a:rPr lang="en-US" sz="3200" b="1" dirty="0">
                <a:latin typeface="Arial" charset="0"/>
                <a:ea typeface="ＭＳ Ｐゴシック" charset="0"/>
                <a:cs typeface="ＭＳ Ｐゴシック" charset="0"/>
              </a:rPr>
              <a:t>R</a:t>
            </a:r>
            <a:r>
              <a:rPr lang="en-US" sz="2800" dirty="0">
                <a:latin typeface="Arial" charset="0"/>
                <a:ea typeface="ＭＳ Ｐゴシック" charset="0"/>
                <a:cs typeface="ＭＳ Ｐゴシック" charset="0"/>
              </a:rPr>
              <a:t>ecognize content structures</a:t>
            </a:r>
          </a:p>
          <a:p>
            <a:pPr eaLnBrk="1" hangingPunct="1">
              <a:lnSpc>
                <a:spcPct val="170000"/>
              </a:lnSpc>
              <a:buFont typeface="Wingdings" charset="0"/>
              <a:buNone/>
            </a:pPr>
            <a:r>
              <a:rPr lang="en-US" sz="3200" b="1" dirty="0">
                <a:latin typeface="Arial" charset="0"/>
                <a:ea typeface="ＭＳ Ｐゴシック" charset="0"/>
                <a:cs typeface="ＭＳ Ｐゴシック" charset="0"/>
              </a:rPr>
              <a:t>A</a:t>
            </a:r>
            <a:r>
              <a:rPr lang="en-US" sz="2800" dirty="0">
                <a:latin typeface="Arial" charset="0"/>
                <a:ea typeface="ＭＳ Ｐゴシック" charset="0"/>
                <a:cs typeface="ＭＳ Ｐゴシック" charset="0"/>
              </a:rPr>
              <a:t>cknowledge unit relationships</a:t>
            </a:r>
          </a:p>
          <a:p>
            <a:pPr eaLnBrk="1" hangingPunct="1">
              <a:lnSpc>
                <a:spcPct val="170000"/>
              </a:lnSpc>
              <a:buFont typeface="Wingdings" charset="0"/>
              <a:buNone/>
            </a:pPr>
            <a:r>
              <a:rPr lang="en-US" sz="3200" b="1" dirty="0">
                <a:latin typeface="Arial" charset="0"/>
                <a:ea typeface="ＭＳ Ｐゴシック" charset="0"/>
                <a:cs typeface="ＭＳ Ｐゴシック" charset="0"/>
              </a:rPr>
              <a:t>F</a:t>
            </a:r>
            <a:r>
              <a:rPr lang="en-US" sz="2800" dirty="0">
                <a:latin typeface="Arial" charset="0"/>
                <a:ea typeface="ＭＳ Ｐゴシック" charset="0"/>
                <a:cs typeface="ＭＳ Ｐゴシック" charset="0"/>
              </a:rPr>
              <a:t>rame unit questions</a:t>
            </a:r>
          </a:p>
          <a:p>
            <a:pPr eaLnBrk="1" hangingPunct="1">
              <a:lnSpc>
                <a:spcPct val="170000"/>
              </a:lnSpc>
              <a:buFont typeface="Wingdings" charset="0"/>
              <a:buNone/>
            </a:pPr>
            <a:r>
              <a:rPr lang="en-US" sz="3200" b="1" dirty="0">
                <a:latin typeface="Arial" charset="0"/>
                <a:ea typeface="ＭＳ Ｐゴシック" charset="0"/>
                <a:cs typeface="ＭＳ Ｐゴシック" charset="0"/>
              </a:rPr>
              <a:t>T</a:t>
            </a:r>
            <a:r>
              <a:rPr lang="en-US" sz="2800" dirty="0">
                <a:latin typeface="Arial" charset="0"/>
                <a:ea typeface="ＭＳ Ｐゴシック" charset="0"/>
                <a:cs typeface="ＭＳ Ｐゴシック" charset="0"/>
              </a:rPr>
              <a:t>ie content to tasks</a:t>
            </a:r>
          </a:p>
        </p:txBody>
      </p:sp>
      <p:pic>
        <p:nvPicPr>
          <p:cNvPr id="5530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Teaching Hot Spot</a:t>
            </a:r>
            <a:endParaRPr lang="en-US" dirty="0"/>
          </a:p>
        </p:txBody>
      </p:sp>
      <p:sp>
        <p:nvSpPr>
          <p:cNvPr id="5" name="Content Placeholder 4"/>
          <p:cNvSpPr>
            <a:spLocks noGrp="1"/>
          </p:cNvSpPr>
          <p:nvPr>
            <p:ph sz="half" idx="1"/>
          </p:nvPr>
        </p:nvSpPr>
        <p:spPr/>
        <p:txBody>
          <a:bodyPr/>
          <a:lstStyle/>
          <a:p>
            <a:r>
              <a:rPr lang="en-US" dirty="0" smtClean="0"/>
              <a:t>How important is the CRAFT acronym?</a:t>
            </a:r>
            <a:endParaRPr lang="en-US" dirty="0"/>
          </a:p>
        </p:txBody>
      </p:sp>
      <p:sp>
        <p:nvSpPr>
          <p:cNvPr id="6" name="Content Placeholder 5"/>
          <p:cNvSpPr>
            <a:spLocks noGrp="1"/>
          </p:cNvSpPr>
          <p:nvPr>
            <p:ph sz="half" idx="2"/>
          </p:nvPr>
        </p:nvSpPr>
        <p:spPr/>
        <p:txBody>
          <a:bodyPr/>
          <a:lstStyle/>
          <a:p>
            <a:r>
              <a:rPr lang="en-US" dirty="0" smtClean="0"/>
              <a:t>Volunteer to read the answer</a:t>
            </a:r>
          </a:p>
          <a:p>
            <a:r>
              <a:rPr lang="en-US" dirty="0" smtClean="0"/>
              <a:t>Discussion </a:t>
            </a:r>
            <a:endParaRPr lang="en-US" dirty="0"/>
          </a:p>
        </p:txBody>
      </p:sp>
      <p:sp>
        <p:nvSpPr>
          <p:cNvPr id="2" name="Slide Number Placeholder 1"/>
          <p:cNvSpPr>
            <a:spLocks noGrp="1"/>
          </p:cNvSpPr>
          <p:nvPr>
            <p:ph type="sldNum" sz="quarter" idx="10"/>
          </p:nvPr>
        </p:nvSpPr>
        <p:spPr/>
        <p:txBody>
          <a:bodyPr/>
          <a:lstStyle/>
          <a:p>
            <a:fld id="{1FBE1483-AF8C-754F-8AB1-9402122579D8}" type="slidenum">
              <a:rPr lang="en-US" smtClean="0"/>
              <a:pPr/>
              <a:t>41</a:t>
            </a:fld>
            <a:endParaRPr lang="en-US" dirty="0"/>
          </a:p>
        </p:txBody>
      </p:sp>
      <p:sp>
        <p:nvSpPr>
          <p:cNvPr id="3" name="Footer Placeholder 2"/>
          <p:cNvSpPr>
            <a:spLocks noGrp="1"/>
          </p:cNvSpPr>
          <p:nvPr>
            <p:ph type="ftr" sz="quarter" idx="11"/>
          </p:nvPr>
        </p:nvSpPr>
        <p:spPr/>
        <p:txBody>
          <a:bodyPr/>
          <a:lstStyle/>
          <a:p>
            <a:r>
              <a:rPr lang="en-US" smtClean="0"/>
              <a:t>University of Kansas Center for Research on Learning  2013</a:t>
            </a:r>
            <a:endParaRPr lang="en-US" dirty="0"/>
          </a:p>
        </p:txBody>
      </p:sp>
    </p:spTree>
    <p:extLst>
      <p:ext uri="{BB962C8B-B14F-4D97-AF65-F5344CB8AC3E}">
        <p14:creationId xmlns:p14="http://schemas.microsoft.com/office/powerpoint/2010/main" val="2860695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AFEDDA36-065A-D745-AA0F-6BA63C5B7C39}" type="slidenum">
              <a:rPr lang="en-US" sz="1000">
                <a:solidFill>
                  <a:schemeClr val="accent2"/>
                </a:solidFill>
                <a:latin typeface="Arial" charset="0"/>
              </a:rPr>
              <a:pPr/>
              <a:t>42</a:t>
            </a:fld>
            <a:endParaRPr lang="en-US" sz="1000" dirty="0">
              <a:solidFill>
                <a:schemeClr val="accent2"/>
              </a:solidFill>
              <a:latin typeface="Arial" charset="0"/>
            </a:endParaRPr>
          </a:p>
        </p:txBody>
      </p:sp>
      <p:sp>
        <p:nvSpPr>
          <p:cNvPr id="563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56324" name="Rectangle 4"/>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Understanding CRAFT</a:t>
            </a:r>
          </a:p>
        </p:txBody>
      </p:sp>
      <p:sp>
        <p:nvSpPr>
          <p:cNvPr id="56325" name="Rectangle 5"/>
          <p:cNvSpPr>
            <a:spLocks noGrp="1" noChangeArrowheads="1"/>
          </p:cNvSpPr>
          <p:nvPr>
            <p:ph type="body" idx="1"/>
          </p:nvPr>
        </p:nvSpPr>
        <p:spPr/>
        <p:txBody>
          <a:bodyPr/>
          <a:lstStyle/>
          <a:p>
            <a:pPr eaLnBrk="1" hangingPunct="1">
              <a:lnSpc>
                <a:spcPct val="90000"/>
              </a:lnSpc>
              <a:buFontTx/>
              <a:buNone/>
            </a:pPr>
            <a:r>
              <a:rPr lang="en-US" sz="2200" dirty="0">
                <a:latin typeface="Arial" charset="0"/>
                <a:ea typeface="ＭＳ Ｐゴシック" charset="0"/>
                <a:cs typeface="ＭＳ Ｐゴシック" charset="0"/>
              </a:rPr>
              <a:t>Create A Context</a:t>
            </a:r>
          </a:p>
          <a:p>
            <a:pPr lvl="1" eaLnBrk="1" hangingPunct="1">
              <a:lnSpc>
                <a:spcPct val="90000"/>
              </a:lnSpc>
            </a:pPr>
            <a:r>
              <a:rPr lang="en-US" sz="2000" dirty="0">
                <a:solidFill>
                  <a:srgbClr val="FF0000"/>
                </a:solidFill>
                <a:latin typeface="Arial" charset="0"/>
                <a:ea typeface="ＭＳ Ｐゴシック" charset="0"/>
              </a:rPr>
              <a:t>Explore how the information in this unit fits with previous, future, and bigger learning </a:t>
            </a:r>
          </a:p>
          <a:p>
            <a:pPr eaLnBrk="1" hangingPunct="1">
              <a:lnSpc>
                <a:spcPct val="90000"/>
              </a:lnSpc>
            </a:pPr>
            <a:endParaRPr lang="en-US" sz="2200" dirty="0">
              <a:solidFill>
                <a:srgbClr val="FF0000"/>
              </a:solidFill>
              <a:latin typeface="Arial" charset="0"/>
              <a:ea typeface="ＭＳ Ｐゴシック" charset="0"/>
              <a:cs typeface="ＭＳ Ｐゴシック" charset="0"/>
            </a:endParaRPr>
          </a:p>
          <a:p>
            <a:pPr eaLnBrk="1" hangingPunct="1">
              <a:lnSpc>
                <a:spcPct val="90000"/>
              </a:lnSpc>
              <a:buFontTx/>
              <a:buNone/>
            </a:pPr>
            <a:r>
              <a:rPr lang="en-US" sz="2200" dirty="0">
                <a:latin typeface="Arial" charset="0"/>
                <a:ea typeface="ＭＳ Ｐゴシック" charset="0"/>
                <a:cs typeface="ＭＳ Ｐゴシック" charset="0"/>
              </a:rPr>
              <a:t>Recognize Content Structures</a:t>
            </a:r>
          </a:p>
          <a:p>
            <a:pPr lvl="1" eaLnBrk="1" hangingPunct="1">
              <a:lnSpc>
                <a:spcPct val="90000"/>
              </a:lnSpc>
            </a:pPr>
            <a:r>
              <a:rPr lang="en-US" sz="2000" dirty="0">
                <a:solidFill>
                  <a:srgbClr val="FF0000"/>
                </a:solidFill>
                <a:latin typeface="Arial" charset="0"/>
                <a:ea typeface="ＭＳ Ｐゴシック" charset="0"/>
              </a:rPr>
              <a:t>Identify how to think about and structure the information to be learned in the unit.  </a:t>
            </a:r>
          </a:p>
          <a:p>
            <a:pPr eaLnBrk="1" hangingPunct="1">
              <a:lnSpc>
                <a:spcPct val="90000"/>
              </a:lnSpc>
            </a:pPr>
            <a:endParaRPr lang="en-US" sz="2200" dirty="0">
              <a:latin typeface="Arial" charset="0"/>
              <a:ea typeface="ＭＳ Ｐゴシック" charset="0"/>
              <a:cs typeface="ＭＳ Ｐゴシック" charset="0"/>
            </a:endParaRPr>
          </a:p>
          <a:p>
            <a:pPr eaLnBrk="1" hangingPunct="1">
              <a:lnSpc>
                <a:spcPct val="90000"/>
              </a:lnSpc>
              <a:buFontTx/>
              <a:buNone/>
            </a:pPr>
            <a:r>
              <a:rPr lang="en-US" sz="2200" dirty="0">
                <a:latin typeface="Arial" charset="0"/>
                <a:ea typeface="ＭＳ Ｐゴシック" charset="0"/>
                <a:cs typeface="ＭＳ Ｐゴシック" charset="0"/>
              </a:rPr>
              <a:t>Acknowledge Unit Relationships</a:t>
            </a:r>
          </a:p>
          <a:p>
            <a:pPr lvl="1" eaLnBrk="1" hangingPunct="1">
              <a:lnSpc>
                <a:spcPct val="90000"/>
              </a:lnSpc>
            </a:pPr>
            <a:r>
              <a:rPr lang="en-US" sz="2000" dirty="0">
                <a:solidFill>
                  <a:srgbClr val="FF0000"/>
                </a:solidFill>
                <a:latin typeface="Arial" charset="0"/>
                <a:ea typeface="ＭＳ Ｐゴシック" charset="0"/>
              </a:rPr>
              <a:t>Explore relationships that are or might be important in the unit. </a:t>
            </a:r>
          </a:p>
        </p:txBody>
      </p:sp>
      <p:pic>
        <p:nvPicPr>
          <p:cNvPr id="5632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Teaching Hot Spot</a:t>
            </a:r>
            <a:endParaRPr lang="en-US" dirty="0"/>
          </a:p>
        </p:txBody>
      </p:sp>
      <p:sp>
        <p:nvSpPr>
          <p:cNvPr id="5" name="Content Placeholder 4"/>
          <p:cNvSpPr>
            <a:spLocks noGrp="1"/>
          </p:cNvSpPr>
          <p:nvPr>
            <p:ph sz="half" idx="1"/>
          </p:nvPr>
        </p:nvSpPr>
        <p:spPr/>
        <p:txBody>
          <a:bodyPr/>
          <a:lstStyle/>
          <a:p>
            <a:r>
              <a:rPr lang="en-US" dirty="0" smtClean="0"/>
              <a:t>Why do I need to create a context?</a:t>
            </a:r>
          </a:p>
          <a:p>
            <a:pPr marL="0" indent="0">
              <a:buNone/>
            </a:pPr>
            <a:endParaRPr lang="en-US" dirty="0"/>
          </a:p>
        </p:txBody>
      </p:sp>
      <p:sp>
        <p:nvSpPr>
          <p:cNvPr id="6" name="Content Placeholder 5"/>
          <p:cNvSpPr>
            <a:spLocks noGrp="1"/>
          </p:cNvSpPr>
          <p:nvPr>
            <p:ph sz="half" idx="2"/>
          </p:nvPr>
        </p:nvSpPr>
        <p:spPr/>
        <p:txBody>
          <a:bodyPr/>
          <a:lstStyle/>
          <a:p>
            <a:r>
              <a:rPr lang="en-US" dirty="0"/>
              <a:t>Volunteer to read the answer</a:t>
            </a:r>
          </a:p>
          <a:p>
            <a:r>
              <a:rPr lang="en-US" dirty="0"/>
              <a:t>Discussion </a:t>
            </a:r>
          </a:p>
          <a:p>
            <a:endParaRPr lang="en-US" dirty="0"/>
          </a:p>
        </p:txBody>
      </p:sp>
      <p:sp>
        <p:nvSpPr>
          <p:cNvPr id="2" name="Slide Number Placeholder 1"/>
          <p:cNvSpPr>
            <a:spLocks noGrp="1"/>
          </p:cNvSpPr>
          <p:nvPr>
            <p:ph type="sldNum" sz="quarter" idx="10"/>
          </p:nvPr>
        </p:nvSpPr>
        <p:spPr/>
        <p:txBody>
          <a:bodyPr/>
          <a:lstStyle/>
          <a:p>
            <a:fld id="{1FBE1483-AF8C-754F-8AB1-9402122579D8}" type="slidenum">
              <a:rPr lang="en-US" smtClean="0"/>
              <a:pPr/>
              <a:t>43</a:t>
            </a:fld>
            <a:endParaRPr lang="en-US" dirty="0"/>
          </a:p>
        </p:txBody>
      </p:sp>
      <p:sp>
        <p:nvSpPr>
          <p:cNvPr id="3" name="Footer Placeholder 2"/>
          <p:cNvSpPr>
            <a:spLocks noGrp="1"/>
          </p:cNvSpPr>
          <p:nvPr>
            <p:ph type="ftr" sz="quarter" idx="11"/>
          </p:nvPr>
        </p:nvSpPr>
        <p:spPr/>
        <p:txBody>
          <a:bodyPr/>
          <a:lstStyle/>
          <a:p>
            <a:r>
              <a:rPr lang="en-US" smtClean="0"/>
              <a:t>University of Kansas Center for Research on Learning  2013</a:t>
            </a:r>
            <a:endParaRPr lang="en-US" dirty="0"/>
          </a:p>
        </p:txBody>
      </p:sp>
    </p:spTree>
    <p:extLst>
      <p:ext uri="{BB962C8B-B14F-4D97-AF65-F5344CB8AC3E}">
        <p14:creationId xmlns:p14="http://schemas.microsoft.com/office/powerpoint/2010/main" val="2860695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Teaching Hot Spot</a:t>
            </a:r>
            <a:endParaRPr lang="en-US" dirty="0"/>
          </a:p>
        </p:txBody>
      </p:sp>
      <p:sp>
        <p:nvSpPr>
          <p:cNvPr id="5" name="Content Placeholder 4"/>
          <p:cNvSpPr>
            <a:spLocks noGrp="1"/>
          </p:cNvSpPr>
          <p:nvPr>
            <p:ph sz="half" idx="1"/>
          </p:nvPr>
        </p:nvSpPr>
        <p:spPr/>
        <p:txBody>
          <a:bodyPr/>
          <a:lstStyle/>
          <a:p>
            <a:r>
              <a:rPr lang="en-US" dirty="0" smtClean="0"/>
              <a:t>Why is recognizing content structures important?</a:t>
            </a:r>
            <a:endParaRPr lang="en-US" dirty="0"/>
          </a:p>
        </p:txBody>
      </p:sp>
      <p:sp>
        <p:nvSpPr>
          <p:cNvPr id="6" name="Content Placeholder 5"/>
          <p:cNvSpPr>
            <a:spLocks noGrp="1"/>
          </p:cNvSpPr>
          <p:nvPr>
            <p:ph sz="half" idx="2"/>
          </p:nvPr>
        </p:nvSpPr>
        <p:spPr/>
        <p:txBody>
          <a:bodyPr/>
          <a:lstStyle/>
          <a:p>
            <a:r>
              <a:rPr lang="en-US" dirty="0"/>
              <a:t>Volunteer to read the answer</a:t>
            </a:r>
          </a:p>
          <a:p>
            <a:r>
              <a:rPr lang="en-US" dirty="0"/>
              <a:t>Discussion </a:t>
            </a:r>
          </a:p>
          <a:p>
            <a:endParaRPr lang="en-US" dirty="0"/>
          </a:p>
        </p:txBody>
      </p:sp>
      <p:sp>
        <p:nvSpPr>
          <p:cNvPr id="2" name="Slide Number Placeholder 1"/>
          <p:cNvSpPr>
            <a:spLocks noGrp="1"/>
          </p:cNvSpPr>
          <p:nvPr>
            <p:ph type="sldNum" sz="quarter" idx="10"/>
          </p:nvPr>
        </p:nvSpPr>
        <p:spPr/>
        <p:txBody>
          <a:bodyPr/>
          <a:lstStyle/>
          <a:p>
            <a:fld id="{1FBE1483-AF8C-754F-8AB1-9402122579D8}" type="slidenum">
              <a:rPr lang="en-US" smtClean="0"/>
              <a:pPr/>
              <a:t>44</a:t>
            </a:fld>
            <a:endParaRPr lang="en-US" dirty="0"/>
          </a:p>
        </p:txBody>
      </p:sp>
      <p:sp>
        <p:nvSpPr>
          <p:cNvPr id="3" name="Footer Placeholder 2"/>
          <p:cNvSpPr>
            <a:spLocks noGrp="1"/>
          </p:cNvSpPr>
          <p:nvPr>
            <p:ph type="ftr" sz="quarter" idx="11"/>
          </p:nvPr>
        </p:nvSpPr>
        <p:spPr/>
        <p:txBody>
          <a:bodyPr/>
          <a:lstStyle/>
          <a:p>
            <a:r>
              <a:rPr lang="en-US" smtClean="0"/>
              <a:t>University of Kansas Center for Research on Learning  2013</a:t>
            </a:r>
            <a:endParaRPr lang="en-US" dirty="0"/>
          </a:p>
        </p:txBody>
      </p:sp>
    </p:spTree>
    <p:extLst>
      <p:ext uri="{BB962C8B-B14F-4D97-AF65-F5344CB8AC3E}">
        <p14:creationId xmlns:p14="http://schemas.microsoft.com/office/powerpoint/2010/main" val="2860695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34B43D20-D2CE-2842-8080-3DD37B5ED801}" type="slidenum">
              <a:rPr lang="en-US" sz="1000">
                <a:solidFill>
                  <a:schemeClr val="accent2"/>
                </a:solidFill>
                <a:latin typeface="Arial" charset="0"/>
              </a:rPr>
              <a:pPr/>
              <a:t>45</a:t>
            </a:fld>
            <a:endParaRPr lang="en-US" sz="1000" dirty="0">
              <a:solidFill>
                <a:schemeClr val="accent2"/>
              </a:solidFill>
              <a:latin typeface="Arial" charset="0"/>
            </a:endParaRPr>
          </a:p>
        </p:txBody>
      </p:sp>
      <p:sp>
        <p:nvSpPr>
          <p:cNvPr id="573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57348" name="Rectangle 4"/>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Understanding CRAFT</a:t>
            </a:r>
          </a:p>
        </p:txBody>
      </p:sp>
      <p:sp>
        <p:nvSpPr>
          <p:cNvPr id="57349" name="Rectangle 5"/>
          <p:cNvSpPr>
            <a:spLocks noGrp="1" noChangeArrowheads="1"/>
          </p:cNvSpPr>
          <p:nvPr>
            <p:ph type="body" idx="1"/>
          </p:nvPr>
        </p:nvSpPr>
        <p:spPr/>
        <p:txBody>
          <a:bodyPr/>
          <a:lstStyle/>
          <a:p>
            <a:pPr eaLnBrk="1" hangingPunct="1">
              <a:lnSpc>
                <a:spcPct val="130000"/>
              </a:lnSpc>
              <a:buFontTx/>
              <a:buNone/>
            </a:pPr>
            <a:r>
              <a:rPr lang="en-US" dirty="0">
                <a:latin typeface="Arial" charset="0"/>
                <a:ea typeface="ＭＳ Ｐゴシック" charset="0"/>
                <a:cs typeface="ＭＳ Ｐゴシック" charset="0"/>
              </a:rPr>
              <a:t>Frame Unit Questions</a:t>
            </a:r>
          </a:p>
          <a:p>
            <a:pPr lvl="1" eaLnBrk="1" hangingPunct="1">
              <a:lnSpc>
                <a:spcPct val="130000"/>
              </a:lnSpc>
            </a:pPr>
            <a:r>
              <a:rPr lang="en-US" dirty="0">
                <a:solidFill>
                  <a:srgbClr val="FF0000"/>
                </a:solidFill>
                <a:latin typeface="Arial" charset="0"/>
                <a:ea typeface="ＭＳ Ｐゴシック" charset="0"/>
              </a:rPr>
              <a:t>Generate and discuss the types of questions that reflect what the unit is really about. </a:t>
            </a:r>
          </a:p>
          <a:p>
            <a:pPr eaLnBrk="1" hangingPunct="1">
              <a:lnSpc>
                <a:spcPct val="130000"/>
              </a:lnSpc>
            </a:pPr>
            <a:endParaRPr lang="en-US" dirty="0">
              <a:latin typeface="Arial" charset="0"/>
              <a:ea typeface="ＭＳ Ｐゴシック" charset="0"/>
              <a:cs typeface="ＭＳ Ｐゴシック" charset="0"/>
            </a:endParaRPr>
          </a:p>
          <a:p>
            <a:pPr eaLnBrk="1" hangingPunct="1">
              <a:lnSpc>
                <a:spcPct val="130000"/>
              </a:lnSpc>
              <a:buFontTx/>
              <a:buNone/>
            </a:pPr>
            <a:r>
              <a:rPr lang="en-US" dirty="0">
                <a:latin typeface="Arial" charset="0"/>
                <a:ea typeface="ＭＳ Ｐゴシック" charset="0"/>
                <a:cs typeface="ＭＳ Ｐゴシック" charset="0"/>
              </a:rPr>
              <a:t>Tie Content To Tasks</a:t>
            </a:r>
          </a:p>
          <a:p>
            <a:pPr lvl="1" eaLnBrk="1" hangingPunct="1">
              <a:lnSpc>
                <a:spcPct val="130000"/>
              </a:lnSpc>
            </a:pPr>
            <a:r>
              <a:rPr lang="en-US" dirty="0">
                <a:solidFill>
                  <a:srgbClr val="FF0000"/>
                </a:solidFill>
                <a:latin typeface="Arial" charset="0"/>
                <a:ea typeface="ＭＳ Ｐゴシック" charset="0"/>
              </a:rPr>
              <a:t>Identify a schedule of tasks to be completed and how these tasks connect to learning the content.</a:t>
            </a:r>
          </a:p>
        </p:txBody>
      </p:sp>
      <p:pic>
        <p:nvPicPr>
          <p:cNvPr id="5735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64F62122-23E1-1742-BA9D-23230683FDE4}" type="slidenum">
              <a:rPr lang="en-US" sz="1000">
                <a:solidFill>
                  <a:schemeClr val="accent2"/>
                </a:solidFill>
                <a:latin typeface="Arial" charset="0"/>
              </a:rPr>
              <a:pPr/>
              <a:t>46</a:t>
            </a:fld>
            <a:endParaRPr lang="en-US" sz="1000" dirty="0">
              <a:solidFill>
                <a:schemeClr val="accent2"/>
              </a:solidFill>
              <a:latin typeface="Arial" charset="0"/>
            </a:endParaRPr>
          </a:p>
        </p:txBody>
      </p:sp>
      <p:sp>
        <p:nvSpPr>
          <p:cNvPr id="583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58372"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The Cue-Do-Review Sequence</a:t>
            </a:r>
          </a:p>
        </p:txBody>
      </p:sp>
      <p:sp>
        <p:nvSpPr>
          <p:cNvPr id="58373" name="Rectangle 3"/>
          <p:cNvSpPr>
            <a:spLocks noGrp="1" noChangeArrowheads="1"/>
          </p:cNvSpPr>
          <p:nvPr>
            <p:ph type="body" idx="1"/>
          </p:nvPr>
        </p:nvSpPr>
        <p:spPr/>
        <p:txBody>
          <a:bodyPr/>
          <a:lstStyle/>
          <a:p>
            <a:pPr eaLnBrk="1" hangingPunct="1">
              <a:lnSpc>
                <a:spcPct val="130000"/>
              </a:lnSpc>
            </a:pPr>
            <a:r>
              <a:rPr lang="en-US" sz="2200" dirty="0">
                <a:latin typeface="Arial" charset="0"/>
                <a:ea typeface="ＭＳ Ｐゴシック" charset="0"/>
                <a:cs typeface="ＭＳ Ｐゴシック" charset="0"/>
              </a:rPr>
              <a:t>Cue</a:t>
            </a:r>
          </a:p>
          <a:p>
            <a:pPr lvl="1" eaLnBrk="1" hangingPunct="1">
              <a:lnSpc>
                <a:spcPct val="130000"/>
              </a:lnSpc>
            </a:pPr>
            <a:r>
              <a:rPr lang="en-US" sz="2000" dirty="0">
                <a:latin typeface="Arial" charset="0"/>
                <a:ea typeface="ＭＳ Ｐゴシック" charset="0"/>
              </a:rPr>
              <a:t>Students that the routine will be used.</a:t>
            </a:r>
          </a:p>
          <a:p>
            <a:pPr lvl="1" eaLnBrk="1" hangingPunct="1">
              <a:lnSpc>
                <a:spcPct val="130000"/>
              </a:lnSpc>
            </a:pPr>
            <a:endParaRPr lang="en-US" sz="2000" dirty="0">
              <a:latin typeface="Arial" charset="0"/>
              <a:ea typeface="ＭＳ Ｐゴシック" charset="0"/>
            </a:endParaRPr>
          </a:p>
          <a:p>
            <a:pPr eaLnBrk="1" hangingPunct="1">
              <a:lnSpc>
                <a:spcPct val="130000"/>
              </a:lnSpc>
            </a:pPr>
            <a:r>
              <a:rPr lang="en-US" sz="2200" dirty="0">
                <a:latin typeface="Arial" charset="0"/>
                <a:ea typeface="ＭＳ Ｐゴシック" charset="0"/>
                <a:cs typeface="ＭＳ Ｐゴシック" charset="0"/>
              </a:rPr>
              <a:t>Do</a:t>
            </a:r>
          </a:p>
          <a:p>
            <a:pPr lvl="1" eaLnBrk="1" hangingPunct="1">
              <a:lnSpc>
                <a:spcPct val="130000"/>
              </a:lnSpc>
            </a:pPr>
            <a:r>
              <a:rPr lang="en-US" sz="2000" dirty="0">
                <a:latin typeface="Arial" charset="0"/>
                <a:ea typeface="ＭＳ Ｐゴシック" charset="0"/>
              </a:rPr>
              <a:t>The routine.</a:t>
            </a:r>
          </a:p>
          <a:p>
            <a:pPr lvl="1" eaLnBrk="1" hangingPunct="1">
              <a:lnSpc>
                <a:spcPct val="130000"/>
              </a:lnSpc>
            </a:pPr>
            <a:endParaRPr lang="en-US" sz="2000" dirty="0">
              <a:latin typeface="Arial" charset="0"/>
              <a:ea typeface="ＭＳ Ｐゴシック" charset="0"/>
            </a:endParaRPr>
          </a:p>
          <a:p>
            <a:pPr eaLnBrk="1" hangingPunct="1">
              <a:lnSpc>
                <a:spcPct val="130000"/>
              </a:lnSpc>
            </a:pPr>
            <a:r>
              <a:rPr lang="en-US" sz="2200" dirty="0">
                <a:latin typeface="Arial" charset="0"/>
                <a:ea typeface="ＭＳ Ｐゴシック" charset="0"/>
                <a:cs typeface="ＭＳ Ｐゴシック" charset="0"/>
              </a:rPr>
              <a:t>Review</a:t>
            </a:r>
          </a:p>
          <a:p>
            <a:pPr lvl="1" eaLnBrk="1" hangingPunct="1">
              <a:lnSpc>
                <a:spcPct val="130000"/>
              </a:lnSpc>
            </a:pPr>
            <a:r>
              <a:rPr lang="en-US" sz="2000" dirty="0">
                <a:latin typeface="Arial" charset="0"/>
                <a:ea typeface="ＭＳ Ｐゴシック" charset="0"/>
              </a:rPr>
              <a:t>The information and process.</a:t>
            </a:r>
          </a:p>
        </p:txBody>
      </p:sp>
      <p:pic>
        <p:nvPicPr>
          <p:cNvPr id="5837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ED8F1F63-C782-F847-A8C2-9E2EC13B9AAB}" type="slidenum">
              <a:rPr lang="en-US" sz="1000">
                <a:solidFill>
                  <a:schemeClr val="accent2"/>
                </a:solidFill>
                <a:latin typeface="Arial" charset="0"/>
              </a:rPr>
              <a:pPr/>
              <a:t>47</a:t>
            </a:fld>
            <a:endParaRPr lang="en-US" sz="1000" dirty="0">
              <a:solidFill>
                <a:schemeClr val="accent2"/>
              </a:solidFill>
              <a:latin typeface="Arial" charset="0"/>
            </a:endParaRPr>
          </a:p>
        </p:txBody>
      </p:sp>
      <p:sp>
        <p:nvSpPr>
          <p:cNvPr id="593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59396"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The Cue-Do-Review Sequence</a:t>
            </a:r>
          </a:p>
        </p:txBody>
      </p:sp>
      <p:sp>
        <p:nvSpPr>
          <p:cNvPr id="59397" name="Rectangle 3"/>
          <p:cNvSpPr>
            <a:spLocks noGrp="1" noChangeArrowheads="1"/>
          </p:cNvSpPr>
          <p:nvPr>
            <p:ph type="body" idx="1"/>
          </p:nvPr>
        </p:nvSpPr>
        <p:spPr/>
        <p:txBody>
          <a:bodyPr/>
          <a:lstStyle/>
          <a:p>
            <a:pPr eaLnBrk="1" hangingPunct="1">
              <a:lnSpc>
                <a:spcPct val="190000"/>
              </a:lnSpc>
            </a:pPr>
            <a:r>
              <a:rPr lang="en-US" dirty="0">
                <a:latin typeface="Arial" charset="0"/>
                <a:ea typeface="ＭＳ Ｐゴシック" charset="0"/>
                <a:cs typeface="ＭＳ Ｐゴシック" charset="0"/>
              </a:rPr>
              <a:t>Cue</a:t>
            </a:r>
          </a:p>
          <a:p>
            <a:pPr lvl="1" eaLnBrk="1" hangingPunct="1">
              <a:lnSpc>
                <a:spcPct val="190000"/>
              </a:lnSpc>
            </a:pPr>
            <a:r>
              <a:rPr lang="en-US" dirty="0">
                <a:latin typeface="Arial" charset="0"/>
                <a:ea typeface="ＭＳ Ｐゴシック" charset="0"/>
              </a:rPr>
              <a:t>The teacher announces the Unit Organizer and explains its use.</a:t>
            </a:r>
          </a:p>
        </p:txBody>
      </p:sp>
      <p:pic>
        <p:nvPicPr>
          <p:cNvPr id="5939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BA69709F-CEE4-F846-A5C8-6DB0B157D698}" type="slidenum">
              <a:rPr lang="en-US" sz="1000">
                <a:solidFill>
                  <a:schemeClr val="accent2"/>
                </a:solidFill>
                <a:latin typeface="Arial" charset="0"/>
              </a:rPr>
              <a:pPr/>
              <a:t>48</a:t>
            </a:fld>
            <a:endParaRPr lang="en-US" sz="1000" dirty="0">
              <a:solidFill>
                <a:schemeClr val="accent2"/>
              </a:solidFill>
              <a:latin typeface="Arial" charset="0"/>
            </a:endParaRPr>
          </a:p>
        </p:txBody>
      </p:sp>
      <p:sp>
        <p:nvSpPr>
          <p:cNvPr id="614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61444"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The Cue-Do-Review Sequence</a:t>
            </a:r>
          </a:p>
        </p:txBody>
      </p:sp>
      <p:sp>
        <p:nvSpPr>
          <p:cNvPr id="61445" name="Rectangle 3"/>
          <p:cNvSpPr>
            <a:spLocks noGrp="1" noChangeArrowheads="1"/>
          </p:cNvSpPr>
          <p:nvPr>
            <p:ph type="body" idx="1"/>
          </p:nvPr>
        </p:nvSpPr>
        <p:spPr/>
        <p:txBody>
          <a:bodyPr/>
          <a:lstStyle/>
          <a:p>
            <a:pPr eaLnBrk="1" hangingPunct="1">
              <a:lnSpc>
                <a:spcPct val="190000"/>
              </a:lnSpc>
            </a:pPr>
            <a:r>
              <a:rPr lang="en-US" dirty="0">
                <a:latin typeface="Arial" charset="0"/>
                <a:ea typeface="ＭＳ Ｐゴシック" charset="0"/>
                <a:cs typeface="ＭＳ Ｐゴシック" charset="0"/>
              </a:rPr>
              <a:t>Do</a:t>
            </a:r>
          </a:p>
          <a:p>
            <a:pPr lvl="1" eaLnBrk="1" hangingPunct="1">
              <a:lnSpc>
                <a:spcPct val="190000"/>
              </a:lnSpc>
            </a:pPr>
            <a:r>
              <a:rPr lang="en-US" dirty="0">
                <a:latin typeface="Arial" charset="0"/>
                <a:ea typeface="ＭＳ Ｐゴシック" charset="0"/>
              </a:rPr>
              <a:t>The teacher and class collaboratively construct the Unit Organizer device using the CRAFT Linking Steps such that the content is connected or "linked" to the needs and goals of students.</a:t>
            </a:r>
          </a:p>
        </p:txBody>
      </p:sp>
      <p:pic>
        <p:nvPicPr>
          <p:cNvPr id="6144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452ED711-C70D-BD47-8FA1-C33B26A2269D}" type="slidenum">
              <a:rPr lang="en-US" sz="1000">
                <a:solidFill>
                  <a:schemeClr val="accent2"/>
                </a:solidFill>
                <a:latin typeface="Arial" charset="0"/>
              </a:rPr>
              <a:pPr/>
              <a:t>49</a:t>
            </a:fld>
            <a:endParaRPr lang="en-US" sz="1000" dirty="0">
              <a:solidFill>
                <a:schemeClr val="accent2"/>
              </a:solidFill>
              <a:latin typeface="Arial" charset="0"/>
            </a:endParaRPr>
          </a:p>
        </p:txBody>
      </p:sp>
      <p:sp>
        <p:nvSpPr>
          <p:cNvPr id="624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62468"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The Cue-Do-Review Sequence</a:t>
            </a:r>
          </a:p>
        </p:txBody>
      </p:sp>
      <p:sp>
        <p:nvSpPr>
          <p:cNvPr id="62469" name="Rectangle 3"/>
          <p:cNvSpPr>
            <a:spLocks noGrp="1" noChangeArrowheads="1"/>
          </p:cNvSpPr>
          <p:nvPr>
            <p:ph type="body" idx="1"/>
          </p:nvPr>
        </p:nvSpPr>
        <p:spPr/>
        <p:txBody>
          <a:bodyPr/>
          <a:lstStyle/>
          <a:p>
            <a:pPr eaLnBrk="1" hangingPunct="1">
              <a:lnSpc>
                <a:spcPct val="210000"/>
              </a:lnSpc>
            </a:pPr>
            <a:r>
              <a:rPr lang="en-US" dirty="0">
                <a:latin typeface="Arial" charset="0"/>
                <a:ea typeface="ＭＳ Ｐゴシック" charset="0"/>
                <a:cs typeface="ＭＳ Ｐゴシック" charset="0"/>
              </a:rPr>
              <a:t>Review</a:t>
            </a:r>
          </a:p>
          <a:p>
            <a:pPr lvl="1" eaLnBrk="1" hangingPunct="1">
              <a:lnSpc>
                <a:spcPct val="210000"/>
              </a:lnSpc>
            </a:pPr>
            <a:r>
              <a:rPr lang="en-US" dirty="0">
                <a:latin typeface="Arial" charset="0"/>
                <a:ea typeface="ＭＳ Ｐゴシック" charset="0"/>
              </a:rPr>
              <a:t>Information presented in the Unit Organizer is reviewed and confirmed.</a:t>
            </a:r>
          </a:p>
        </p:txBody>
      </p:sp>
      <p:pic>
        <p:nvPicPr>
          <p:cNvPr id="6247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8369" name="Group 2"/>
          <p:cNvGrpSpPr>
            <a:grpSpLocks/>
          </p:cNvGrpSpPr>
          <p:nvPr/>
        </p:nvGrpSpPr>
        <p:grpSpPr bwMode="auto">
          <a:xfrm>
            <a:off x="304800" y="152400"/>
            <a:ext cx="8196263" cy="6289675"/>
            <a:chOff x="295" y="43"/>
            <a:chExt cx="5163" cy="3962"/>
          </a:xfrm>
        </p:grpSpPr>
        <p:sp>
          <p:nvSpPr>
            <p:cNvPr id="58434" name="Rectangle 3"/>
            <p:cNvSpPr>
              <a:spLocks noChangeArrowheads="1"/>
            </p:cNvSpPr>
            <p:nvPr/>
          </p:nvSpPr>
          <p:spPr bwMode="auto">
            <a:xfrm>
              <a:off x="303" y="247"/>
              <a:ext cx="5147" cy="3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435" name="Rectangle 4"/>
            <p:cNvSpPr>
              <a:spLocks noChangeArrowheads="1"/>
            </p:cNvSpPr>
            <p:nvPr/>
          </p:nvSpPr>
          <p:spPr bwMode="auto">
            <a:xfrm>
              <a:off x="295" y="240"/>
              <a:ext cx="5163" cy="3765"/>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36" name="Rectangle 5"/>
            <p:cNvSpPr>
              <a:spLocks noChangeArrowheads="1"/>
            </p:cNvSpPr>
            <p:nvPr/>
          </p:nvSpPr>
          <p:spPr bwMode="auto">
            <a:xfrm>
              <a:off x="3892" y="43"/>
              <a:ext cx="20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a:solidFill>
                    <a:srgbClr val="000000"/>
                  </a:solidFill>
                  <a:latin typeface="Arial" charset="0"/>
                </a:rPr>
                <a:t>NAME</a:t>
              </a:r>
              <a:endParaRPr lang="en-US">
                <a:latin typeface="Arial" charset="0"/>
              </a:endParaRPr>
            </a:p>
          </p:txBody>
        </p:sp>
        <p:sp>
          <p:nvSpPr>
            <p:cNvPr id="58437" name="Rectangle 6"/>
            <p:cNvSpPr>
              <a:spLocks noChangeArrowheads="1"/>
            </p:cNvSpPr>
            <p:nvPr/>
          </p:nvSpPr>
          <p:spPr bwMode="auto">
            <a:xfrm>
              <a:off x="3892" y="131"/>
              <a:ext cx="19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a:solidFill>
                    <a:srgbClr val="000000"/>
                  </a:solidFill>
                  <a:latin typeface="Arial" charset="0"/>
                </a:rPr>
                <a:t>DATE</a:t>
              </a:r>
              <a:endParaRPr lang="en-US">
                <a:latin typeface="Arial" charset="0"/>
              </a:endParaRPr>
            </a:p>
          </p:txBody>
        </p:sp>
        <p:sp>
          <p:nvSpPr>
            <p:cNvPr id="58438" name="Line 7"/>
            <p:cNvSpPr>
              <a:spLocks noChangeShapeType="1"/>
            </p:cNvSpPr>
            <p:nvPr/>
          </p:nvSpPr>
          <p:spPr bwMode="auto">
            <a:xfrm>
              <a:off x="4118" y="102"/>
              <a:ext cx="134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9" name="Line 8"/>
            <p:cNvSpPr>
              <a:spLocks noChangeShapeType="1"/>
            </p:cNvSpPr>
            <p:nvPr/>
          </p:nvSpPr>
          <p:spPr bwMode="auto">
            <a:xfrm>
              <a:off x="4133" y="196"/>
              <a:ext cx="13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0" name="Rectangle 9"/>
            <p:cNvSpPr>
              <a:spLocks noChangeArrowheads="1"/>
            </p:cNvSpPr>
            <p:nvPr/>
          </p:nvSpPr>
          <p:spPr bwMode="auto">
            <a:xfrm>
              <a:off x="324" y="58"/>
              <a:ext cx="121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700" b="1">
                  <a:solidFill>
                    <a:srgbClr val="000000"/>
                  </a:solidFill>
                  <a:latin typeface="Arial" charset="0"/>
                </a:rPr>
                <a:t>The Unit Organizer</a:t>
              </a:r>
              <a:endParaRPr lang="en-US">
                <a:latin typeface="Arial" charset="0"/>
              </a:endParaRPr>
            </a:p>
          </p:txBody>
        </p:sp>
        <p:sp>
          <p:nvSpPr>
            <p:cNvPr id="58441" name="Line 10"/>
            <p:cNvSpPr>
              <a:spLocks noChangeShapeType="1"/>
            </p:cNvSpPr>
            <p:nvPr/>
          </p:nvSpPr>
          <p:spPr bwMode="auto">
            <a:xfrm>
              <a:off x="324" y="3553"/>
              <a:ext cx="5112"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2" name="Rectangle 11"/>
            <p:cNvSpPr>
              <a:spLocks noChangeArrowheads="1"/>
            </p:cNvSpPr>
            <p:nvPr/>
          </p:nvSpPr>
          <p:spPr bwMode="auto">
            <a:xfrm rot="-5400000">
              <a:off x="289" y="3654"/>
              <a:ext cx="37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NEW </a:t>
              </a:r>
              <a:endParaRPr lang="en-US">
                <a:latin typeface="Arial" charset="0"/>
              </a:endParaRPr>
            </a:p>
            <a:p>
              <a:pPr algn="ctr"/>
              <a:r>
                <a:rPr lang="en-US" sz="800" b="1">
                  <a:solidFill>
                    <a:srgbClr val="000000"/>
                  </a:solidFill>
                  <a:latin typeface="Arial" charset="0"/>
                </a:rPr>
                <a:t>UNIT </a:t>
              </a:r>
              <a:endParaRPr lang="en-US">
                <a:latin typeface="Arial" charset="0"/>
              </a:endParaRPr>
            </a:p>
            <a:p>
              <a:pPr algn="ctr"/>
              <a:r>
                <a:rPr lang="en-US" sz="800" b="1">
                  <a:solidFill>
                    <a:srgbClr val="000000"/>
                  </a:solidFill>
                  <a:latin typeface="Arial" charset="0"/>
                </a:rPr>
                <a:t>SELF-TEST</a:t>
              </a:r>
            </a:p>
            <a:p>
              <a:pPr algn="ctr"/>
              <a:r>
                <a:rPr lang="en-US" sz="800" b="1">
                  <a:solidFill>
                    <a:srgbClr val="000000"/>
                  </a:solidFill>
                  <a:latin typeface="Arial" charset="0"/>
                </a:rPr>
                <a:t>QUESTIONS</a:t>
              </a:r>
            </a:p>
          </p:txBody>
        </p:sp>
        <p:sp>
          <p:nvSpPr>
            <p:cNvPr id="58443" name="Line 12"/>
            <p:cNvSpPr>
              <a:spLocks noChangeShapeType="1"/>
            </p:cNvSpPr>
            <p:nvPr/>
          </p:nvSpPr>
          <p:spPr bwMode="auto">
            <a:xfrm>
              <a:off x="645" y="3553"/>
              <a:ext cx="1" cy="4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4" name="Rectangle 13"/>
            <p:cNvSpPr>
              <a:spLocks noChangeArrowheads="1"/>
            </p:cNvSpPr>
            <p:nvPr/>
          </p:nvSpPr>
          <p:spPr bwMode="auto">
            <a:xfrm>
              <a:off x="455" y="255"/>
              <a:ext cx="81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100" b="1">
                  <a:solidFill>
                    <a:srgbClr val="000000"/>
                  </a:solidFill>
                  <a:latin typeface="Arial" charset="0"/>
                </a:rPr>
                <a:t>Expanded Unit Map</a:t>
              </a:r>
              <a:endParaRPr lang="en-US">
                <a:latin typeface="Arial" charset="0"/>
              </a:endParaRPr>
            </a:p>
          </p:txBody>
        </p:sp>
        <p:sp>
          <p:nvSpPr>
            <p:cNvPr id="58445" name="Line 14"/>
            <p:cNvSpPr>
              <a:spLocks noChangeShapeType="1"/>
            </p:cNvSpPr>
            <p:nvPr/>
          </p:nvSpPr>
          <p:spPr bwMode="auto">
            <a:xfrm>
              <a:off x="2298" y="298"/>
              <a:ext cx="728" cy="20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6" name="Rectangle 15"/>
            <p:cNvSpPr>
              <a:spLocks noChangeArrowheads="1"/>
            </p:cNvSpPr>
            <p:nvPr/>
          </p:nvSpPr>
          <p:spPr bwMode="auto">
            <a:xfrm>
              <a:off x="1730" y="102"/>
              <a:ext cx="2111" cy="1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600"/>
                <a:t>Narrative</a:t>
              </a:r>
            </a:p>
          </p:txBody>
        </p:sp>
        <p:sp>
          <p:nvSpPr>
            <p:cNvPr id="58447" name="Rectangle 16"/>
            <p:cNvSpPr>
              <a:spLocks noChangeArrowheads="1"/>
            </p:cNvSpPr>
            <p:nvPr/>
          </p:nvSpPr>
          <p:spPr bwMode="auto">
            <a:xfrm>
              <a:off x="1715" y="87"/>
              <a:ext cx="2141" cy="226"/>
            </a:xfrm>
            <a:prstGeom prst="rect">
              <a:avLst/>
            </a:prstGeom>
            <a:noFill/>
            <a:ln w="460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48" name="Rectangle 17"/>
            <p:cNvSpPr>
              <a:spLocks noChangeArrowheads="1"/>
            </p:cNvSpPr>
            <p:nvPr/>
          </p:nvSpPr>
          <p:spPr bwMode="auto">
            <a:xfrm rot="960000">
              <a:off x="2625" y="345"/>
              <a:ext cx="3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is about...</a:t>
              </a:r>
              <a:endParaRPr lang="en-US">
                <a:latin typeface="Arial" charset="0"/>
              </a:endParaRPr>
            </a:p>
          </p:txBody>
        </p:sp>
        <p:sp>
          <p:nvSpPr>
            <p:cNvPr id="58449" name="Oval 18"/>
            <p:cNvSpPr>
              <a:spLocks noChangeArrowheads="1"/>
            </p:cNvSpPr>
            <p:nvPr/>
          </p:nvSpPr>
          <p:spPr bwMode="auto">
            <a:xfrm>
              <a:off x="346" y="262"/>
              <a:ext cx="102" cy="102"/>
            </a:xfrm>
            <a:prstGeom prst="ellipse">
              <a:avLst/>
            </a:prstGeom>
            <a:solidFill>
              <a:srgbClr val="FFFFFF"/>
            </a:solidFill>
            <a:ln w="11113">
              <a:solidFill>
                <a:srgbClr val="000000"/>
              </a:solidFill>
              <a:round/>
              <a:headEnd/>
              <a:tailEnd/>
            </a:ln>
          </p:spPr>
          <p:txBody>
            <a:bodyPr/>
            <a:lstStyle/>
            <a:p>
              <a:endParaRPr lang="en-US"/>
            </a:p>
          </p:txBody>
        </p:sp>
        <p:sp>
          <p:nvSpPr>
            <p:cNvPr id="58450" name="Oval 19"/>
            <p:cNvSpPr>
              <a:spLocks noChangeArrowheads="1"/>
            </p:cNvSpPr>
            <p:nvPr/>
          </p:nvSpPr>
          <p:spPr bwMode="auto">
            <a:xfrm>
              <a:off x="346" y="3582"/>
              <a:ext cx="102" cy="102"/>
            </a:xfrm>
            <a:prstGeom prst="ellipse">
              <a:avLst/>
            </a:prstGeom>
            <a:solidFill>
              <a:srgbClr val="FFFFFF"/>
            </a:solidFill>
            <a:ln w="11113">
              <a:solidFill>
                <a:srgbClr val="000000"/>
              </a:solidFill>
              <a:round/>
              <a:headEnd/>
              <a:tailEnd/>
            </a:ln>
          </p:spPr>
          <p:txBody>
            <a:bodyPr/>
            <a:lstStyle/>
            <a:p>
              <a:endParaRPr lang="en-US"/>
            </a:p>
          </p:txBody>
        </p:sp>
        <p:sp>
          <p:nvSpPr>
            <p:cNvPr id="58451" name="Rectangle 20"/>
            <p:cNvSpPr>
              <a:spLocks noChangeArrowheads="1"/>
            </p:cNvSpPr>
            <p:nvPr/>
          </p:nvSpPr>
          <p:spPr bwMode="auto">
            <a:xfrm>
              <a:off x="372" y="270"/>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9</a:t>
              </a:r>
              <a:endParaRPr lang="en-US">
                <a:latin typeface="Arial" charset="0"/>
              </a:endParaRPr>
            </a:p>
          </p:txBody>
        </p:sp>
        <p:sp>
          <p:nvSpPr>
            <p:cNvPr id="58452" name="Rectangle 21"/>
            <p:cNvSpPr>
              <a:spLocks noChangeArrowheads="1"/>
            </p:cNvSpPr>
            <p:nvPr/>
          </p:nvSpPr>
          <p:spPr bwMode="auto">
            <a:xfrm>
              <a:off x="368" y="3598"/>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10</a:t>
              </a:r>
              <a:endParaRPr lang="en-US">
                <a:latin typeface="Arial" charset="0"/>
              </a:endParaRPr>
            </a:p>
          </p:txBody>
        </p:sp>
        <p:sp>
          <p:nvSpPr>
            <p:cNvPr id="58453" name="Oval 22"/>
            <p:cNvSpPr>
              <a:spLocks noChangeArrowheads="1"/>
            </p:cNvSpPr>
            <p:nvPr/>
          </p:nvSpPr>
          <p:spPr bwMode="auto">
            <a:xfrm>
              <a:off x="2276" y="480"/>
              <a:ext cx="1238" cy="5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4" name="Oval 23"/>
            <p:cNvSpPr>
              <a:spLocks noChangeArrowheads="1"/>
            </p:cNvSpPr>
            <p:nvPr/>
          </p:nvSpPr>
          <p:spPr bwMode="auto">
            <a:xfrm>
              <a:off x="2269" y="473"/>
              <a:ext cx="1252" cy="575"/>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8455" name="Group 24"/>
            <p:cNvGrpSpPr>
              <a:grpSpLocks/>
            </p:cNvGrpSpPr>
            <p:nvPr/>
          </p:nvGrpSpPr>
          <p:grpSpPr bwMode="auto">
            <a:xfrm>
              <a:off x="2370" y="881"/>
              <a:ext cx="1064" cy="1"/>
              <a:chOff x="2370" y="874"/>
              <a:chExt cx="1064" cy="1"/>
            </a:xfrm>
          </p:grpSpPr>
          <p:sp>
            <p:nvSpPr>
              <p:cNvPr id="58456" name="Line 25"/>
              <p:cNvSpPr>
                <a:spLocks noChangeShapeType="1"/>
              </p:cNvSpPr>
              <p:nvPr/>
            </p:nvSpPr>
            <p:spPr bwMode="auto">
              <a:xfrm>
                <a:off x="2370"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7" name="Line 26"/>
              <p:cNvSpPr>
                <a:spLocks noChangeShapeType="1"/>
              </p:cNvSpPr>
              <p:nvPr/>
            </p:nvSpPr>
            <p:spPr bwMode="auto">
              <a:xfrm>
                <a:off x="2436"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8" name="Line 27"/>
              <p:cNvSpPr>
                <a:spLocks noChangeShapeType="1"/>
              </p:cNvSpPr>
              <p:nvPr/>
            </p:nvSpPr>
            <p:spPr bwMode="auto">
              <a:xfrm>
                <a:off x="2502"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9" name="Line 28"/>
              <p:cNvSpPr>
                <a:spLocks noChangeShapeType="1"/>
              </p:cNvSpPr>
              <p:nvPr/>
            </p:nvSpPr>
            <p:spPr bwMode="auto">
              <a:xfrm>
                <a:off x="2567"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0" name="Line 29"/>
              <p:cNvSpPr>
                <a:spLocks noChangeShapeType="1"/>
              </p:cNvSpPr>
              <p:nvPr/>
            </p:nvSpPr>
            <p:spPr bwMode="auto">
              <a:xfrm>
                <a:off x="2633"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1" name="Line 30"/>
              <p:cNvSpPr>
                <a:spLocks noChangeShapeType="1"/>
              </p:cNvSpPr>
              <p:nvPr/>
            </p:nvSpPr>
            <p:spPr bwMode="auto">
              <a:xfrm>
                <a:off x="2698"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2" name="Line 31"/>
              <p:cNvSpPr>
                <a:spLocks noChangeShapeType="1"/>
              </p:cNvSpPr>
              <p:nvPr/>
            </p:nvSpPr>
            <p:spPr bwMode="auto">
              <a:xfrm>
                <a:off x="2764"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3" name="Line 32"/>
              <p:cNvSpPr>
                <a:spLocks noChangeShapeType="1"/>
              </p:cNvSpPr>
              <p:nvPr/>
            </p:nvSpPr>
            <p:spPr bwMode="auto">
              <a:xfrm>
                <a:off x="2829"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4" name="Line 33"/>
              <p:cNvSpPr>
                <a:spLocks noChangeShapeType="1"/>
              </p:cNvSpPr>
              <p:nvPr/>
            </p:nvSpPr>
            <p:spPr bwMode="auto">
              <a:xfrm>
                <a:off x="2895"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5" name="Line 34"/>
              <p:cNvSpPr>
                <a:spLocks noChangeShapeType="1"/>
              </p:cNvSpPr>
              <p:nvPr/>
            </p:nvSpPr>
            <p:spPr bwMode="auto">
              <a:xfrm>
                <a:off x="2960"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6" name="Line 35"/>
              <p:cNvSpPr>
                <a:spLocks noChangeShapeType="1"/>
              </p:cNvSpPr>
              <p:nvPr/>
            </p:nvSpPr>
            <p:spPr bwMode="auto">
              <a:xfrm>
                <a:off x="3026"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7" name="Line 36"/>
              <p:cNvSpPr>
                <a:spLocks noChangeShapeType="1"/>
              </p:cNvSpPr>
              <p:nvPr/>
            </p:nvSpPr>
            <p:spPr bwMode="auto">
              <a:xfrm>
                <a:off x="3091"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8" name="Line 37"/>
              <p:cNvSpPr>
                <a:spLocks noChangeShapeType="1"/>
              </p:cNvSpPr>
              <p:nvPr/>
            </p:nvSpPr>
            <p:spPr bwMode="auto">
              <a:xfrm>
                <a:off x="3157"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9" name="Line 38"/>
              <p:cNvSpPr>
                <a:spLocks noChangeShapeType="1"/>
              </p:cNvSpPr>
              <p:nvPr/>
            </p:nvSpPr>
            <p:spPr bwMode="auto">
              <a:xfrm>
                <a:off x="3222"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0" name="Line 39"/>
              <p:cNvSpPr>
                <a:spLocks noChangeShapeType="1"/>
              </p:cNvSpPr>
              <p:nvPr/>
            </p:nvSpPr>
            <p:spPr bwMode="auto">
              <a:xfrm>
                <a:off x="3288"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1" name="Line 40"/>
              <p:cNvSpPr>
                <a:spLocks noChangeShapeType="1"/>
              </p:cNvSpPr>
              <p:nvPr/>
            </p:nvSpPr>
            <p:spPr bwMode="auto">
              <a:xfrm>
                <a:off x="3353"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2" name="Line 41"/>
              <p:cNvSpPr>
                <a:spLocks noChangeShapeType="1"/>
              </p:cNvSpPr>
              <p:nvPr/>
            </p:nvSpPr>
            <p:spPr bwMode="auto">
              <a:xfrm>
                <a:off x="3419" y="874"/>
                <a:ext cx="1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2" name="Oval 41"/>
          <p:cNvSpPr/>
          <p:nvPr/>
        </p:nvSpPr>
        <p:spPr bwMode="auto">
          <a:xfrm>
            <a:off x="1524000" y="1600200"/>
            <a:ext cx="1447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58371" name="TextBox 17"/>
          <p:cNvSpPr txBox="1">
            <a:spLocks noChangeArrowheads="1"/>
          </p:cNvSpPr>
          <p:nvPr/>
        </p:nvSpPr>
        <p:spPr bwMode="auto">
          <a:xfrm>
            <a:off x="1905000" y="1905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Plot</a:t>
            </a:r>
          </a:p>
        </p:txBody>
      </p:sp>
      <p:sp>
        <p:nvSpPr>
          <p:cNvPr id="2" name="Rectangle 1"/>
          <p:cNvSpPr/>
          <p:nvPr/>
        </p:nvSpPr>
        <p:spPr bwMode="auto">
          <a:xfrm>
            <a:off x="1447800" y="25908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exposition</a:t>
            </a:r>
          </a:p>
        </p:txBody>
      </p:sp>
      <p:sp>
        <p:nvSpPr>
          <p:cNvPr id="45" name="Rectangle 44"/>
          <p:cNvSpPr/>
          <p:nvPr/>
        </p:nvSpPr>
        <p:spPr bwMode="auto">
          <a:xfrm>
            <a:off x="1371600" y="3124200"/>
            <a:ext cx="14478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Inciting incident</a:t>
            </a:r>
          </a:p>
        </p:txBody>
      </p:sp>
      <p:sp>
        <p:nvSpPr>
          <p:cNvPr id="46" name="Rectangle 45"/>
          <p:cNvSpPr/>
          <p:nvPr/>
        </p:nvSpPr>
        <p:spPr bwMode="auto">
          <a:xfrm>
            <a:off x="1371600" y="3657600"/>
            <a:ext cx="1295400" cy="3810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Central conflict</a:t>
            </a:r>
          </a:p>
        </p:txBody>
      </p:sp>
      <p:sp>
        <p:nvSpPr>
          <p:cNvPr id="47" name="Rectangle 46"/>
          <p:cNvSpPr/>
          <p:nvPr/>
        </p:nvSpPr>
        <p:spPr bwMode="auto">
          <a:xfrm>
            <a:off x="1371600" y="4267200"/>
            <a:ext cx="12954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400" dirty="0">
                <a:solidFill>
                  <a:schemeClr val="tx1"/>
                </a:solidFill>
                <a:latin typeface="Times" charset="0"/>
                <a:ea typeface="ＭＳ Ｐゴシック" charset="0"/>
              </a:rPr>
              <a:t>Climax</a:t>
            </a:r>
          </a:p>
        </p:txBody>
      </p:sp>
      <p:sp>
        <p:nvSpPr>
          <p:cNvPr id="58376" name="TextBox 16"/>
          <p:cNvSpPr txBox="1">
            <a:spLocks noChangeArrowheads="1"/>
          </p:cNvSpPr>
          <p:nvPr/>
        </p:nvSpPr>
        <p:spPr bwMode="auto">
          <a:xfrm rot="-1227810">
            <a:off x="2757488" y="1200150"/>
            <a:ext cx="800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900"/>
              <a:t>utilizing</a:t>
            </a:r>
          </a:p>
        </p:txBody>
      </p:sp>
      <p:cxnSp>
        <p:nvCxnSpPr>
          <p:cNvPr id="49" name="Straight Arrow Connector 48"/>
          <p:cNvCxnSpPr/>
          <p:nvPr/>
        </p:nvCxnSpPr>
        <p:spPr bwMode="auto">
          <a:xfrm flipH="1">
            <a:off x="2819400" y="1371600"/>
            <a:ext cx="817563"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Arrow Connector 49"/>
          <p:cNvCxnSpPr/>
          <p:nvPr/>
        </p:nvCxnSpPr>
        <p:spPr bwMode="auto">
          <a:xfrm>
            <a:off x="1905000" y="2895600"/>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2" name="Straight Arrow Connector 51"/>
          <p:cNvCxnSpPr/>
          <p:nvPr/>
        </p:nvCxnSpPr>
        <p:spPr bwMode="auto">
          <a:xfrm flipH="1">
            <a:off x="1752600" y="2438400"/>
            <a:ext cx="436563" cy="152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Straight Arrow Connector 52"/>
          <p:cNvCxnSpPr/>
          <p:nvPr/>
        </p:nvCxnSpPr>
        <p:spPr bwMode="auto">
          <a:xfrm>
            <a:off x="1981200" y="34290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9" name="Straight Arrow Connector 58"/>
          <p:cNvCxnSpPr/>
          <p:nvPr/>
        </p:nvCxnSpPr>
        <p:spPr bwMode="auto">
          <a:xfrm>
            <a:off x="1981200" y="40386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Arrow Connector 60"/>
          <p:cNvCxnSpPr/>
          <p:nvPr/>
        </p:nvCxnSpPr>
        <p:spPr bwMode="auto">
          <a:xfrm flipH="1">
            <a:off x="3962400" y="1600200"/>
            <a:ext cx="3048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Oval 63"/>
          <p:cNvSpPr/>
          <p:nvPr/>
        </p:nvSpPr>
        <p:spPr bwMode="auto">
          <a:xfrm>
            <a:off x="3200400" y="24384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58384" name="TextBox 11"/>
          <p:cNvSpPr txBox="1">
            <a:spLocks noChangeArrowheads="1"/>
          </p:cNvSpPr>
          <p:nvPr/>
        </p:nvSpPr>
        <p:spPr bwMode="auto">
          <a:xfrm>
            <a:off x="3352800" y="26670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Character</a:t>
            </a:r>
          </a:p>
        </p:txBody>
      </p:sp>
      <p:cxnSp>
        <p:nvCxnSpPr>
          <p:cNvPr id="66" name="Straight Arrow Connector 65"/>
          <p:cNvCxnSpPr/>
          <p:nvPr/>
        </p:nvCxnSpPr>
        <p:spPr bwMode="auto">
          <a:xfrm>
            <a:off x="3581400" y="3276600"/>
            <a:ext cx="0" cy="457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 name="Rectangle 68"/>
          <p:cNvSpPr/>
          <p:nvPr/>
        </p:nvSpPr>
        <p:spPr bwMode="auto">
          <a:xfrm>
            <a:off x="3200400" y="37338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Protagonist </a:t>
            </a:r>
          </a:p>
        </p:txBody>
      </p:sp>
      <p:cxnSp>
        <p:nvCxnSpPr>
          <p:cNvPr id="71" name="Straight Arrow Connector 70"/>
          <p:cNvCxnSpPr>
            <a:stCxn id="69" idx="2"/>
          </p:cNvCxnSpPr>
          <p:nvPr/>
        </p:nvCxnSpPr>
        <p:spPr bwMode="auto">
          <a:xfrm>
            <a:off x="3695700" y="4038600"/>
            <a:ext cx="381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2" name="Rectangle 71"/>
          <p:cNvSpPr/>
          <p:nvPr/>
        </p:nvSpPr>
        <p:spPr bwMode="auto">
          <a:xfrm>
            <a:off x="3124200" y="44196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Antagonist</a:t>
            </a:r>
          </a:p>
        </p:txBody>
      </p:sp>
      <p:sp>
        <p:nvSpPr>
          <p:cNvPr id="58389" name="TextBox 4"/>
          <p:cNvSpPr txBox="1">
            <a:spLocks noChangeArrowheads="1"/>
          </p:cNvSpPr>
          <p:nvPr/>
        </p:nvSpPr>
        <p:spPr bwMode="auto">
          <a:xfrm>
            <a:off x="3733800" y="914400"/>
            <a:ext cx="1752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100"/>
              <a:t>Using literary elements </a:t>
            </a:r>
          </a:p>
          <a:p>
            <a:pPr algn="ctr"/>
            <a:r>
              <a:rPr lang="en-US" sz="1100"/>
              <a:t>To tell a story </a:t>
            </a:r>
          </a:p>
          <a:p>
            <a:pPr algn="ctr"/>
            <a:r>
              <a:rPr lang="en-US" sz="1100"/>
              <a:t>that delivers a message</a:t>
            </a:r>
          </a:p>
        </p:txBody>
      </p:sp>
      <p:sp>
        <p:nvSpPr>
          <p:cNvPr id="58390" name="TextBox 147"/>
          <p:cNvSpPr txBox="1">
            <a:spLocks noChangeArrowheads="1"/>
          </p:cNvSpPr>
          <p:nvPr/>
        </p:nvSpPr>
        <p:spPr bwMode="auto">
          <a:xfrm rot="-4056957">
            <a:off x="3403600" y="1709738"/>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as  revealed by</a:t>
            </a:r>
          </a:p>
        </p:txBody>
      </p:sp>
      <p:sp>
        <p:nvSpPr>
          <p:cNvPr id="58391" name="TextBox 15"/>
          <p:cNvSpPr txBox="1">
            <a:spLocks noChangeArrowheads="1"/>
          </p:cNvSpPr>
          <p:nvPr/>
        </p:nvSpPr>
        <p:spPr bwMode="auto">
          <a:xfrm>
            <a:off x="1524000" y="23622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Consisting of </a:t>
            </a:r>
          </a:p>
        </p:txBody>
      </p:sp>
      <p:sp>
        <p:nvSpPr>
          <p:cNvPr id="58392" name="TextBox 77"/>
          <p:cNvSpPr txBox="1">
            <a:spLocks noChangeArrowheads="1"/>
          </p:cNvSpPr>
          <p:nvPr/>
        </p:nvSpPr>
        <p:spPr bwMode="auto">
          <a:xfrm>
            <a:off x="1905000" y="2895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and</a:t>
            </a:r>
          </a:p>
        </p:txBody>
      </p:sp>
      <p:sp>
        <p:nvSpPr>
          <p:cNvPr id="58393" name="TextBox 79"/>
          <p:cNvSpPr txBox="1">
            <a:spLocks noChangeArrowheads="1"/>
          </p:cNvSpPr>
          <p:nvPr/>
        </p:nvSpPr>
        <p:spPr bwMode="auto">
          <a:xfrm>
            <a:off x="1981200" y="34290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and</a:t>
            </a:r>
          </a:p>
        </p:txBody>
      </p:sp>
      <p:sp>
        <p:nvSpPr>
          <p:cNvPr id="58394" name="TextBox 80"/>
          <p:cNvSpPr txBox="1">
            <a:spLocks noChangeArrowheads="1"/>
          </p:cNvSpPr>
          <p:nvPr/>
        </p:nvSpPr>
        <p:spPr bwMode="auto">
          <a:xfrm>
            <a:off x="1981200" y="4038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and</a:t>
            </a:r>
          </a:p>
        </p:txBody>
      </p:sp>
      <p:sp>
        <p:nvSpPr>
          <p:cNvPr id="58395" name="TextBox 81"/>
          <p:cNvSpPr txBox="1">
            <a:spLocks noChangeArrowheads="1"/>
          </p:cNvSpPr>
          <p:nvPr/>
        </p:nvSpPr>
        <p:spPr bwMode="auto">
          <a:xfrm>
            <a:off x="3581400" y="33528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such as</a:t>
            </a:r>
          </a:p>
        </p:txBody>
      </p:sp>
      <p:sp>
        <p:nvSpPr>
          <p:cNvPr id="58396" name="TextBox 83"/>
          <p:cNvSpPr txBox="1">
            <a:spLocks noChangeArrowheads="1"/>
          </p:cNvSpPr>
          <p:nvPr/>
        </p:nvSpPr>
        <p:spPr bwMode="auto">
          <a:xfrm>
            <a:off x="3581400" y="4038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or</a:t>
            </a:r>
          </a:p>
        </p:txBody>
      </p:sp>
      <p:sp>
        <p:nvSpPr>
          <p:cNvPr id="58397" name="TextBox 147"/>
          <p:cNvSpPr txBox="1">
            <a:spLocks noChangeArrowheads="1"/>
          </p:cNvSpPr>
          <p:nvPr/>
        </p:nvSpPr>
        <p:spPr bwMode="auto">
          <a:xfrm>
            <a:off x="4419600" y="19050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revolves around</a:t>
            </a:r>
          </a:p>
        </p:txBody>
      </p:sp>
      <p:cxnSp>
        <p:nvCxnSpPr>
          <p:cNvPr id="87" name="Straight Arrow Connector 86"/>
          <p:cNvCxnSpPr/>
          <p:nvPr/>
        </p:nvCxnSpPr>
        <p:spPr bwMode="auto">
          <a:xfrm>
            <a:off x="4953000" y="1676400"/>
            <a:ext cx="0" cy="762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1" name="Oval 90"/>
          <p:cNvSpPr/>
          <p:nvPr/>
        </p:nvSpPr>
        <p:spPr bwMode="auto">
          <a:xfrm>
            <a:off x="4495800" y="24384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58400" name="TextBox 19"/>
          <p:cNvSpPr txBox="1">
            <a:spLocks noChangeArrowheads="1"/>
          </p:cNvSpPr>
          <p:nvPr/>
        </p:nvSpPr>
        <p:spPr bwMode="auto">
          <a:xfrm>
            <a:off x="4648200" y="26670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Setting</a:t>
            </a:r>
          </a:p>
        </p:txBody>
      </p:sp>
      <p:sp>
        <p:nvSpPr>
          <p:cNvPr id="93" name="Rectangle 92"/>
          <p:cNvSpPr/>
          <p:nvPr/>
        </p:nvSpPr>
        <p:spPr bwMode="auto">
          <a:xfrm>
            <a:off x="4572000" y="35052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time</a:t>
            </a:r>
          </a:p>
        </p:txBody>
      </p:sp>
      <p:sp>
        <p:nvSpPr>
          <p:cNvPr id="94" name="Rectangle 93"/>
          <p:cNvSpPr/>
          <p:nvPr/>
        </p:nvSpPr>
        <p:spPr bwMode="auto">
          <a:xfrm>
            <a:off x="4572000" y="41148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place</a:t>
            </a:r>
          </a:p>
        </p:txBody>
      </p:sp>
      <p:sp>
        <p:nvSpPr>
          <p:cNvPr id="95" name="Rectangle 94"/>
          <p:cNvSpPr/>
          <p:nvPr/>
        </p:nvSpPr>
        <p:spPr bwMode="auto">
          <a:xfrm>
            <a:off x="4572000" y="48006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tone</a:t>
            </a:r>
          </a:p>
        </p:txBody>
      </p:sp>
      <p:sp>
        <p:nvSpPr>
          <p:cNvPr id="58404" name="TextBox 95"/>
          <p:cNvSpPr txBox="1">
            <a:spLocks noChangeArrowheads="1"/>
          </p:cNvSpPr>
          <p:nvPr/>
        </p:nvSpPr>
        <p:spPr bwMode="auto">
          <a:xfrm>
            <a:off x="4572000" y="3276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such as</a:t>
            </a:r>
          </a:p>
        </p:txBody>
      </p:sp>
      <p:sp>
        <p:nvSpPr>
          <p:cNvPr id="58405" name="TextBox 96"/>
          <p:cNvSpPr txBox="1">
            <a:spLocks noChangeArrowheads="1"/>
          </p:cNvSpPr>
          <p:nvPr/>
        </p:nvSpPr>
        <p:spPr bwMode="auto">
          <a:xfrm>
            <a:off x="4648200" y="38100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of his/her</a:t>
            </a:r>
          </a:p>
        </p:txBody>
      </p:sp>
      <p:sp>
        <p:nvSpPr>
          <p:cNvPr id="58406" name="TextBox 97"/>
          <p:cNvSpPr txBox="1">
            <a:spLocks noChangeArrowheads="1"/>
          </p:cNvSpPr>
          <p:nvPr/>
        </p:nvSpPr>
        <p:spPr bwMode="auto">
          <a:xfrm>
            <a:off x="4800600" y="44958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and</a:t>
            </a:r>
          </a:p>
        </p:txBody>
      </p:sp>
      <p:cxnSp>
        <p:nvCxnSpPr>
          <p:cNvPr id="99" name="Straight Arrow Connector 98"/>
          <p:cNvCxnSpPr>
            <a:stCxn id="91" idx="4"/>
            <a:endCxn id="93" idx="0"/>
          </p:cNvCxnSpPr>
          <p:nvPr/>
        </p:nvCxnSpPr>
        <p:spPr bwMode="auto">
          <a:xfrm>
            <a:off x="5029200" y="3276600"/>
            <a:ext cx="38100" cy="228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2" name="Straight Arrow Connector 101"/>
          <p:cNvCxnSpPr>
            <a:stCxn id="58405" idx="0"/>
          </p:cNvCxnSpPr>
          <p:nvPr/>
        </p:nvCxnSpPr>
        <p:spPr bwMode="auto">
          <a:xfrm>
            <a:off x="5105400" y="3810000"/>
            <a:ext cx="7620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 name="Straight Arrow Connector 106"/>
          <p:cNvCxnSpPr>
            <a:stCxn id="94" idx="2"/>
          </p:cNvCxnSpPr>
          <p:nvPr/>
        </p:nvCxnSpPr>
        <p:spPr bwMode="auto">
          <a:xfrm>
            <a:off x="5067300" y="4419600"/>
            <a:ext cx="381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8410" name="TextBox 149"/>
          <p:cNvSpPr txBox="1">
            <a:spLocks noChangeArrowheads="1"/>
          </p:cNvSpPr>
          <p:nvPr/>
        </p:nvSpPr>
        <p:spPr bwMode="auto">
          <a:xfrm rot="-255085">
            <a:off x="5492750" y="1636713"/>
            <a:ext cx="9747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dramatizes</a:t>
            </a:r>
          </a:p>
        </p:txBody>
      </p:sp>
      <p:sp>
        <p:nvSpPr>
          <p:cNvPr id="58411" name="TextBox 147"/>
          <p:cNvSpPr txBox="1">
            <a:spLocks noChangeArrowheads="1"/>
          </p:cNvSpPr>
          <p:nvPr/>
        </p:nvSpPr>
        <p:spPr bwMode="auto">
          <a:xfrm rot="566751">
            <a:off x="5648325" y="962025"/>
            <a:ext cx="9159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ends with a</a:t>
            </a:r>
          </a:p>
        </p:txBody>
      </p:sp>
      <p:cxnSp>
        <p:nvCxnSpPr>
          <p:cNvPr id="113" name="Straight Arrow Connector 112"/>
          <p:cNvCxnSpPr/>
          <p:nvPr/>
        </p:nvCxnSpPr>
        <p:spPr bwMode="auto">
          <a:xfrm>
            <a:off x="5486400" y="1447800"/>
            <a:ext cx="6096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4" name="Straight Arrow Connector 113"/>
          <p:cNvCxnSpPr/>
          <p:nvPr/>
        </p:nvCxnSpPr>
        <p:spPr bwMode="auto">
          <a:xfrm>
            <a:off x="5562600" y="1066800"/>
            <a:ext cx="1219200" cy="228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7" name="Oval 116"/>
          <p:cNvSpPr/>
          <p:nvPr/>
        </p:nvSpPr>
        <p:spPr bwMode="auto">
          <a:xfrm>
            <a:off x="5715000" y="21336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8" name="Oval 117"/>
          <p:cNvSpPr/>
          <p:nvPr/>
        </p:nvSpPr>
        <p:spPr bwMode="auto">
          <a:xfrm>
            <a:off x="6781800" y="990600"/>
            <a:ext cx="1219200" cy="7620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58416" name="TextBox 150"/>
          <p:cNvSpPr txBox="1">
            <a:spLocks noChangeArrowheads="1"/>
          </p:cNvSpPr>
          <p:nvPr/>
        </p:nvSpPr>
        <p:spPr bwMode="auto">
          <a:xfrm>
            <a:off x="5943600" y="22860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Point of View</a:t>
            </a:r>
          </a:p>
        </p:txBody>
      </p:sp>
      <p:sp>
        <p:nvSpPr>
          <p:cNvPr id="58417" name="TextBox 152"/>
          <p:cNvSpPr txBox="1">
            <a:spLocks noChangeArrowheads="1"/>
          </p:cNvSpPr>
          <p:nvPr/>
        </p:nvSpPr>
        <p:spPr bwMode="auto">
          <a:xfrm>
            <a:off x="6858000" y="1219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Theme</a:t>
            </a:r>
          </a:p>
        </p:txBody>
      </p:sp>
      <p:sp>
        <p:nvSpPr>
          <p:cNvPr id="121" name="Rectangle 120"/>
          <p:cNvSpPr/>
          <p:nvPr/>
        </p:nvSpPr>
        <p:spPr bwMode="auto">
          <a:xfrm>
            <a:off x="5943600" y="32766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000" dirty="0">
                <a:solidFill>
                  <a:schemeClr val="tx1"/>
                </a:solidFill>
                <a:latin typeface="Times" charset="0"/>
                <a:ea typeface="ＭＳ Ｐゴシック" charset="0"/>
              </a:rPr>
              <a:t>First person</a:t>
            </a:r>
          </a:p>
        </p:txBody>
      </p:sp>
      <p:sp>
        <p:nvSpPr>
          <p:cNvPr id="122" name="Rectangle 121"/>
          <p:cNvSpPr/>
          <p:nvPr/>
        </p:nvSpPr>
        <p:spPr bwMode="auto">
          <a:xfrm>
            <a:off x="5943600" y="39624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000" dirty="0">
                <a:solidFill>
                  <a:schemeClr val="tx1"/>
                </a:solidFill>
                <a:latin typeface="Times" charset="0"/>
                <a:ea typeface="ＭＳ Ｐゴシック" charset="0"/>
              </a:rPr>
              <a:t>Third person</a:t>
            </a:r>
          </a:p>
        </p:txBody>
      </p:sp>
      <p:sp>
        <p:nvSpPr>
          <p:cNvPr id="58420" name="TextBox 122"/>
          <p:cNvSpPr txBox="1">
            <a:spLocks noChangeArrowheads="1"/>
          </p:cNvSpPr>
          <p:nvPr/>
        </p:nvSpPr>
        <p:spPr bwMode="auto">
          <a:xfrm>
            <a:off x="5867400" y="29718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may be</a:t>
            </a:r>
          </a:p>
        </p:txBody>
      </p:sp>
      <p:sp>
        <p:nvSpPr>
          <p:cNvPr id="58421" name="TextBox 123"/>
          <p:cNvSpPr txBox="1">
            <a:spLocks noChangeArrowheads="1"/>
          </p:cNvSpPr>
          <p:nvPr/>
        </p:nvSpPr>
        <p:spPr bwMode="auto">
          <a:xfrm>
            <a:off x="5943600" y="3657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or could be</a:t>
            </a:r>
          </a:p>
        </p:txBody>
      </p:sp>
      <p:cxnSp>
        <p:nvCxnSpPr>
          <p:cNvPr id="125" name="Straight Arrow Connector 124"/>
          <p:cNvCxnSpPr/>
          <p:nvPr/>
        </p:nvCxnSpPr>
        <p:spPr bwMode="auto">
          <a:xfrm>
            <a:off x="6477000" y="2895600"/>
            <a:ext cx="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7" name="Straight Arrow Connector 126"/>
          <p:cNvCxnSpPr/>
          <p:nvPr/>
        </p:nvCxnSpPr>
        <p:spPr bwMode="auto">
          <a:xfrm>
            <a:off x="6629400" y="3581400"/>
            <a:ext cx="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8" name="Rectangle 127"/>
          <p:cNvSpPr/>
          <p:nvPr/>
        </p:nvSpPr>
        <p:spPr bwMode="auto">
          <a:xfrm>
            <a:off x="7086600" y="2057400"/>
            <a:ext cx="1219200" cy="3810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000" dirty="0">
                <a:solidFill>
                  <a:schemeClr val="tx1"/>
                </a:solidFill>
                <a:latin typeface="Times" charset="0"/>
                <a:ea typeface="ＭＳ Ｐゴシック" charset="0"/>
              </a:rPr>
              <a:t>Important results of actions </a:t>
            </a:r>
          </a:p>
        </p:txBody>
      </p:sp>
      <p:sp>
        <p:nvSpPr>
          <p:cNvPr id="130" name="Rectangle 129"/>
          <p:cNvSpPr/>
          <p:nvPr/>
        </p:nvSpPr>
        <p:spPr bwMode="auto">
          <a:xfrm>
            <a:off x="6858000" y="2819400"/>
            <a:ext cx="14478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Author’s message</a:t>
            </a:r>
          </a:p>
        </p:txBody>
      </p:sp>
      <p:sp>
        <p:nvSpPr>
          <p:cNvPr id="58426" name="TextBox 130"/>
          <p:cNvSpPr txBox="1">
            <a:spLocks noChangeArrowheads="1"/>
          </p:cNvSpPr>
          <p:nvPr/>
        </p:nvSpPr>
        <p:spPr bwMode="auto">
          <a:xfrm>
            <a:off x="7467600" y="1752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explores the</a:t>
            </a:r>
          </a:p>
        </p:txBody>
      </p:sp>
      <p:sp>
        <p:nvSpPr>
          <p:cNvPr id="58427" name="TextBox 131"/>
          <p:cNvSpPr txBox="1">
            <a:spLocks noChangeArrowheads="1"/>
          </p:cNvSpPr>
          <p:nvPr/>
        </p:nvSpPr>
        <p:spPr bwMode="auto">
          <a:xfrm>
            <a:off x="7391400" y="24384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800"/>
              <a:t>Leading to </a:t>
            </a:r>
          </a:p>
        </p:txBody>
      </p:sp>
      <p:cxnSp>
        <p:nvCxnSpPr>
          <p:cNvPr id="134" name="Straight Arrow Connector 133"/>
          <p:cNvCxnSpPr/>
          <p:nvPr/>
        </p:nvCxnSpPr>
        <p:spPr bwMode="auto">
          <a:xfrm>
            <a:off x="7467600" y="17526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6" name="Straight Arrow Connector 135"/>
          <p:cNvCxnSpPr/>
          <p:nvPr/>
        </p:nvCxnSpPr>
        <p:spPr bwMode="auto">
          <a:xfrm>
            <a:off x="7543800" y="2362200"/>
            <a:ext cx="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8430" name="TextBox 35"/>
          <p:cNvSpPr txBox="1">
            <a:spLocks noChangeArrowheads="1"/>
          </p:cNvSpPr>
          <p:nvPr/>
        </p:nvSpPr>
        <p:spPr bwMode="auto">
          <a:xfrm>
            <a:off x="1219200" y="5943600"/>
            <a:ext cx="708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How does setting contribute to a narrative story?</a:t>
            </a:r>
          </a:p>
        </p:txBody>
      </p:sp>
      <p:sp>
        <p:nvSpPr>
          <p:cNvPr id="106" name="Rectangle 105"/>
          <p:cNvSpPr/>
          <p:nvPr/>
        </p:nvSpPr>
        <p:spPr bwMode="auto">
          <a:xfrm>
            <a:off x="1447800" y="4876800"/>
            <a:ext cx="1219200" cy="2286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400" dirty="0">
                <a:solidFill>
                  <a:schemeClr val="tx1"/>
                </a:solidFill>
                <a:latin typeface="Times" charset="0"/>
                <a:ea typeface="ＭＳ Ｐゴシック" charset="0"/>
              </a:rPr>
              <a:t>Resolution</a:t>
            </a:r>
          </a:p>
        </p:txBody>
      </p:sp>
      <p:cxnSp>
        <p:nvCxnSpPr>
          <p:cNvPr id="108" name="Straight Arrow Connector 107"/>
          <p:cNvCxnSpPr/>
          <p:nvPr/>
        </p:nvCxnSpPr>
        <p:spPr bwMode="auto">
          <a:xfrm>
            <a:off x="1828800" y="44958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9" name="Rectangle 108"/>
          <p:cNvSpPr/>
          <p:nvPr/>
        </p:nvSpPr>
        <p:spPr bwMode="auto">
          <a:xfrm>
            <a:off x="3124200" y="4876800"/>
            <a:ext cx="990600" cy="4572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Supporting characters</a:t>
            </a:r>
          </a:p>
        </p:txBody>
      </p:sp>
      <p:sp>
        <p:nvSpPr>
          <p:cNvPr id="3" name="Footer Placeholder 2"/>
          <p:cNvSpPr>
            <a:spLocks noGrp="1"/>
          </p:cNvSpPr>
          <p:nvPr>
            <p:ph type="ftr" sz="quarter" idx="11"/>
          </p:nvPr>
        </p:nvSpPr>
        <p:spPr/>
        <p:txBody>
          <a:bodyPr/>
          <a:lstStyle/>
          <a:p>
            <a:r>
              <a:rPr lang="en-US" smtClean="0"/>
              <a:t>University of Kansas Center for Research on Learning  2013</a:t>
            </a:r>
            <a:endParaRPr lang="en-US" dirty="0"/>
          </a:p>
        </p:txBody>
      </p:sp>
      <p:sp>
        <p:nvSpPr>
          <p:cNvPr id="4" name="Slide Number Placeholder 3"/>
          <p:cNvSpPr>
            <a:spLocks noGrp="1"/>
          </p:cNvSpPr>
          <p:nvPr>
            <p:ph type="sldNum" sz="quarter" idx="10"/>
          </p:nvPr>
        </p:nvSpPr>
        <p:spPr/>
        <p:txBody>
          <a:bodyPr/>
          <a:lstStyle/>
          <a:p>
            <a:fld id="{1FBE1483-AF8C-754F-8AB1-9402122579D8}" type="slidenum">
              <a:rPr lang="en-US" smtClean="0"/>
              <a:pPr/>
              <a:t>5</a:t>
            </a:fld>
            <a:endParaRPr lang="en-US" dirty="0"/>
          </a:p>
        </p:txBody>
      </p:sp>
    </p:spTree>
    <p:extLst>
      <p:ext uri="{BB962C8B-B14F-4D97-AF65-F5344CB8AC3E}">
        <p14:creationId xmlns:p14="http://schemas.microsoft.com/office/powerpoint/2010/main" val="13464776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EC6989B6-BA02-F74A-B26D-F7B70D1D2216}" type="slidenum">
              <a:rPr lang="en-US" sz="1000">
                <a:solidFill>
                  <a:schemeClr val="accent2"/>
                </a:solidFill>
                <a:latin typeface="Arial" charset="0"/>
              </a:rPr>
              <a:pPr/>
              <a:t>50</a:t>
            </a:fld>
            <a:endParaRPr lang="en-US" sz="1000" dirty="0">
              <a:solidFill>
                <a:schemeClr val="accent2"/>
              </a:solidFill>
              <a:latin typeface="Arial" charset="0"/>
            </a:endParaRPr>
          </a:p>
        </p:txBody>
      </p:sp>
      <p:sp>
        <p:nvSpPr>
          <p:cNvPr id="634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63492"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Get Ready</a:t>
            </a:r>
          </a:p>
        </p:txBody>
      </p:sp>
      <p:sp>
        <p:nvSpPr>
          <p:cNvPr id="63493" name="Rectangle 3"/>
          <p:cNvSpPr>
            <a:spLocks noGrp="1" noChangeArrowheads="1"/>
          </p:cNvSpPr>
          <p:nvPr>
            <p:ph type="body" idx="1"/>
          </p:nvPr>
        </p:nvSpPr>
        <p:spPr/>
        <p:txBody>
          <a:bodyPr/>
          <a:lstStyle/>
          <a:p>
            <a:pPr eaLnBrk="1" hangingPunct="1">
              <a:lnSpc>
                <a:spcPct val="120000"/>
              </a:lnSpc>
            </a:pPr>
            <a:r>
              <a:rPr lang="en-US" dirty="0">
                <a:latin typeface="Arial" charset="0"/>
                <a:ea typeface="ＭＳ Ｐゴシック" charset="0"/>
                <a:cs typeface="ＭＳ Ｐゴシック" charset="0"/>
              </a:rPr>
              <a:t>Decide when to use the routine. </a:t>
            </a:r>
            <a:r>
              <a:rPr lang="en-US" dirty="0" smtClean="0">
                <a:latin typeface="Arial" charset="0"/>
                <a:ea typeface="ＭＳ Ｐゴシック" charset="0"/>
                <a:cs typeface="ＭＳ Ｐゴシック" charset="0"/>
              </a:rPr>
              <a:t>pg. </a:t>
            </a:r>
            <a:r>
              <a:rPr lang="en-US" dirty="0">
                <a:latin typeface="Arial" charset="0"/>
                <a:ea typeface="ＭＳ Ｐゴシック" charset="0"/>
                <a:cs typeface="ＭＳ Ｐゴシック" charset="0"/>
              </a:rPr>
              <a:t>18</a:t>
            </a:r>
          </a:p>
          <a:p>
            <a:pPr eaLnBrk="1" hangingPunct="1">
              <a:lnSpc>
                <a:spcPct val="120000"/>
              </a:lnSpc>
            </a:pPr>
            <a:endParaRPr lang="en-US" dirty="0">
              <a:latin typeface="Arial" charset="0"/>
              <a:ea typeface="ＭＳ Ｐゴシック" charset="0"/>
              <a:cs typeface="ＭＳ Ｐゴシック" charset="0"/>
            </a:endParaRPr>
          </a:p>
          <a:p>
            <a:pPr eaLnBrk="1" hangingPunct="1">
              <a:lnSpc>
                <a:spcPct val="120000"/>
              </a:lnSpc>
            </a:pPr>
            <a:r>
              <a:rPr lang="en-US" dirty="0">
                <a:latin typeface="Arial" charset="0"/>
                <a:ea typeface="ＭＳ Ｐゴシック" charset="0"/>
                <a:cs typeface="ＭＳ Ｐゴシック" charset="0"/>
              </a:rPr>
              <a:t>Collect needed materials. </a:t>
            </a:r>
            <a:r>
              <a:rPr lang="en-US" dirty="0" smtClean="0">
                <a:latin typeface="Arial" charset="0"/>
                <a:ea typeface="ＭＳ Ｐゴシック" charset="0"/>
                <a:cs typeface="ＭＳ Ｐゴシック" charset="0"/>
              </a:rPr>
              <a:t>pg. </a:t>
            </a:r>
            <a:r>
              <a:rPr lang="en-US" dirty="0">
                <a:latin typeface="Arial" charset="0"/>
                <a:ea typeface="ＭＳ Ｐゴシック" charset="0"/>
                <a:cs typeface="ＭＳ Ｐゴシック" charset="0"/>
              </a:rPr>
              <a:t>19</a:t>
            </a:r>
          </a:p>
          <a:p>
            <a:pPr eaLnBrk="1" hangingPunct="1">
              <a:lnSpc>
                <a:spcPct val="120000"/>
              </a:lnSpc>
            </a:pPr>
            <a:endParaRPr lang="en-US" dirty="0">
              <a:latin typeface="Arial" charset="0"/>
              <a:ea typeface="ＭＳ Ｐゴシック" charset="0"/>
              <a:cs typeface="ＭＳ Ｐゴシック" charset="0"/>
            </a:endParaRPr>
          </a:p>
          <a:p>
            <a:pPr eaLnBrk="1" hangingPunct="1">
              <a:lnSpc>
                <a:spcPct val="120000"/>
              </a:lnSpc>
            </a:pPr>
            <a:r>
              <a:rPr lang="en-US" dirty="0">
                <a:latin typeface="Arial" charset="0"/>
                <a:ea typeface="ＭＳ Ｐゴシック" charset="0"/>
                <a:cs typeface="ＭＳ Ｐゴシック" charset="0"/>
              </a:rPr>
              <a:t>Construct a draft. </a:t>
            </a:r>
            <a:r>
              <a:rPr lang="en-US" dirty="0" smtClean="0">
                <a:latin typeface="Arial" charset="0"/>
                <a:ea typeface="ＭＳ Ｐゴシック" charset="0"/>
                <a:cs typeface="ＭＳ Ｐゴシック" charset="0"/>
              </a:rPr>
              <a:t>pg. </a:t>
            </a:r>
            <a:r>
              <a:rPr lang="en-US" dirty="0">
                <a:latin typeface="Arial" charset="0"/>
                <a:ea typeface="ＭＳ Ｐゴシック" charset="0"/>
                <a:cs typeface="ＭＳ Ｐゴシック" charset="0"/>
              </a:rPr>
              <a:t>21</a:t>
            </a:r>
          </a:p>
          <a:p>
            <a:pPr lvl="1" eaLnBrk="1" hangingPunct="1">
              <a:lnSpc>
                <a:spcPct val="120000"/>
              </a:lnSpc>
            </a:pPr>
            <a:endParaRPr lang="en-US" dirty="0">
              <a:latin typeface="Arial" charset="0"/>
              <a:ea typeface="ＭＳ Ｐゴシック" charset="0"/>
            </a:endParaRPr>
          </a:p>
          <a:p>
            <a:pPr eaLnBrk="1" hangingPunct="1">
              <a:lnSpc>
                <a:spcPct val="120000"/>
              </a:lnSpc>
            </a:pPr>
            <a:r>
              <a:rPr lang="en-US" dirty="0">
                <a:latin typeface="Arial" charset="0"/>
                <a:ea typeface="ＭＳ Ｐゴシック" charset="0"/>
                <a:cs typeface="ＭＳ Ｐゴシック" charset="0"/>
              </a:rPr>
              <a:t>Prepare presentation notes </a:t>
            </a:r>
            <a:r>
              <a:rPr lang="en-US" dirty="0" smtClean="0">
                <a:latin typeface="Arial" charset="0"/>
                <a:ea typeface="ＭＳ Ｐゴシック" charset="0"/>
                <a:cs typeface="ＭＳ Ｐゴシック" charset="0"/>
              </a:rPr>
              <a:t>pg. </a:t>
            </a:r>
            <a:r>
              <a:rPr lang="en-US" dirty="0">
                <a:latin typeface="Arial" charset="0"/>
                <a:ea typeface="ＭＳ Ｐゴシック" charset="0"/>
                <a:cs typeface="ＭＳ Ｐゴシック" charset="0"/>
              </a:rPr>
              <a:t>27</a:t>
            </a:r>
          </a:p>
        </p:txBody>
      </p:sp>
      <p:pic>
        <p:nvPicPr>
          <p:cNvPr id="6349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85474324-8979-7348-AA4B-52213899794F}" type="slidenum">
              <a:rPr lang="en-US" sz="1000">
                <a:solidFill>
                  <a:schemeClr val="accent2"/>
                </a:solidFill>
                <a:latin typeface="Arial" charset="0"/>
              </a:rPr>
              <a:pPr/>
              <a:t>51</a:t>
            </a:fld>
            <a:endParaRPr lang="en-US" sz="1000" dirty="0">
              <a:solidFill>
                <a:schemeClr val="accent2"/>
              </a:solidFill>
              <a:latin typeface="Arial" charset="0"/>
            </a:endParaRPr>
          </a:p>
        </p:txBody>
      </p:sp>
      <p:sp>
        <p:nvSpPr>
          <p:cNvPr id="645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64516" name="Rectangle 4"/>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Get Ready</a:t>
            </a:r>
          </a:p>
        </p:txBody>
      </p:sp>
      <p:sp>
        <p:nvSpPr>
          <p:cNvPr id="64517" name="Rectangle 5"/>
          <p:cNvSpPr>
            <a:spLocks noGrp="1" noChangeArrowheads="1"/>
          </p:cNvSpPr>
          <p:nvPr>
            <p:ph type="body" idx="1"/>
          </p:nvPr>
        </p:nvSpPr>
        <p:spPr/>
        <p:txBody>
          <a:bodyPr/>
          <a:lstStyle/>
          <a:p>
            <a:pPr eaLnBrk="1" hangingPunct="1">
              <a:lnSpc>
                <a:spcPct val="220000"/>
              </a:lnSpc>
            </a:pPr>
            <a:r>
              <a:rPr lang="en-US" sz="2200" dirty="0">
                <a:latin typeface="Arial" charset="0"/>
                <a:ea typeface="ＭＳ Ｐゴシック" charset="0"/>
                <a:cs typeface="ＭＳ Ｐゴシック" charset="0"/>
              </a:rPr>
              <a:t>Construct a draft.</a:t>
            </a:r>
          </a:p>
          <a:p>
            <a:pPr lvl="1" eaLnBrk="1" hangingPunct="1">
              <a:lnSpc>
                <a:spcPct val="220000"/>
              </a:lnSpc>
            </a:pPr>
            <a:r>
              <a:rPr lang="en-US" sz="2000" dirty="0">
                <a:latin typeface="Arial" charset="0"/>
                <a:ea typeface="ＭＳ Ｐゴシック" charset="0"/>
              </a:rPr>
              <a:t>Enter the name of the Current Unit.   </a:t>
            </a:r>
          </a:p>
          <a:p>
            <a:pPr lvl="1" eaLnBrk="1" hangingPunct="1">
              <a:lnSpc>
                <a:spcPct val="220000"/>
              </a:lnSpc>
            </a:pPr>
            <a:r>
              <a:rPr lang="en-US" sz="2000" dirty="0">
                <a:latin typeface="Arial" charset="0"/>
                <a:ea typeface="ＭＳ Ｐゴシック" charset="0"/>
              </a:rPr>
              <a:t>Enter the name of the Last Unit.  </a:t>
            </a:r>
          </a:p>
          <a:p>
            <a:pPr lvl="1" eaLnBrk="1" hangingPunct="1">
              <a:lnSpc>
                <a:spcPct val="220000"/>
              </a:lnSpc>
            </a:pPr>
            <a:r>
              <a:rPr lang="en-US" sz="2000" dirty="0">
                <a:latin typeface="Arial" charset="0"/>
                <a:ea typeface="ＭＳ Ｐゴシック" charset="0"/>
              </a:rPr>
              <a:t>Enter the name of the Next Unit. </a:t>
            </a:r>
          </a:p>
          <a:p>
            <a:pPr lvl="1" eaLnBrk="1" hangingPunct="1">
              <a:lnSpc>
                <a:spcPct val="220000"/>
              </a:lnSpc>
            </a:pPr>
            <a:r>
              <a:rPr lang="en-US" sz="2000" dirty="0">
                <a:latin typeface="Arial" charset="0"/>
                <a:ea typeface="ＭＳ Ｐゴシック" charset="0"/>
              </a:rPr>
              <a:t>Identify the Bigger Picture.</a:t>
            </a:r>
          </a:p>
        </p:txBody>
      </p:sp>
      <p:pic>
        <p:nvPicPr>
          <p:cNvPr id="6451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D340B523-8BC3-CC4E-B591-D7C662EB4C22}" type="slidenum">
              <a:rPr lang="en-US" sz="1000">
                <a:solidFill>
                  <a:schemeClr val="accent2"/>
                </a:solidFill>
                <a:latin typeface="Arial" charset="0"/>
              </a:rPr>
              <a:pPr/>
              <a:t>52</a:t>
            </a:fld>
            <a:endParaRPr lang="en-US" sz="1000" dirty="0">
              <a:solidFill>
                <a:schemeClr val="accent2"/>
              </a:solidFill>
              <a:latin typeface="Arial" charset="0"/>
            </a:endParaRPr>
          </a:p>
        </p:txBody>
      </p:sp>
      <p:sp>
        <p:nvSpPr>
          <p:cNvPr id="665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66564"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Get Ready</a:t>
            </a:r>
          </a:p>
        </p:txBody>
      </p:sp>
      <p:sp>
        <p:nvSpPr>
          <p:cNvPr id="66565" name="Rectangle 3"/>
          <p:cNvSpPr>
            <a:spLocks noGrp="1" noChangeArrowheads="1"/>
          </p:cNvSpPr>
          <p:nvPr>
            <p:ph type="body" idx="1"/>
          </p:nvPr>
        </p:nvSpPr>
        <p:spPr/>
        <p:txBody>
          <a:bodyPr/>
          <a:lstStyle/>
          <a:p>
            <a:pPr eaLnBrk="1" hangingPunct="1">
              <a:lnSpc>
                <a:spcPct val="190000"/>
              </a:lnSpc>
            </a:pPr>
            <a:r>
              <a:rPr lang="en-US" sz="2200" dirty="0">
                <a:latin typeface="Arial" charset="0"/>
                <a:ea typeface="ＭＳ Ｐゴシック" charset="0"/>
                <a:cs typeface="ＭＳ Ｐゴシック" charset="0"/>
              </a:rPr>
              <a:t>Construct a draft.</a:t>
            </a:r>
          </a:p>
          <a:p>
            <a:pPr lvl="1" eaLnBrk="1" hangingPunct="1">
              <a:lnSpc>
                <a:spcPct val="190000"/>
              </a:lnSpc>
            </a:pPr>
            <a:r>
              <a:rPr lang="en-US" sz="2000" dirty="0">
                <a:latin typeface="Arial" charset="0"/>
                <a:ea typeface="ＭＳ Ｐゴシック" charset="0"/>
              </a:rPr>
              <a:t>Draft the Unit Map.</a:t>
            </a:r>
          </a:p>
          <a:p>
            <a:pPr lvl="2" eaLnBrk="1" hangingPunct="1">
              <a:lnSpc>
                <a:spcPct val="190000"/>
              </a:lnSpc>
            </a:pPr>
            <a:r>
              <a:rPr lang="en-US" sz="1800" dirty="0">
                <a:latin typeface="Arial" charset="0"/>
                <a:ea typeface="ＭＳ Ｐゴシック" charset="0"/>
              </a:rPr>
              <a:t>Develop the Unit Paraphrase</a:t>
            </a:r>
          </a:p>
          <a:p>
            <a:pPr lvl="2" eaLnBrk="1" hangingPunct="1">
              <a:lnSpc>
                <a:spcPct val="190000"/>
              </a:lnSpc>
            </a:pPr>
            <a:r>
              <a:rPr lang="en-US" sz="1800" dirty="0">
                <a:latin typeface="Arial" charset="0"/>
                <a:ea typeface="ＭＳ Ｐゴシック" charset="0"/>
              </a:rPr>
              <a:t>Develop the Content Map</a:t>
            </a:r>
          </a:p>
          <a:p>
            <a:pPr lvl="3" eaLnBrk="1" hangingPunct="1">
              <a:lnSpc>
                <a:spcPct val="190000"/>
              </a:lnSpc>
            </a:pPr>
            <a:r>
              <a:rPr lang="en-US" sz="1800" dirty="0">
                <a:latin typeface="Arial" charset="0"/>
                <a:ea typeface="ＭＳ Ｐゴシック" charset="0"/>
              </a:rPr>
              <a:t>keep it simple</a:t>
            </a:r>
          </a:p>
          <a:p>
            <a:pPr lvl="3" eaLnBrk="1" hangingPunct="1">
              <a:lnSpc>
                <a:spcPct val="190000"/>
              </a:lnSpc>
            </a:pPr>
            <a:r>
              <a:rPr lang="en-US" sz="1800" dirty="0">
                <a:latin typeface="Arial" charset="0"/>
                <a:ea typeface="ＭＳ Ｐゴシック" charset="0"/>
              </a:rPr>
              <a:t>keep it to seven or fewer parts</a:t>
            </a:r>
          </a:p>
          <a:p>
            <a:pPr lvl="3" eaLnBrk="1" hangingPunct="1">
              <a:lnSpc>
                <a:spcPct val="190000"/>
              </a:lnSpc>
            </a:pPr>
            <a:r>
              <a:rPr lang="en-US" sz="1800" dirty="0">
                <a:latin typeface="Arial" charset="0"/>
                <a:ea typeface="ＭＳ Ｐゴシック" charset="0"/>
              </a:rPr>
              <a:t>place line labels</a:t>
            </a:r>
          </a:p>
        </p:txBody>
      </p:sp>
      <p:pic>
        <p:nvPicPr>
          <p:cNvPr id="6656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4B65DA12-C7FC-FA4D-88E4-CAE5B85D7469}" type="slidenum">
              <a:rPr lang="en-US" sz="1000">
                <a:solidFill>
                  <a:schemeClr val="accent2"/>
                </a:solidFill>
                <a:latin typeface="Arial" charset="0"/>
              </a:rPr>
              <a:pPr/>
              <a:t>53</a:t>
            </a:fld>
            <a:endParaRPr lang="en-US" sz="1000" dirty="0">
              <a:solidFill>
                <a:schemeClr val="accent2"/>
              </a:solidFill>
              <a:latin typeface="Arial" charset="0"/>
            </a:endParaRPr>
          </a:p>
        </p:txBody>
      </p:sp>
      <p:sp>
        <p:nvSpPr>
          <p:cNvPr id="675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67588" name="Rectangle 4"/>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Get Set</a:t>
            </a:r>
          </a:p>
        </p:txBody>
      </p:sp>
      <p:sp>
        <p:nvSpPr>
          <p:cNvPr id="67589" name="Rectangle 5"/>
          <p:cNvSpPr>
            <a:spLocks noGrp="1" noChangeArrowheads="1"/>
          </p:cNvSpPr>
          <p:nvPr>
            <p:ph type="body" idx="1"/>
          </p:nvPr>
        </p:nvSpPr>
        <p:spPr/>
        <p:txBody>
          <a:bodyPr/>
          <a:lstStyle/>
          <a:p>
            <a:pPr eaLnBrk="1" hangingPunct="1">
              <a:lnSpc>
                <a:spcPct val="80000"/>
              </a:lnSpc>
              <a:buFontTx/>
              <a:buNone/>
            </a:pPr>
            <a:r>
              <a:rPr lang="en-US" sz="2200" dirty="0">
                <a:latin typeface="Arial" charset="0"/>
                <a:ea typeface="ＭＳ Ｐゴシック" charset="0"/>
                <a:cs typeface="ＭＳ Ｐゴシック" charset="0"/>
              </a:rPr>
              <a:t>Choose the material. </a:t>
            </a:r>
          </a:p>
          <a:p>
            <a:pPr eaLnBrk="1" hangingPunct="1">
              <a:lnSpc>
                <a:spcPct val="80000"/>
              </a:lnSpc>
              <a:buFontTx/>
              <a:buNone/>
            </a:pPr>
            <a:endParaRPr lang="en-US" sz="2200" dirty="0">
              <a:latin typeface="Arial" charset="0"/>
              <a:ea typeface="ＭＳ Ｐゴシック" charset="0"/>
              <a:cs typeface="ＭＳ Ｐゴシック" charset="0"/>
            </a:endParaRPr>
          </a:p>
          <a:p>
            <a:pPr eaLnBrk="1" hangingPunct="1">
              <a:lnSpc>
                <a:spcPct val="80000"/>
              </a:lnSpc>
              <a:buFontTx/>
              <a:buNone/>
            </a:pPr>
            <a:r>
              <a:rPr lang="en-US" sz="2200" dirty="0">
                <a:latin typeface="Arial" charset="0"/>
                <a:ea typeface="ＭＳ Ｐゴシック" charset="0"/>
                <a:cs typeface="ＭＳ Ｐゴシック" charset="0"/>
              </a:rPr>
              <a:t>Introduce Unit Organizers.</a:t>
            </a:r>
          </a:p>
          <a:p>
            <a:pPr eaLnBrk="1" hangingPunct="1">
              <a:lnSpc>
                <a:spcPct val="80000"/>
              </a:lnSpc>
            </a:pPr>
            <a:endParaRPr lang="en-US" sz="2200" dirty="0">
              <a:latin typeface="Arial" charset="0"/>
              <a:ea typeface="ＭＳ Ｐゴシック" charset="0"/>
              <a:cs typeface="ＭＳ Ｐゴシック" charset="0"/>
            </a:endParaRPr>
          </a:p>
          <a:p>
            <a:pPr lvl="1" eaLnBrk="1" hangingPunct="1">
              <a:lnSpc>
                <a:spcPct val="80000"/>
              </a:lnSpc>
            </a:pPr>
            <a:r>
              <a:rPr lang="en-US" sz="2000" dirty="0">
                <a:latin typeface="Arial" charset="0"/>
                <a:ea typeface="ＭＳ Ｐゴシック" charset="0"/>
              </a:rPr>
              <a:t>Describe how you will </a:t>
            </a:r>
            <a:r>
              <a:rPr lang="en-US" sz="2000" b="1" dirty="0">
                <a:latin typeface="Arial" charset="0"/>
                <a:ea typeface="ＭＳ Ｐゴシック" charset="0"/>
              </a:rPr>
              <a:t>Cue</a:t>
            </a:r>
            <a:r>
              <a:rPr lang="en-US" sz="2000" dirty="0">
                <a:latin typeface="Arial" charset="0"/>
                <a:ea typeface="ＭＳ Ｐゴシック" charset="0"/>
              </a:rPr>
              <a:t> their use of Unit Organizers.</a:t>
            </a:r>
          </a:p>
          <a:p>
            <a:pPr lvl="1" eaLnBrk="1" hangingPunct="1">
              <a:lnSpc>
                <a:spcPct val="80000"/>
              </a:lnSpc>
            </a:pPr>
            <a:endParaRPr lang="en-US" sz="2000" dirty="0">
              <a:latin typeface="Arial" charset="0"/>
              <a:ea typeface="ＭＳ Ｐゴシック" charset="0"/>
            </a:endParaRPr>
          </a:p>
          <a:p>
            <a:pPr lvl="1" eaLnBrk="1" hangingPunct="1">
              <a:lnSpc>
                <a:spcPct val="80000"/>
              </a:lnSpc>
            </a:pPr>
            <a:r>
              <a:rPr lang="en-US" sz="2000" dirty="0">
                <a:latin typeface="Arial" charset="0"/>
                <a:ea typeface="ＭＳ Ｐゴシック" charset="0"/>
              </a:rPr>
              <a:t>Describe and model how you will </a:t>
            </a:r>
            <a:r>
              <a:rPr lang="en-US" sz="2000" b="1" dirty="0">
                <a:latin typeface="Arial" charset="0"/>
                <a:ea typeface="ＭＳ Ｐゴシック" charset="0"/>
              </a:rPr>
              <a:t>Do</a:t>
            </a:r>
            <a:r>
              <a:rPr lang="en-US" sz="2000" dirty="0">
                <a:latin typeface="Arial" charset="0"/>
                <a:ea typeface="ＭＳ Ｐゴシック" charset="0"/>
              </a:rPr>
              <a:t> the routine.</a:t>
            </a:r>
          </a:p>
          <a:p>
            <a:pPr lvl="1" eaLnBrk="1" hangingPunct="1">
              <a:lnSpc>
                <a:spcPct val="80000"/>
              </a:lnSpc>
            </a:pPr>
            <a:endParaRPr lang="en-US" sz="2000" dirty="0">
              <a:latin typeface="Arial" charset="0"/>
              <a:ea typeface="ＭＳ Ｐゴシック" charset="0"/>
            </a:endParaRPr>
          </a:p>
          <a:p>
            <a:pPr lvl="1" eaLnBrk="1" hangingPunct="1">
              <a:lnSpc>
                <a:spcPct val="80000"/>
              </a:lnSpc>
            </a:pPr>
            <a:r>
              <a:rPr lang="en-US" sz="2000" dirty="0">
                <a:latin typeface="Arial" charset="0"/>
                <a:ea typeface="ＭＳ Ｐゴシック" charset="0"/>
              </a:rPr>
              <a:t>Explain how you will </a:t>
            </a:r>
            <a:r>
              <a:rPr lang="en-US" sz="2000" b="1" dirty="0">
                <a:latin typeface="Arial" charset="0"/>
                <a:ea typeface="ＭＳ Ｐゴシック" charset="0"/>
              </a:rPr>
              <a:t>Review</a:t>
            </a:r>
            <a:r>
              <a:rPr lang="en-US" sz="2000" dirty="0">
                <a:latin typeface="Arial" charset="0"/>
                <a:ea typeface="ＭＳ Ｐゴシック" charset="0"/>
              </a:rPr>
              <a:t> the information.</a:t>
            </a:r>
          </a:p>
          <a:p>
            <a:pPr lvl="1" eaLnBrk="1" hangingPunct="1">
              <a:lnSpc>
                <a:spcPct val="80000"/>
              </a:lnSpc>
            </a:pPr>
            <a:endParaRPr lang="en-US" sz="2000" dirty="0">
              <a:latin typeface="Arial" charset="0"/>
              <a:ea typeface="ＭＳ Ｐゴシック" charset="0"/>
            </a:endParaRPr>
          </a:p>
          <a:p>
            <a:pPr eaLnBrk="1" hangingPunct="1">
              <a:lnSpc>
                <a:spcPct val="80000"/>
              </a:lnSpc>
              <a:buFontTx/>
              <a:buNone/>
            </a:pPr>
            <a:r>
              <a:rPr lang="en-US" sz="2200" dirty="0">
                <a:latin typeface="Arial" charset="0"/>
                <a:ea typeface="ＭＳ Ｐゴシック" charset="0"/>
                <a:cs typeface="ＭＳ Ｐゴシック" charset="0"/>
              </a:rPr>
              <a:t>Debrief.</a:t>
            </a:r>
          </a:p>
        </p:txBody>
      </p:sp>
      <p:pic>
        <p:nvPicPr>
          <p:cNvPr id="675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FFC5F6A4-BBAB-E24A-8229-690F194D01B6}" type="slidenum">
              <a:rPr lang="en-US" sz="1000">
                <a:solidFill>
                  <a:schemeClr val="accent2"/>
                </a:solidFill>
                <a:latin typeface="Arial" charset="0"/>
              </a:rPr>
              <a:pPr/>
              <a:t>54</a:t>
            </a:fld>
            <a:endParaRPr lang="en-US" sz="1000" dirty="0">
              <a:solidFill>
                <a:schemeClr val="accent2"/>
              </a:solidFill>
              <a:latin typeface="Arial" charset="0"/>
            </a:endParaRPr>
          </a:p>
        </p:txBody>
      </p:sp>
      <p:sp>
        <p:nvSpPr>
          <p:cNvPr id="696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69636" name="Rectangle 4"/>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The Double Win!</a:t>
            </a:r>
          </a:p>
        </p:txBody>
      </p:sp>
      <p:sp>
        <p:nvSpPr>
          <p:cNvPr id="69637" name="Rectangle 5"/>
          <p:cNvSpPr>
            <a:spLocks noGrp="1" noChangeArrowheads="1"/>
          </p:cNvSpPr>
          <p:nvPr>
            <p:ph type="body" idx="1"/>
          </p:nvPr>
        </p:nvSpPr>
        <p:spPr/>
        <p:txBody>
          <a:bodyPr/>
          <a:lstStyle/>
          <a:p>
            <a:pPr eaLnBrk="1" hangingPunct="1">
              <a:lnSpc>
                <a:spcPct val="110000"/>
              </a:lnSpc>
              <a:buFontTx/>
              <a:buNone/>
            </a:pPr>
            <a:r>
              <a:rPr lang="en-US" sz="2200" dirty="0">
                <a:latin typeface="Arial" charset="0"/>
                <a:ea typeface="ＭＳ Ｐゴシック" charset="0"/>
                <a:cs typeface="ＭＳ Ｐゴシック" charset="0"/>
              </a:rPr>
              <a:t>Students Win!</a:t>
            </a:r>
          </a:p>
          <a:p>
            <a:pPr lvl="1" eaLnBrk="1" hangingPunct="1">
              <a:lnSpc>
                <a:spcPct val="110000"/>
              </a:lnSpc>
            </a:pPr>
            <a:endParaRPr lang="en-US" sz="2000" dirty="0">
              <a:latin typeface="Arial" charset="0"/>
              <a:ea typeface="ＭＳ Ｐゴシック" charset="0"/>
            </a:endParaRPr>
          </a:p>
          <a:p>
            <a:pPr lvl="1" eaLnBrk="1" hangingPunct="1">
              <a:lnSpc>
                <a:spcPct val="110000"/>
              </a:lnSpc>
            </a:pPr>
            <a:r>
              <a:rPr lang="en-US" sz="2000" dirty="0">
                <a:latin typeface="Arial" charset="0"/>
                <a:ea typeface="ＭＳ Ｐゴシック" charset="0"/>
              </a:rPr>
              <a:t>Are students learning what they are supposed to be learning?</a:t>
            </a:r>
          </a:p>
          <a:p>
            <a:pPr lvl="1" eaLnBrk="1" hangingPunct="1">
              <a:lnSpc>
                <a:spcPct val="110000"/>
              </a:lnSpc>
            </a:pPr>
            <a:endParaRPr lang="en-US" sz="2000" dirty="0">
              <a:latin typeface="Arial" charset="0"/>
              <a:ea typeface="ＭＳ Ｐゴシック" charset="0"/>
            </a:endParaRPr>
          </a:p>
          <a:p>
            <a:pPr lvl="1" eaLnBrk="1" hangingPunct="1">
              <a:lnSpc>
                <a:spcPct val="110000"/>
              </a:lnSpc>
            </a:pPr>
            <a:r>
              <a:rPr lang="en-US" sz="2000" dirty="0">
                <a:latin typeface="Arial" charset="0"/>
                <a:ea typeface="ＭＳ Ｐゴシック" charset="0"/>
              </a:rPr>
              <a:t>Are students personally satisfied with what and how they are learning?</a:t>
            </a:r>
          </a:p>
          <a:p>
            <a:pPr lvl="1" eaLnBrk="1" hangingPunct="1">
              <a:lnSpc>
                <a:spcPct val="110000"/>
              </a:lnSpc>
            </a:pPr>
            <a:endParaRPr lang="en-US" sz="2000" dirty="0">
              <a:latin typeface="Arial" charset="0"/>
              <a:ea typeface="ＭＳ Ｐゴシック" charset="0"/>
            </a:endParaRPr>
          </a:p>
          <a:p>
            <a:pPr lvl="1" eaLnBrk="1" hangingPunct="1">
              <a:lnSpc>
                <a:spcPct val="110000"/>
              </a:lnSpc>
            </a:pPr>
            <a:r>
              <a:rPr lang="en-US" sz="2000" dirty="0">
                <a:latin typeface="Arial" charset="0"/>
                <a:ea typeface="ＭＳ Ｐゴシック" charset="0"/>
              </a:rPr>
              <a:t>Do students' grades reflect what they have really learned?</a:t>
            </a:r>
          </a:p>
        </p:txBody>
      </p:sp>
      <p:pic>
        <p:nvPicPr>
          <p:cNvPr id="6963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2"/>
          <p:cNvGrpSpPr>
            <a:grpSpLocks/>
          </p:cNvGrpSpPr>
          <p:nvPr/>
        </p:nvGrpSpPr>
        <p:grpSpPr bwMode="auto">
          <a:xfrm>
            <a:off x="700088" y="104775"/>
            <a:ext cx="7735887" cy="6138863"/>
            <a:chOff x="447" y="79"/>
            <a:chExt cx="4873" cy="3867"/>
          </a:xfrm>
        </p:grpSpPr>
        <p:sp>
          <p:nvSpPr>
            <p:cNvPr id="14379" name="Oval 3"/>
            <p:cNvSpPr>
              <a:spLocks noChangeArrowheads="1"/>
            </p:cNvSpPr>
            <p:nvPr/>
          </p:nvSpPr>
          <p:spPr bwMode="auto">
            <a:xfrm>
              <a:off x="2825" y="904"/>
              <a:ext cx="1265" cy="618"/>
            </a:xfrm>
            <a:prstGeom prst="ellipse">
              <a:avLst/>
            </a:prstGeom>
            <a:solidFill>
              <a:schemeClr val="bg1"/>
            </a:solidFill>
            <a:ln w="22225">
              <a:solidFill>
                <a:srgbClr val="000000"/>
              </a:solidFill>
              <a:round/>
              <a:headEnd/>
              <a:tailEnd/>
            </a:ln>
          </p:spPr>
          <p:txBody>
            <a:bodyPr/>
            <a:lstStyle/>
            <a:p>
              <a:endParaRPr lang="en-US"/>
            </a:p>
          </p:txBody>
        </p:sp>
        <p:grpSp>
          <p:nvGrpSpPr>
            <p:cNvPr id="14380" name="Group 4"/>
            <p:cNvGrpSpPr>
              <a:grpSpLocks/>
            </p:cNvGrpSpPr>
            <p:nvPr/>
          </p:nvGrpSpPr>
          <p:grpSpPr bwMode="auto">
            <a:xfrm>
              <a:off x="2894" y="1330"/>
              <a:ext cx="1120" cy="1"/>
              <a:chOff x="2894" y="1330"/>
              <a:chExt cx="1120" cy="1"/>
            </a:xfrm>
          </p:grpSpPr>
          <p:sp>
            <p:nvSpPr>
              <p:cNvPr id="14467" name="Line 5"/>
              <p:cNvSpPr>
                <a:spLocks noChangeShapeType="1"/>
              </p:cNvSpPr>
              <p:nvPr/>
            </p:nvSpPr>
            <p:spPr bwMode="auto">
              <a:xfrm>
                <a:off x="2894"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8" name="Line 6"/>
              <p:cNvSpPr>
                <a:spLocks noChangeShapeType="1"/>
              </p:cNvSpPr>
              <p:nvPr/>
            </p:nvSpPr>
            <p:spPr bwMode="auto">
              <a:xfrm>
                <a:off x="2956"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9" name="Line 7"/>
              <p:cNvSpPr>
                <a:spLocks noChangeShapeType="1"/>
              </p:cNvSpPr>
              <p:nvPr/>
            </p:nvSpPr>
            <p:spPr bwMode="auto">
              <a:xfrm>
                <a:off x="3017"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0" name="Line 8"/>
              <p:cNvSpPr>
                <a:spLocks noChangeShapeType="1"/>
              </p:cNvSpPr>
              <p:nvPr/>
            </p:nvSpPr>
            <p:spPr bwMode="auto">
              <a:xfrm>
                <a:off x="3079"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1" name="Line 9"/>
              <p:cNvSpPr>
                <a:spLocks noChangeShapeType="1"/>
              </p:cNvSpPr>
              <p:nvPr/>
            </p:nvSpPr>
            <p:spPr bwMode="auto">
              <a:xfrm>
                <a:off x="3141"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2" name="Line 10"/>
              <p:cNvSpPr>
                <a:spLocks noChangeShapeType="1"/>
              </p:cNvSpPr>
              <p:nvPr/>
            </p:nvSpPr>
            <p:spPr bwMode="auto">
              <a:xfrm>
                <a:off x="3203"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3" name="Line 11"/>
              <p:cNvSpPr>
                <a:spLocks noChangeShapeType="1"/>
              </p:cNvSpPr>
              <p:nvPr/>
            </p:nvSpPr>
            <p:spPr bwMode="auto">
              <a:xfrm>
                <a:off x="3265"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4" name="Line 12"/>
              <p:cNvSpPr>
                <a:spLocks noChangeShapeType="1"/>
              </p:cNvSpPr>
              <p:nvPr/>
            </p:nvSpPr>
            <p:spPr bwMode="auto">
              <a:xfrm>
                <a:off x="3327"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5" name="Line 13"/>
              <p:cNvSpPr>
                <a:spLocks noChangeShapeType="1"/>
              </p:cNvSpPr>
              <p:nvPr/>
            </p:nvSpPr>
            <p:spPr bwMode="auto">
              <a:xfrm>
                <a:off x="3389"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6" name="Line 14"/>
              <p:cNvSpPr>
                <a:spLocks noChangeShapeType="1"/>
              </p:cNvSpPr>
              <p:nvPr/>
            </p:nvSpPr>
            <p:spPr bwMode="auto">
              <a:xfrm>
                <a:off x="3451"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7" name="Line 15"/>
              <p:cNvSpPr>
                <a:spLocks noChangeShapeType="1"/>
              </p:cNvSpPr>
              <p:nvPr/>
            </p:nvSpPr>
            <p:spPr bwMode="auto">
              <a:xfrm>
                <a:off x="3512"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8" name="Line 16"/>
              <p:cNvSpPr>
                <a:spLocks noChangeShapeType="1"/>
              </p:cNvSpPr>
              <p:nvPr/>
            </p:nvSpPr>
            <p:spPr bwMode="auto">
              <a:xfrm>
                <a:off x="3574"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9" name="Line 17"/>
              <p:cNvSpPr>
                <a:spLocks noChangeShapeType="1"/>
              </p:cNvSpPr>
              <p:nvPr/>
            </p:nvSpPr>
            <p:spPr bwMode="auto">
              <a:xfrm>
                <a:off x="3636"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0" name="Line 18"/>
              <p:cNvSpPr>
                <a:spLocks noChangeShapeType="1"/>
              </p:cNvSpPr>
              <p:nvPr/>
            </p:nvSpPr>
            <p:spPr bwMode="auto">
              <a:xfrm>
                <a:off x="3698"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1" name="Line 19"/>
              <p:cNvSpPr>
                <a:spLocks noChangeShapeType="1"/>
              </p:cNvSpPr>
              <p:nvPr/>
            </p:nvSpPr>
            <p:spPr bwMode="auto">
              <a:xfrm>
                <a:off x="3760"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2" name="Line 20"/>
              <p:cNvSpPr>
                <a:spLocks noChangeShapeType="1"/>
              </p:cNvSpPr>
              <p:nvPr/>
            </p:nvSpPr>
            <p:spPr bwMode="auto">
              <a:xfrm>
                <a:off x="3822"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3" name="Line 21"/>
              <p:cNvSpPr>
                <a:spLocks noChangeShapeType="1"/>
              </p:cNvSpPr>
              <p:nvPr/>
            </p:nvSpPr>
            <p:spPr bwMode="auto">
              <a:xfrm>
                <a:off x="3884"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4" name="Line 22"/>
              <p:cNvSpPr>
                <a:spLocks noChangeShapeType="1"/>
              </p:cNvSpPr>
              <p:nvPr/>
            </p:nvSpPr>
            <p:spPr bwMode="auto">
              <a:xfrm>
                <a:off x="3945"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5" name="Line 23"/>
              <p:cNvSpPr>
                <a:spLocks noChangeShapeType="1"/>
              </p:cNvSpPr>
              <p:nvPr/>
            </p:nvSpPr>
            <p:spPr bwMode="auto">
              <a:xfrm>
                <a:off x="4007" y="1330"/>
                <a:ext cx="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81" name="Rectangle 24"/>
            <p:cNvSpPr>
              <a:spLocks noChangeArrowheads="1"/>
            </p:cNvSpPr>
            <p:nvPr/>
          </p:nvSpPr>
          <p:spPr bwMode="auto">
            <a:xfrm>
              <a:off x="3952" y="134"/>
              <a:ext cx="1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NAME</a:t>
              </a:r>
              <a:endParaRPr lang="en-US">
                <a:latin typeface="Arial" charset="0"/>
              </a:endParaRPr>
            </a:p>
          </p:txBody>
        </p:sp>
        <p:sp>
          <p:nvSpPr>
            <p:cNvPr id="14382" name="Rectangle 25"/>
            <p:cNvSpPr>
              <a:spLocks noChangeArrowheads="1"/>
            </p:cNvSpPr>
            <p:nvPr/>
          </p:nvSpPr>
          <p:spPr bwMode="auto">
            <a:xfrm>
              <a:off x="3952" y="223"/>
              <a:ext cx="17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DATE</a:t>
              </a:r>
              <a:endParaRPr lang="en-US">
                <a:latin typeface="Arial" charset="0"/>
              </a:endParaRPr>
            </a:p>
          </p:txBody>
        </p:sp>
        <p:sp>
          <p:nvSpPr>
            <p:cNvPr id="14383" name="Line 26"/>
            <p:cNvSpPr>
              <a:spLocks noChangeShapeType="1"/>
            </p:cNvSpPr>
            <p:nvPr/>
          </p:nvSpPr>
          <p:spPr bwMode="auto">
            <a:xfrm>
              <a:off x="4165" y="182"/>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4" name="Rectangle 27"/>
            <p:cNvSpPr>
              <a:spLocks noChangeArrowheads="1"/>
            </p:cNvSpPr>
            <p:nvPr/>
          </p:nvSpPr>
          <p:spPr bwMode="auto">
            <a:xfrm>
              <a:off x="447" y="141"/>
              <a:ext cx="118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rPr>
                <a:t>The Unit Organizer </a:t>
              </a:r>
              <a:endParaRPr lang="en-US">
                <a:latin typeface="Arial" charset="0"/>
              </a:endParaRPr>
            </a:p>
          </p:txBody>
        </p:sp>
        <p:sp>
          <p:nvSpPr>
            <p:cNvPr id="14385" name="Rectangle 28"/>
            <p:cNvSpPr>
              <a:spLocks noChangeArrowheads="1"/>
            </p:cNvSpPr>
            <p:nvPr/>
          </p:nvSpPr>
          <p:spPr bwMode="auto">
            <a:xfrm>
              <a:off x="2571" y="203"/>
              <a:ext cx="5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BIGGER PICTURE</a:t>
              </a:r>
              <a:endParaRPr lang="en-US">
                <a:latin typeface="Arial" charset="0"/>
              </a:endParaRPr>
            </a:p>
          </p:txBody>
        </p:sp>
        <p:sp>
          <p:nvSpPr>
            <p:cNvPr id="14386" name="Rectangle 29"/>
            <p:cNvSpPr>
              <a:spLocks noChangeArrowheads="1"/>
            </p:cNvSpPr>
            <p:nvPr/>
          </p:nvSpPr>
          <p:spPr bwMode="auto">
            <a:xfrm>
              <a:off x="797" y="512"/>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LAST UNIT</a:t>
              </a:r>
              <a:endParaRPr lang="en-US">
                <a:latin typeface="Arial" charset="0"/>
              </a:endParaRPr>
            </a:p>
          </p:txBody>
        </p:sp>
        <p:sp>
          <p:nvSpPr>
            <p:cNvPr id="14387" name="Rectangle 30"/>
            <p:cNvSpPr>
              <a:spLocks noChangeArrowheads="1"/>
            </p:cNvSpPr>
            <p:nvPr/>
          </p:nvSpPr>
          <p:spPr bwMode="auto">
            <a:xfrm>
              <a:off x="1120" y="512"/>
              <a:ext cx="3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4388" name="Rectangle 31"/>
            <p:cNvSpPr>
              <a:spLocks noChangeArrowheads="1"/>
            </p:cNvSpPr>
            <p:nvPr/>
          </p:nvSpPr>
          <p:spPr bwMode="auto">
            <a:xfrm>
              <a:off x="2770" y="525"/>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14389" name="Rectangle 32"/>
            <p:cNvSpPr>
              <a:spLocks noChangeArrowheads="1"/>
            </p:cNvSpPr>
            <p:nvPr/>
          </p:nvSpPr>
          <p:spPr bwMode="auto">
            <a:xfrm>
              <a:off x="4461" y="505"/>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NEXT UNIT</a:t>
              </a:r>
              <a:endParaRPr lang="en-US">
                <a:latin typeface="Arial" charset="0"/>
              </a:endParaRPr>
            </a:p>
          </p:txBody>
        </p:sp>
        <p:sp>
          <p:nvSpPr>
            <p:cNvPr id="14390" name="Rectangle 33"/>
            <p:cNvSpPr>
              <a:spLocks noChangeArrowheads="1"/>
            </p:cNvSpPr>
            <p:nvPr/>
          </p:nvSpPr>
          <p:spPr bwMode="auto">
            <a:xfrm>
              <a:off x="4791" y="505"/>
              <a:ext cx="3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4391" name="Line 34"/>
            <p:cNvSpPr>
              <a:spLocks noChangeShapeType="1"/>
            </p:cNvSpPr>
            <p:nvPr/>
          </p:nvSpPr>
          <p:spPr bwMode="auto">
            <a:xfrm>
              <a:off x="474" y="766"/>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2" name="Line 35"/>
            <p:cNvSpPr>
              <a:spLocks noChangeShapeType="1"/>
            </p:cNvSpPr>
            <p:nvPr/>
          </p:nvSpPr>
          <p:spPr bwMode="auto">
            <a:xfrm>
              <a:off x="467" y="301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3" name="Line 36"/>
            <p:cNvSpPr>
              <a:spLocks noChangeShapeType="1"/>
            </p:cNvSpPr>
            <p:nvPr/>
          </p:nvSpPr>
          <p:spPr bwMode="auto">
            <a:xfrm>
              <a:off x="1766" y="498"/>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4" name="Line 37"/>
            <p:cNvSpPr>
              <a:spLocks noChangeShapeType="1"/>
            </p:cNvSpPr>
            <p:nvPr/>
          </p:nvSpPr>
          <p:spPr bwMode="auto">
            <a:xfrm>
              <a:off x="4055" y="505"/>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5" name="Arc 38"/>
            <p:cNvSpPr>
              <a:spLocks/>
            </p:cNvSpPr>
            <p:nvPr/>
          </p:nvSpPr>
          <p:spPr bwMode="auto">
            <a:xfrm>
              <a:off x="474" y="306"/>
              <a:ext cx="1289" cy="19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lnTo>
                    <a:pt x="-1"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6" name="Arc 39"/>
            <p:cNvSpPr>
              <a:spLocks/>
            </p:cNvSpPr>
            <p:nvPr/>
          </p:nvSpPr>
          <p:spPr bwMode="auto">
            <a:xfrm>
              <a:off x="467" y="299"/>
              <a:ext cx="12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lnTo>
                    <a:pt x="-1"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7" name="Arc 40"/>
            <p:cNvSpPr>
              <a:spLocks/>
            </p:cNvSpPr>
            <p:nvPr/>
          </p:nvSpPr>
          <p:spPr bwMode="auto">
            <a:xfrm>
              <a:off x="4055" y="299"/>
              <a:ext cx="1265" cy="203"/>
            </a:xfrm>
            <a:custGeom>
              <a:avLst/>
              <a:gdLst>
                <a:gd name="T0" fmla="*/ 0 w 21616"/>
                <a:gd name="T1" fmla="*/ 0 h 21600"/>
                <a:gd name="T2" fmla="*/ 0 w 21616"/>
                <a:gd name="T3" fmla="*/ 0 h 21600"/>
                <a:gd name="T4" fmla="*/ 0 w 21616"/>
                <a:gd name="T5" fmla="*/ 0 h 21600"/>
                <a:gd name="T6" fmla="*/ 0 60000 65536"/>
                <a:gd name="T7" fmla="*/ 0 60000 65536"/>
                <a:gd name="T8" fmla="*/ 0 60000 65536"/>
              </a:gdLst>
              <a:ahLst/>
              <a:cxnLst>
                <a:cxn ang="T6">
                  <a:pos x="T0" y="T1"/>
                </a:cxn>
                <a:cxn ang="T7">
                  <a:pos x="T2" y="T3"/>
                </a:cxn>
                <a:cxn ang="T8">
                  <a:pos x="T4" y="T5"/>
                </a:cxn>
              </a:cxnLst>
              <a:rect l="0" t="0" r="r" b="b"/>
              <a:pathLst>
                <a:path w="21616" h="21600" fill="none" extrusionOk="0">
                  <a:moveTo>
                    <a:pt x="-1" y="0"/>
                  </a:moveTo>
                  <a:cubicBezTo>
                    <a:pt x="5" y="0"/>
                    <a:pt x="11" y="-1"/>
                    <a:pt x="17" y="-1"/>
                  </a:cubicBezTo>
                  <a:cubicBezTo>
                    <a:pt x="11904" y="-1"/>
                    <a:pt x="21558" y="9606"/>
                    <a:pt x="21616" y="21493"/>
                  </a:cubicBezTo>
                </a:path>
                <a:path w="21616" h="21600" stroke="0" extrusionOk="0">
                  <a:moveTo>
                    <a:pt x="-1" y="0"/>
                  </a:moveTo>
                  <a:cubicBezTo>
                    <a:pt x="5" y="0"/>
                    <a:pt x="11" y="-1"/>
                    <a:pt x="17" y="-1"/>
                  </a:cubicBezTo>
                  <a:cubicBezTo>
                    <a:pt x="11904" y="-1"/>
                    <a:pt x="21558" y="9606"/>
                    <a:pt x="21616" y="21493"/>
                  </a:cubicBezTo>
                  <a:lnTo>
                    <a:pt x="17" y="21600"/>
                  </a:lnTo>
                  <a:lnTo>
                    <a:pt x="-1" y="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8" name="Line 41"/>
            <p:cNvSpPr>
              <a:spLocks noChangeShapeType="1"/>
            </p:cNvSpPr>
            <p:nvPr/>
          </p:nvSpPr>
          <p:spPr bwMode="auto">
            <a:xfrm>
              <a:off x="1760" y="299"/>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399" name="Group 42"/>
            <p:cNvGrpSpPr>
              <a:grpSpLocks/>
            </p:cNvGrpSpPr>
            <p:nvPr/>
          </p:nvGrpSpPr>
          <p:grpSpPr bwMode="auto">
            <a:xfrm>
              <a:off x="1760" y="326"/>
              <a:ext cx="1" cy="145"/>
              <a:chOff x="1760" y="326"/>
              <a:chExt cx="1" cy="145"/>
            </a:xfrm>
          </p:grpSpPr>
          <p:sp>
            <p:nvSpPr>
              <p:cNvPr id="14464" name="Line 43"/>
              <p:cNvSpPr>
                <a:spLocks noChangeShapeType="1"/>
              </p:cNvSpPr>
              <p:nvPr/>
            </p:nvSpPr>
            <p:spPr bwMode="auto">
              <a:xfrm>
                <a:off x="1760" y="326"/>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5" name="Line 44"/>
              <p:cNvSpPr>
                <a:spLocks noChangeShapeType="1"/>
              </p:cNvSpPr>
              <p:nvPr/>
            </p:nvSpPr>
            <p:spPr bwMode="auto">
              <a:xfrm>
                <a:off x="1760" y="388"/>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6" name="Line 45"/>
              <p:cNvSpPr>
                <a:spLocks noChangeShapeType="1"/>
              </p:cNvSpPr>
              <p:nvPr/>
            </p:nvSpPr>
            <p:spPr bwMode="auto">
              <a:xfrm>
                <a:off x="1760" y="45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400" name="Group 46"/>
            <p:cNvGrpSpPr>
              <a:grpSpLocks/>
            </p:cNvGrpSpPr>
            <p:nvPr/>
          </p:nvGrpSpPr>
          <p:grpSpPr bwMode="auto">
            <a:xfrm>
              <a:off x="4062" y="333"/>
              <a:ext cx="1" cy="145"/>
              <a:chOff x="4062" y="333"/>
              <a:chExt cx="1" cy="145"/>
            </a:xfrm>
          </p:grpSpPr>
          <p:sp>
            <p:nvSpPr>
              <p:cNvPr id="14461" name="Line 47"/>
              <p:cNvSpPr>
                <a:spLocks noChangeShapeType="1"/>
              </p:cNvSpPr>
              <p:nvPr/>
            </p:nvSpPr>
            <p:spPr bwMode="auto">
              <a:xfrm>
                <a:off x="4062" y="3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2" name="Line 48"/>
              <p:cNvSpPr>
                <a:spLocks noChangeShapeType="1"/>
              </p:cNvSpPr>
              <p:nvPr/>
            </p:nvSpPr>
            <p:spPr bwMode="auto">
              <a:xfrm>
                <a:off x="4062"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3" name="Line 49"/>
              <p:cNvSpPr>
                <a:spLocks noChangeShapeType="1"/>
              </p:cNvSpPr>
              <p:nvPr/>
            </p:nvSpPr>
            <p:spPr bwMode="auto">
              <a:xfrm>
                <a:off x="4062"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401" name="Line 50"/>
            <p:cNvSpPr>
              <a:spLocks noChangeShapeType="1"/>
            </p:cNvSpPr>
            <p:nvPr/>
          </p:nvSpPr>
          <p:spPr bwMode="auto">
            <a:xfrm>
              <a:off x="467" y="505"/>
              <a:ext cx="1" cy="336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2" name="Line 51"/>
            <p:cNvSpPr>
              <a:spLocks noChangeShapeType="1"/>
            </p:cNvSpPr>
            <p:nvPr/>
          </p:nvSpPr>
          <p:spPr bwMode="auto">
            <a:xfrm>
              <a:off x="474" y="387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3" name="Line 52"/>
            <p:cNvSpPr>
              <a:spLocks noChangeShapeType="1"/>
            </p:cNvSpPr>
            <p:nvPr/>
          </p:nvSpPr>
          <p:spPr bwMode="auto">
            <a:xfrm>
              <a:off x="5306" y="505"/>
              <a:ext cx="1" cy="336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4" name="Rectangle 53"/>
            <p:cNvSpPr>
              <a:spLocks noChangeArrowheads="1"/>
            </p:cNvSpPr>
            <p:nvPr/>
          </p:nvSpPr>
          <p:spPr bwMode="auto">
            <a:xfrm rot="-5400000">
              <a:off x="245" y="3284"/>
              <a:ext cx="6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800" b="1">
                  <a:solidFill>
                    <a:srgbClr val="000000"/>
                  </a:solidFill>
                  <a:latin typeface="Arial" charset="0"/>
                </a:rPr>
                <a:t> UNIT SELF-TEST QUESTIONS</a:t>
              </a:r>
            </a:p>
          </p:txBody>
        </p:sp>
        <p:sp>
          <p:nvSpPr>
            <p:cNvPr id="14405" name="Rectangle 54"/>
            <p:cNvSpPr>
              <a:spLocks noChangeArrowheads="1"/>
            </p:cNvSpPr>
            <p:nvPr/>
          </p:nvSpPr>
          <p:spPr bwMode="auto">
            <a:xfrm rot="-5400000">
              <a:off x="617" y="3831"/>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endParaRPr lang="en-US">
                <a:latin typeface="Arial" charset="0"/>
              </a:endParaRPr>
            </a:p>
          </p:txBody>
        </p:sp>
        <p:sp>
          <p:nvSpPr>
            <p:cNvPr id="14406" name="Rectangle 55"/>
            <p:cNvSpPr>
              <a:spLocks noChangeArrowheads="1"/>
            </p:cNvSpPr>
            <p:nvPr/>
          </p:nvSpPr>
          <p:spPr bwMode="auto">
            <a:xfrm rot="960000">
              <a:off x="3278" y="808"/>
              <a:ext cx="3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is about...</a:t>
              </a:r>
              <a:endParaRPr lang="en-US">
                <a:latin typeface="Arial" charset="0"/>
              </a:endParaRPr>
            </a:p>
          </p:txBody>
        </p:sp>
        <p:sp>
          <p:nvSpPr>
            <p:cNvPr id="14407" name="Line 56"/>
            <p:cNvSpPr>
              <a:spLocks noChangeShapeType="1"/>
            </p:cNvSpPr>
            <p:nvPr/>
          </p:nvSpPr>
          <p:spPr bwMode="auto">
            <a:xfrm>
              <a:off x="1498" y="773"/>
              <a:ext cx="1" cy="224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8" name="Line 57"/>
            <p:cNvSpPr>
              <a:spLocks noChangeShapeType="1"/>
            </p:cNvSpPr>
            <p:nvPr/>
          </p:nvSpPr>
          <p:spPr bwMode="auto">
            <a:xfrm>
              <a:off x="474" y="1254"/>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9" name="Line 58"/>
            <p:cNvSpPr>
              <a:spLocks noChangeShapeType="1"/>
            </p:cNvSpPr>
            <p:nvPr/>
          </p:nvSpPr>
          <p:spPr bwMode="auto">
            <a:xfrm>
              <a:off x="474" y="1096"/>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0" name="Line 59"/>
            <p:cNvSpPr>
              <a:spLocks noChangeShapeType="1"/>
            </p:cNvSpPr>
            <p:nvPr/>
          </p:nvSpPr>
          <p:spPr bwMode="auto">
            <a:xfrm>
              <a:off x="474" y="141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1" name="Line 60"/>
            <p:cNvSpPr>
              <a:spLocks noChangeShapeType="1"/>
            </p:cNvSpPr>
            <p:nvPr/>
          </p:nvSpPr>
          <p:spPr bwMode="auto">
            <a:xfrm>
              <a:off x="481" y="1564"/>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2" name="Line 61"/>
            <p:cNvSpPr>
              <a:spLocks noChangeShapeType="1"/>
            </p:cNvSpPr>
            <p:nvPr/>
          </p:nvSpPr>
          <p:spPr bwMode="auto">
            <a:xfrm flipH="1">
              <a:off x="481" y="1729"/>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3" name="Line 62"/>
            <p:cNvSpPr>
              <a:spLocks noChangeShapeType="1"/>
            </p:cNvSpPr>
            <p:nvPr/>
          </p:nvSpPr>
          <p:spPr bwMode="auto">
            <a:xfrm>
              <a:off x="481" y="2052"/>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4" name="Line 63"/>
            <p:cNvSpPr>
              <a:spLocks noChangeShapeType="1"/>
            </p:cNvSpPr>
            <p:nvPr/>
          </p:nvSpPr>
          <p:spPr bwMode="auto">
            <a:xfrm>
              <a:off x="481" y="188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5" name="Line 64"/>
            <p:cNvSpPr>
              <a:spLocks noChangeShapeType="1"/>
            </p:cNvSpPr>
            <p:nvPr/>
          </p:nvSpPr>
          <p:spPr bwMode="auto">
            <a:xfrm>
              <a:off x="481" y="221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6" name="Line 65"/>
            <p:cNvSpPr>
              <a:spLocks noChangeShapeType="1"/>
            </p:cNvSpPr>
            <p:nvPr/>
          </p:nvSpPr>
          <p:spPr bwMode="auto">
            <a:xfrm>
              <a:off x="467" y="2368"/>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7" name="Line 66"/>
            <p:cNvSpPr>
              <a:spLocks noChangeShapeType="1"/>
            </p:cNvSpPr>
            <p:nvPr/>
          </p:nvSpPr>
          <p:spPr bwMode="auto">
            <a:xfrm flipH="1">
              <a:off x="474" y="252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8" name="Line 67"/>
            <p:cNvSpPr>
              <a:spLocks noChangeShapeType="1"/>
            </p:cNvSpPr>
            <p:nvPr/>
          </p:nvSpPr>
          <p:spPr bwMode="auto">
            <a:xfrm>
              <a:off x="474" y="2684"/>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9" name="Line 68"/>
            <p:cNvSpPr>
              <a:spLocks noChangeShapeType="1"/>
            </p:cNvSpPr>
            <p:nvPr/>
          </p:nvSpPr>
          <p:spPr bwMode="auto">
            <a:xfrm>
              <a:off x="653" y="945"/>
              <a:ext cx="1" cy="29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0" name="Line 69"/>
            <p:cNvSpPr>
              <a:spLocks noChangeShapeType="1"/>
            </p:cNvSpPr>
            <p:nvPr/>
          </p:nvSpPr>
          <p:spPr bwMode="auto">
            <a:xfrm>
              <a:off x="481" y="945"/>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1" name="Rectangle 70"/>
            <p:cNvSpPr>
              <a:spLocks noChangeArrowheads="1"/>
            </p:cNvSpPr>
            <p:nvPr/>
          </p:nvSpPr>
          <p:spPr bwMode="auto">
            <a:xfrm rot="5400000">
              <a:off x="5171" y="3471"/>
              <a:ext cx="18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 </a:t>
              </a:r>
              <a:endParaRPr lang="en-US">
                <a:latin typeface="Arial" charset="0"/>
              </a:endParaRPr>
            </a:p>
          </p:txBody>
        </p:sp>
        <p:sp>
          <p:nvSpPr>
            <p:cNvPr id="14422" name="Rectangle 71"/>
            <p:cNvSpPr>
              <a:spLocks noChangeArrowheads="1"/>
            </p:cNvSpPr>
            <p:nvPr/>
          </p:nvSpPr>
          <p:spPr bwMode="auto">
            <a:xfrm rot="5400000">
              <a:off x="4892" y="3470"/>
              <a:ext cx="52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RELATIONSHIPS</a:t>
              </a:r>
              <a:endParaRPr lang="en-US">
                <a:latin typeface="Arial" charset="0"/>
              </a:endParaRPr>
            </a:p>
          </p:txBody>
        </p:sp>
        <p:sp>
          <p:nvSpPr>
            <p:cNvPr id="14423" name="Rectangle 72"/>
            <p:cNvSpPr>
              <a:spLocks noChangeArrowheads="1"/>
            </p:cNvSpPr>
            <p:nvPr/>
          </p:nvSpPr>
          <p:spPr bwMode="auto">
            <a:xfrm>
              <a:off x="701" y="807"/>
              <a:ext cx="5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SCHEDULE</a:t>
              </a:r>
              <a:endParaRPr lang="en-US">
                <a:latin typeface="Arial" charset="0"/>
              </a:endParaRPr>
            </a:p>
          </p:txBody>
        </p:sp>
        <p:sp>
          <p:nvSpPr>
            <p:cNvPr id="14424" name="Line 73"/>
            <p:cNvSpPr>
              <a:spLocks noChangeShapeType="1"/>
            </p:cNvSpPr>
            <p:nvPr/>
          </p:nvSpPr>
          <p:spPr bwMode="auto">
            <a:xfrm>
              <a:off x="474" y="284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5" name="Line 74"/>
            <p:cNvSpPr>
              <a:spLocks noChangeShapeType="1"/>
            </p:cNvSpPr>
            <p:nvPr/>
          </p:nvSpPr>
          <p:spPr bwMode="auto">
            <a:xfrm>
              <a:off x="4317" y="3028"/>
              <a:ext cx="1" cy="8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6" name="Line 75"/>
            <p:cNvSpPr>
              <a:spLocks noChangeShapeType="1"/>
            </p:cNvSpPr>
            <p:nvPr/>
          </p:nvSpPr>
          <p:spPr bwMode="auto">
            <a:xfrm>
              <a:off x="4323" y="3248"/>
              <a:ext cx="77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7" name="Line 76"/>
            <p:cNvSpPr>
              <a:spLocks noChangeShapeType="1"/>
            </p:cNvSpPr>
            <p:nvPr/>
          </p:nvSpPr>
          <p:spPr bwMode="auto">
            <a:xfrm>
              <a:off x="4323" y="344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8" name="Line 77"/>
            <p:cNvSpPr>
              <a:spLocks noChangeShapeType="1"/>
            </p:cNvSpPr>
            <p:nvPr/>
          </p:nvSpPr>
          <p:spPr bwMode="auto">
            <a:xfrm>
              <a:off x="4323" y="3646"/>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9" name="Line 78"/>
            <p:cNvSpPr>
              <a:spLocks noChangeShapeType="1"/>
            </p:cNvSpPr>
            <p:nvPr/>
          </p:nvSpPr>
          <p:spPr bwMode="auto">
            <a:xfrm>
              <a:off x="5100" y="3028"/>
              <a:ext cx="1" cy="8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0" name="Line 79"/>
            <p:cNvSpPr>
              <a:spLocks noChangeShapeType="1"/>
            </p:cNvSpPr>
            <p:nvPr/>
          </p:nvSpPr>
          <p:spPr bwMode="auto">
            <a:xfrm>
              <a:off x="467" y="498"/>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1" name="Rectangle 80"/>
            <p:cNvSpPr>
              <a:spLocks noChangeArrowheads="1"/>
            </p:cNvSpPr>
            <p:nvPr/>
          </p:nvSpPr>
          <p:spPr bwMode="auto">
            <a:xfrm>
              <a:off x="1773" y="505"/>
              <a:ext cx="2289" cy="2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432" name="Rectangle 81"/>
            <p:cNvSpPr>
              <a:spLocks noChangeArrowheads="1"/>
            </p:cNvSpPr>
            <p:nvPr/>
          </p:nvSpPr>
          <p:spPr bwMode="auto">
            <a:xfrm>
              <a:off x="1760" y="491"/>
              <a:ext cx="2316" cy="282"/>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33" name="Rectangle 82"/>
            <p:cNvSpPr>
              <a:spLocks noChangeArrowheads="1"/>
            </p:cNvSpPr>
            <p:nvPr/>
          </p:nvSpPr>
          <p:spPr bwMode="auto">
            <a:xfrm>
              <a:off x="1705" y="807"/>
              <a:ext cx="3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MAP</a:t>
              </a:r>
              <a:endParaRPr lang="en-US">
                <a:latin typeface="Arial" charset="0"/>
              </a:endParaRPr>
            </a:p>
          </p:txBody>
        </p:sp>
        <p:sp>
          <p:nvSpPr>
            <p:cNvPr id="14434" name="Rectangle 83"/>
            <p:cNvSpPr>
              <a:spLocks noChangeArrowheads="1"/>
            </p:cNvSpPr>
            <p:nvPr/>
          </p:nvSpPr>
          <p:spPr bwMode="auto">
            <a:xfrm>
              <a:off x="2557" y="526"/>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14435" name="Oval 84"/>
            <p:cNvSpPr>
              <a:spLocks noChangeArrowheads="1"/>
            </p:cNvSpPr>
            <p:nvPr/>
          </p:nvSpPr>
          <p:spPr bwMode="auto">
            <a:xfrm>
              <a:off x="1794" y="533"/>
              <a:ext cx="96" cy="89"/>
            </a:xfrm>
            <a:prstGeom prst="ellipse">
              <a:avLst/>
            </a:prstGeom>
            <a:solidFill>
              <a:srgbClr val="FFFFFF"/>
            </a:solidFill>
            <a:ln w="11113">
              <a:solidFill>
                <a:srgbClr val="000000"/>
              </a:solidFill>
              <a:round/>
              <a:headEnd/>
              <a:tailEnd/>
            </a:ln>
          </p:spPr>
          <p:txBody>
            <a:bodyPr/>
            <a:lstStyle/>
            <a:p>
              <a:endParaRPr lang="en-US"/>
            </a:p>
          </p:txBody>
        </p:sp>
        <p:sp>
          <p:nvSpPr>
            <p:cNvPr id="14436" name="Oval 85"/>
            <p:cNvSpPr>
              <a:spLocks noChangeArrowheads="1"/>
            </p:cNvSpPr>
            <p:nvPr/>
          </p:nvSpPr>
          <p:spPr bwMode="auto">
            <a:xfrm>
              <a:off x="502" y="512"/>
              <a:ext cx="96" cy="96"/>
            </a:xfrm>
            <a:prstGeom prst="ellipse">
              <a:avLst/>
            </a:prstGeom>
            <a:solidFill>
              <a:srgbClr val="FFFFFF"/>
            </a:solidFill>
            <a:ln w="11113">
              <a:solidFill>
                <a:srgbClr val="000000"/>
              </a:solidFill>
              <a:round/>
              <a:headEnd/>
              <a:tailEnd/>
            </a:ln>
          </p:spPr>
          <p:txBody>
            <a:bodyPr/>
            <a:lstStyle/>
            <a:p>
              <a:endParaRPr lang="en-US"/>
            </a:p>
          </p:txBody>
        </p:sp>
        <p:sp>
          <p:nvSpPr>
            <p:cNvPr id="14437" name="Oval 86"/>
            <p:cNvSpPr>
              <a:spLocks noChangeArrowheads="1"/>
            </p:cNvSpPr>
            <p:nvPr/>
          </p:nvSpPr>
          <p:spPr bwMode="auto">
            <a:xfrm>
              <a:off x="4097" y="512"/>
              <a:ext cx="96" cy="89"/>
            </a:xfrm>
            <a:prstGeom prst="ellipse">
              <a:avLst/>
            </a:prstGeom>
            <a:solidFill>
              <a:srgbClr val="FFFFFF"/>
            </a:solidFill>
            <a:ln w="11113">
              <a:solidFill>
                <a:srgbClr val="000000"/>
              </a:solidFill>
              <a:round/>
              <a:headEnd/>
              <a:tailEnd/>
            </a:ln>
          </p:spPr>
          <p:txBody>
            <a:bodyPr/>
            <a:lstStyle/>
            <a:p>
              <a:endParaRPr lang="en-US"/>
            </a:p>
          </p:txBody>
        </p:sp>
        <p:sp>
          <p:nvSpPr>
            <p:cNvPr id="14438" name="Oval 87"/>
            <p:cNvSpPr>
              <a:spLocks noChangeArrowheads="1"/>
            </p:cNvSpPr>
            <p:nvPr/>
          </p:nvSpPr>
          <p:spPr bwMode="auto">
            <a:xfrm>
              <a:off x="1533" y="801"/>
              <a:ext cx="96" cy="96"/>
            </a:xfrm>
            <a:prstGeom prst="ellipse">
              <a:avLst/>
            </a:prstGeom>
            <a:solidFill>
              <a:srgbClr val="FFFFFF"/>
            </a:solidFill>
            <a:ln w="11113">
              <a:solidFill>
                <a:srgbClr val="000000"/>
              </a:solidFill>
              <a:round/>
              <a:headEnd/>
              <a:tailEnd/>
            </a:ln>
          </p:spPr>
          <p:txBody>
            <a:bodyPr/>
            <a:lstStyle/>
            <a:p>
              <a:endParaRPr lang="en-US"/>
            </a:p>
          </p:txBody>
        </p:sp>
        <p:sp>
          <p:nvSpPr>
            <p:cNvPr id="14439" name="Oval 88"/>
            <p:cNvSpPr>
              <a:spLocks noChangeArrowheads="1"/>
            </p:cNvSpPr>
            <p:nvPr/>
          </p:nvSpPr>
          <p:spPr bwMode="auto">
            <a:xfrm>
              <a:off x="5183" y="3048"/>
              <a:ext cx="96" cy="97"/>
            </a:xfrm>
            <a:prstGeom prst="ellipse">
              <a:avLst/>
            </a:prstGeom>
            <a:solidFill>
              <a:srgbClr val="FFFFFF"/>
            </a:solidFill>
            <a:ln w="11113">
              <a:solidFill>
                <a:srgbClr val="000000"/>
              </a:solidFill>
              <a:round/>
              <a:headEnd/>
              <a:tailEnd/>
            </a:ln>
          </p:spPr>
          <p:txBody>
            <a:bodyPr/>
            <a:lstStyle/>
            <a:p>
              <a:endParaRPr lang="en-US"/>
            </a:p>
          </p:txBody>
        </p:sp>
        <p:sp>
          <p:nvSpPr>
            <p:cNvPr id="14440" name="Oval 89"/>
            <p:cNvSpPr>
              <a:spLocks noChangeArrowheads="1"/>
            </p:cNvSpPr>
            <p:nvPr/>
          </p:nvSpPr>
          <p:spPr bwMode="auto">
            <a:xfrm>
              <a:off x="509" y="3722"/>
              <a:ext cx="96" cy="96"/>
            </a:xfrm>
            <a:prstGeom prst="ellipse">
              <a:avLst/>
            </a:prstGeom>
            <a:solidFill>
              <a:srgbClr val="FFFFFF"/>
            </a:solidFill>
            <a:ln w="11113">
              <a:solidFill>
                <a:srgbClr val="000000"/>
              </a:solidFill>
              <a:round/>
              <a:headEnd/>
              <a:tailEnd/>
            </a:ln>
          </p:spPr>
          <p:txBody>
            <a:bodyPr/>
            <a:lstStyle/>
            <a:p>
              <a:endParaRPr lang="en-US"/>
            </a:p>
          </p:txBody>
        </p:sp>
        <p:sp>
          <p:nvSpPr>
            <p:cNvPr id="14441" name="Oval 90"/>
            <p:cNvSpPr>
              <a:spLocks noChangeArrowheads="1"/>
            </p:cNvSpPr>
            <p:nvPr/>
          </p:nvSpPr>
          <p:spPr bwMode="auto">
            <a:xfrm>
              <a:off x="509" y="794"/>
              <a:ext cx="96" cy="96"/>
            </a:xfrm>
            <a:prstGeom prst="ellipse">
              <a:avLst/>
            </a:prstGeom>
            <a:solidFill>
              <a:srgbClr val="FFFFFF"/>
            </a:solidFill>
            <a:ln w="11113">
              <a:solidFill>
                <a:srgbClr val="000000"/>
              </a:solidFill>
              <a:round/>
              <a:headEnd/>
              <a:tailEnd/>
            </a:ln>
          </p:spPr>
          <p:txBody>
            <a:bodyPr/>
            <a:lstStyle/>
            <a:p>
              <a:endParaRPr lang="en-US"/>
            </a:p>
          </p:txBody>
        </p:sp>
        <p:sp>
          <p:nvSpPr>
            <p:cNvPr id="14442" name="Rectangle 91"/>
            <p:cNvSpPr>
              <a:spLocks noChangeArrowheads="1"/>
            </p:cNvSpPr>
            <p:nvPr/>
          </p:nvSpPr>
          <p:spPr bwMode="auto">
            <a:xfrm>
              <a:off x="1821" y="53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1</a:t>
              </a:r>
              <a:endParaRPr lang="en-US">
                <a:latin typeface="Arial" charset="0"/>
              </a:endParaRPr>
            </a:p>
          </p:txBody>
        </p:sp>
        <p:sp>
          <p:nvSpPr>
            <p:cNvPr id="14443" name="Rectangle 92"/>
            <p:cNvSpPr>
              <a:spLocks noChangeArrowheads="1"/>
            </p:cNvSpPr>
            <p:nvPr/>
          </p:nvSpPr>
          <p:spPr bwMode="auto">
            <a:xfrm>
              <a:off x="4124" y="5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3</a:t>
              </a:r>
              <a:endParaRPr lang="en-US">
                <a:latin typeface="Arial" charset="0"/>
              </a:endParaRPr>
            </a:p>
          </p:txBody>
        </p:sp>
        <p:sp>
          <p:nvSpPr>
            <p:cNvPr id="14444" name="Rectangle 93"/>
            <p:cNvSpPr>
              <a:spLocks noChangeArrowheads="1"/>
            </p:cNvSpPr>
            <p:nvPr/>
          </p:nvSpPr>
          <p:spPr bwMode="auto">
            <a:xfrm>
              <a:off x="529" y="5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2</a:t>
              </a:r>
              <a:endParaRPr lang="en-US">
                <a:latin typeface="Arial" charset="0"/>
              </a:endParaRPr>
            </a:p>
          </p:txBody>
        </p:sp>
        <p:sp>
          <p:nvSpPr>
            <p:cNvPr id="14445" name="Oval 94"/>
            <p:cNvSpPr>
              <a:spLocks noChangeArrowheads="1"/>
            </p:cNvSpPr>
            <p:nvPr/>
          </p:nvSpPr>
          <p:spPr bwMode="auto">
            <a:xfrm>
              <a:off x="2447" y="189"/>
              <a:ext cx="96" cy="96"/>
            </a:xfrm>
            <a:prstGeom prst="ellipse">
              <a:avLst/>
            </a:prstGeom>
            <a:solidFill>
              <a:srgbClr val="FFFFFF"/>
            </a:solidFill>
            <a:ln w="11113">
              <a:solidFill>
                <a:srgbClr val="000000"/>
              </a:solidFill>
              <a:round/>
              <a:headEnd/>
              <a:tailEnd/>
            </a:ln>
          </p:spPr>
          <p:txBody>
            <a:bodyPr/>
            <a:lstStyle/>
            <a:p>
              <a:endParaRPr lang="en-US"/>
            </a:p>
          </p:txBody>
        </p:sp>
        <p:sp>
          <p:nvSpPr>
            <p:cNvPr id="14446" name="Rectangle 95"/>
            <p:cNvSpPr>
              <a:spLocks noChangeArrowheads="1"/>
            </p:cNvSpPr>
            <p:nvPr/>
          </p:nvSpPr>
          <p:spPr bwMode="auto">
            <a:xfrm>
              <a:off x="2468" y="20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4</a:t>
              </a:r>
              <a:endParaRPr lang="en-US">
                <a:latin typeface="Arial" charset="0"/>
              </a:endParaRPr>
            </a:p>
          </p:txBody>
        </p:sp>
        <p:sp>
          <p:nvSpPr>
            <p:cNvPr id="14447" name="Rectangle 96"/>
            <p:cNvSpPr>
              <a:spLocks noChangeArrowheads="1"/>
            </p:cNvSpPr>
            <p:nvPr/>
          </p:nvSpPr>
          <p:spPr bwMode="auto">
            <a:xfrm>
              <a:off x="1567" y="821"/>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5</a:t>
              </a:r>
              <a:endParaRPr lang="en-US">
                <a:latin typeface="Arial" charset="0"/>
              </a:endParaRPr>
            </a:p>
          </p:txBody>
        </p:sp>
        <p:sp>
          <p:nvSpPr>
            <p:cNvPr id="14448" name="Rectangle 97"/>
            <p:cNvSpPr>
              <a:spLocks noChangeArrowheads="1"/>
            </p:cNvSpPr>
            <p:nvPr/>
          </p:nvSpPr>
          <p:spPr bwMode="auto">
            <a:xfrm>
              <a:off x="5217" y="306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6</a:t>
              </a:r>
              <a:endParaRPr lang="en-US">
                <a:latin typeface="Arial" charset="0"/>
              </a:endParaRPr>
            </a:p>
          </p:txBody>
        </p:sp>
        <p:sp>
          <p:nvSpPr>
            <p:cNvPr id="14449" name="Rectangle 98"/>
            <p:cNvSpPr>
              <a:spLocks noChangeArrowheads="1"/>
            </p:cNvSpPr>
            <p:nvPr/>
          </p:nvSpPr>
          <p:spPr bwMode="auto">
            <a:xfrm>
              <a:off x="536" y="373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7</a:t>
              </a:r>
              <a:endParaRPr lang="en-US">
                <a:latin typeface="Arial" charset="0"/>
              </a:endParaRPr>
            </a:p>
          </p:txBody>
        </p:sp>
        <p:sp>
          <p:nvSpPr>
            <p:cNvPr id="14450" name="Rectangle 99"/>
            <p:cNvSpPr>
              <a:spLocks noChangeArrowheads="1"/>
            </p:cNvSpPr>
            <p:nvPr/>
          </p:nvSpPr>
          <p:spPr bwMode="auto">
            <a:xfrm>
              <a:off x="536" y="807"/>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8</a:t>
              </a:r>
              <a:endParaRPr lang="en-US">
                <a:latin typeface="Arial" charset="0"/>
              </a:endParaRPr>
            </a:p>
          </p:txBody>
        </p:sp>
        <p:sp>
          <p:nvSpPr>
            <p:cNvPr id="14451" name="Line 100"/>
            <p:cNvSpPr>
              <a:spLocks noChangeShapeType="1"/>
            </p:cNvSpPr>
            <p:nvPr/>
          </p:nvSpPr>
          <p:spPr bwMode="auto">
            <a:xfrm>
              <a:off x="4165" y="278"/>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2" name="Rectangle 101"/>
            <p:cNvSpPr>
              <a:spLocks noChangeArrowheads="1"/>
            </p:cNvSpPr>
            <p:nvPr/>
          </p:nvSpPr>
          <p:spPr bwMode="auto">
            <a:xfrm>
              <a:off x="4330" y="79"/>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14453" name="Rectangle 102"/>
            <p:cNvSpPr>
              <a:spLocks noChangeArrowheads="1"/>
            </p:cNvSpPr>
            <p:nvPr/>
          </p:nvSpPr>
          <p:spPr bwMode="auto">
            <a:xfrm>
              <a:off x="4360" y="176"/>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14454" name="Rectangle 103"/>
            <p:cNvSpPr>
              <a:spLocks noChangeArrowheads="1"/>
            </p:cNvSpPr>
            <p:nvPr/>
          </p:nvSpPr>
          <p:spPr bwMode="auto">
            <a:xfrm>
              <a:off x="502" y="1295"/>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grpSp>
          <p:nvGrpSpPr>
            <p:cNvPr id="14455" name="Group 104"/>
            <p:cNvGrpSpPr>
              <a:grpSpLocks/>
            </p:cNvGrpSpPr>
            <p:nvPr/>
          </p:nvGrpSpPr>
          <p:grpSpPr bwMode="auto">
            <a:xfrm>
              <a:off x="1388" y="374"/>
              <a:ext cx="778" cy="55"/>
              <a:chOff x="1388" y="374"/>
              <a:chExt cx="778" cy="55"/>
            </a:xfrm>
          </p:grpSpPr>
          <p:sp>
            <p:nvSpPr>
              <p:cNvPr id="14459" name="Freeform 105"/>
              <p:cNvSpPr>
                <a:spLocks/>
              </p:cNvSpPr>
              <p:nvPr/>
            </p:nvSpPr>
            <p:spPr bwMode="auto">
              <a:xfrm>
                <a:off x="1388" y="374"/>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60" name="Line 106"/>
              <p:cNvSpPr>
                <a:spLocks noChangeShapeType="1"/>
              </p:cNvSpPr>
              <p:nvPr/>
            </p:nvSpPr>
            <p:spPr bwMode="auto">
              <a:xfrm flipH="1">
                <a:off x="1498" y="395"/>
                <a:ext cx="66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456" name="Group 107"/>
            <p:cNvGrpSpPr>
              <a:grpSpLocks/>
            </p:cNvGrpSpPr>
            <p:nvPr/>
          </p:nvGrpSpPr>
          <p:grpSpPr bwMode="auto">
            <a:xfrm>
              <a:off x="3482" y="359"/>
              <a:ext cx="898" cy="55"/>
              <a:chOff x="3482" y="359"/>
              <a:chExt cx="898" cy="55"/>
            </a:xfrm>
          </p:grpSpPr>
          <p:sp>
            <p:nvSpPr>
              <p:cNvPr id="14457" name="Freeform 108"/>
              <p:cNvSpPr>
                <a:spLocks/>
              </p:cNvSpPr>
              <p:nvPr/>
            </p:nvSpPr>
            <p:spPr bwMode="auto">
              <a:xfrm flipH="1">
                <a:off x="4263" y="359"/>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58" name="Line 109"/>
              <p:cNvSpPr>
                <a:spLocks noChangeShapeType="1"/>
              </p:cNvSpPr>
              <p:nvPr/>
            </p:nvSpPr>
            <p:spPr bwMode="auto">
              <a:xfrm>
                <a:off x="3482" y="380"/>
                <a:ext cx="78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4338" name="TextBox 1"/>
          <p:cNvSpPr txBox="1">
            <a:spLocks noChangeArrowheads="1"/>
          </p:cNvSpPr>
          <p:nvPr/>
        </p:nvSpPr>
        <p:spPr bwMode="auto">
          <a:xfrm>
            <a:off x="3429000" y="91440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200"/>
              <a:t>Narrative </a:t>
            </a:r>
          </a:p>
        </p:txBody>
      </p:sp>
      <p:sp>
        <p:nvSpPr>
          <p:cNvPr id="14339" name="TextBox 2"/>
          <p:cNvSpPr txBox="1">
            <a:spLocks noChangeArrowheads="1"/>
          </p:cNvSpPr>
          <p:nvPr/>
        </p:nvSpPr>
        <p:spPr bwMode="auto">
          <a:xfrm>
            <a:off x="1066800" y="914400"/>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Literary elements</a:t>
            </a:r>
          </a:p>
        </p:txBody>
      </p:sp>
      <p:sp>
        <p:nvSpPr>
          <p:cNvPr id="14340" name="TextBox 3"/>
          <p:cNvSpPr txBox="1">
            <a:spLocks noChangeArrowheads="1"/>
          </p:cNvSpPr>
          <p:nvPr/>
        </p:nvSpPr>
        <p:spPr bwMode="auto">
          <a:xfrm>
            <a:off x="6781800" y="9144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Expository Reading</a:t>
            </a:r>
          </a:p>
        </p:txBody>
      </p:sp>
      <p:sp>
        <p:nvSpPr>
          <p:cNvPr id="14341" name="TextBox 4"/>
          <p:cNvSpPr txBox="1">
            <a:spLocks noChangeArrowheads="1"/>
          </p:cNvSpPr>
          <p:nvPr/>
        </p:nvSpPr>
        <p:spPr bwMode="auto">
          <a:xfrm>
            <a:off x="4495800" y="1524000"/>
            <a:ext cx="2057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Using literary elements </a:t>
            </a:r>
          </a:p>
          <a:p>
            <a:pPr algn="ctr"/>
            <a:r>
              <a:rPr lang="en-US" sz="1400"/>
              <a:t>To tell a story </a:t>
            </a:r>
          </a:p>
          <a:p>
            <a:pPr algn="ctr"/>
            <a:r>
              <a:rPr lang="en-US" sz="1400"/>
              <a:t>that delivers a message</a:t>
            </a:r>
          </a:p>
        </p:txBody>
      </p:sp>
      <p:sp>
        <p:nvSpPr>
          <p:cNvPr id="6" name="Oval 5"/>
          <p:cNvSpPr/>
          <p:nvPr/>
        </p:nvSpPr>
        <p:spPr bwMode="auto">
          <a:xfrm>
            <a:off x="2438400" y="2057400"/>
            <a:ext cx="1371600" cy="6858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7" name="Oval 116"/>
          <p:cNvSpPr/>
          <p:nvPr/>
        </p:nvSpPr>
        <p:spPr bwMode="auto">
          <a:xfrm>
            <a:off x="2895600" y="32004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8" name="Oval 117"/>
          <p:cNvSpPr/>
          <p:nvPr/>
        </p:nvSpPr>
        <p:spPr bwMode="auto">
          <a:xfrm>
            <a:off x="4419600" y="33528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9" name="Oval 118"/>
          <p:cNvSpPr/>
          <p:nvPr/>
        </p:nvSpPr>
        <p:spPr bwMode="auto">
          <a:xfrm>
            <a:off x="6477000" y="3276600"/>
            <a:ext cx="914400" cy="7620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20" name="Oval 119"/>
          <p:cNvSpPr/>
          <p:nvPr/>
        </p:nvSpPr>
        <p:spPr bwMode="auto">
          <a:xfrm>
            <a:off x="7239000" y="22860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cxnSp>
        <p:nvCxnSpPr>
          <p:cNvPr id="8" name="Straight Arrow Connector 7"/>
          <p:cNvCxnSpPr>
            <a:stCxn id="14379" idx="2"/>
          </p:cNvCxnSpPr>
          <p:nvPr/>
        </p:nvCxnSpPr>
        <p:spPr bwMode="auto">
          <a:xfrm flipH="1">
            <a:off x="3657600" y="1905000"/>
            <a:ext cx="817563"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3" name="Straight Arrow Connector 122"/>
          <p:cNvCxnSpPr/>
          <p:nvPr/>
        </p:nvCxnSpPr>
        <p:spPr bwMode="auto">
          <a:xfrm flipH="1">
            <a:off x="3657600" y="2133600"/>
            <a:ext cx="990600" cy="1066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4" name="Straight Arrow Connector 123"/>
          <p:cNvCxnSpPr/>
          <p:nvPr/>
        </p:nvCxnSpPr>
        <p:spPr bwMode="auto">
          <a:xfrm>
            <a:off x="6019800" y="2362200"/>
            <a:ext cx="6096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5" name="Straight Arrow Connector 124"/>
          <p:cNvCxnSpPr/>
          <p:nvPr/>
        </p:nvCxnSpPr>
        <p:spPr bwMode="auto">
          <a:xfrm flipH="1">
            <a:off x="4876800" y="2362200"/>
            <a:ext cx="228600" cy="1066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9" name="Straight Arrow Connector 128"/>
          <p:cNvCxnSpPr/>
          <p:nvPr/>
        </p:nvCxnSpPr>
        <p:spPr bwMode="auto">
          <a:xfrm>
            <a:off x="6477000" y="2133600"/>
            <a:ext cx="8382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352" name="TextBox 15"/>
          <p:cNvSpPr txBox="1">
            <a:spLocks noChangeArrowheads="1"/>
          </p:cNvSpPr>
          <p:nvPr/>
        </p:nvSpPr>
        <p:spPr bwMode="auto">
          <a:xfrm>
            <a:off x="2438400" y="4267200"/>
            <a:ext cx="533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CCStandard (RL.8. 2)- Determine a theme or central idea of a text and analyze its development over the course of the text, including its relationship to the characters, setting, and plot; provide an objective summary of the text.</a:t>
            </a:r>
          </a:p>
        </p:txBody>
      </p:sp>
      <p:sp>
        <p:nvSpPr>
          <p:cNvPr id="14353" name="TextBox 16"/>
          <p:cNvSpPr txBox="1">
            <a:spLocks noChangeArrowheads="1"/>
          </p:cNvSpPr>
          <p:nvPr/>
        </p:nvSpPr>
        <p:spPr bwMode="auto">
          <a:xfrm rot="-1227810">
            <a:off x="3727450" y="1795463"/>
            <a:ext cx="8001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900"/>
              <a:t>utilizing</a:t>
            </a:r>
          </a:p>
        </p:txBody>
      </p:sp>
      <p:sp>
        <p:nvSpPr>
          <p:cNvPr id="14354" name="TextBox 17"/>
          <p:cNvSpPr txBox="1">
            <a:spLocks noChangeArrowheads="1"/>
          </p:cNvSpPr>
          <p:nvPr/>
        </p:nvSpPr>
        <p:spPr bwMode="auto">
          <a:xfrm>
            <a:off x="2819400" y="22098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Plot</a:t>
            </a:r>
          </a:p>
        </p:txBody>
      </p:sp>
      <p:sp>
        <p:nvSpPr>
          <p:cNvPr id="14355" name="TextBox 19"/>
          <p:cNvSpPr txBox="1">
            <a:spLocks noChangeArrowheads="1"/>
          </p:cNvSpPr>
          <p:nvPr/>
        </p:nvSpPr>
        <p:spPr bwMode="auto">
          <a:xfrm>
            <a:off x="685800" y="14478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Day 1</a:t>
            </a:r>
          </a:p>
        </p:txBody>
      </p:sp>
      <p:sp>
        <p:nvSpPr>
          <p:cNvPr id="14356" name="TextBox 20"/>
          <p:cNvSpPr txBox="1">
            <a:spLocks noChangeArrowheads="1"/>
          </p:cNvSpPr>
          <p:nvPr/>
        </p:nvSpPr>
        <p:spPr bwMode="auto">
          <a:xfrm>
            <a:off x="1143000" y="15240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Review story elements</a:t>
            </a:r>
          </a:p>
        </p:txBody>
      </p:sp>
      <p:sp>
        <p:nvSpPr>
          <p:cNvPr id="14357" name="TextBox 139"/>
          <p:cNvSpPr txBox="1">
            <a:spLocks noChangeArrowheads="1"/>
          </p:cNvSpPr>
          <p:nvPr/>
        </p:nvSpPr>
        <p:spPr bwMode="auto">
          <a:xfrm>
            <a:off x="685800" y="17526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Day 2</a:t>
            </a:r>
          </a:p>
        </p:txBody>
      </p:sp>
      <p:sp>
        <p:nvSpPr>
          <p:cNvPr id="14358" name="TextBox 140"/>
          <p:cNvSpPr txBox="1">
            <a:spLocks noChangeArrowheads="1"/>
          </p:cNvSpPr>
          <p:nvPr/>
        </p:nvSpPr>
        <p:spPr bwMode="auto">
          <a:xfrm>
            <a:off x="685800" y="29718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Day 7</a:t>
            </a:r>
          </a:p>
        </p:txBody>
      </p:sp>
      <p:sp>
        <p:nvSpPr>
          <p:cNvPr id="14359" name="TextBox 141"/>
          <p:cNvSpPr txBox="1">
            <a:spLocks noChangeArrowheads="1"/>
          </p:cNvSpPr>
          <p:nvPr/>
        </p:nvSpPr>
        <p:spPr bwMode="auto">
          <a:xfrm>
            <a:off x="685800" y="24384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Day 5</a:t>
            </a:r>
          </a:p>
        </p:txBody>
      </p:sp>
      <p:sp>
        <p:nvSpPr>
          <p:cNvPr id="14360" name="TextBox 142"/>
          <p:cNvSpPr txBox="1">
            <a:spLocks noChangeArrowheads="1"/>
          </p:cNvSpPr>
          <p:nvPr/>
        </p:nvSpPr>
        <p:spPr bwMode="auto">
          <a:xfrm>
            <a:off x="685800" y="3810000"/>
            <a:ext cx="609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Day 9</a:t>
            </a:r>
          </a:p>
        </p:txBody>
      </p:sp>
      <p:sp>
        <p:nvSpPr>
          <p:cNvPr id="14361" name="TextBox 143"/>
          <p:cNvSpPr txBox="1">
            <a:spLocks noChangeArrowheads="1"/>
          </p:cNvSpPr>
          <p:nvPr/>
        </p:nvSpPr>
        <p:spPr bwMode="auto">
          <a:xfrm>
            <a:off x="1066800" y="1752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Learn Narrative Structure</a:t>
            </a:r>
          </a:p>
        </p:txBody>
      </p:sp>
      <p:sp>
        <p:nvSpPr>
          <p:cNvPr id="14362" name="TextBox 144"/>
          <p:cNvSpPr txBox="1">
            <a:spLocks noChangeArrowheads="1"/>
          </p:cNvSpPr>
          <p:nvPr/>
        </p:nvSpPr>
        <p:spPr bwMode="auto">
          <a:xfrm>
            <a:off x="1066800" y="24384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Read a narrative story</a:t>
            </a:r>
          </a:p>
        </p:txBody>
      </p:sp>
      <p:sp>
        <p:nvSpPr>
          <p:cNvPr id="14363" name="TextBox 145"/>
          <p:cNvSpPr txBox="1">
            <a:spLocks noChangeArrowheads="1"/>
          </p:cNvSpPr>
          <p:nvPr/>
        </p:nvSpPr>
        <p:spPr bwMode="auto">
          <a:xfrm>
            <a:off x="1066800" y="29718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Determine the theme of a narrative story and analyze </a:t>
            </a:r>
          </a:p>
        </p:txBody>
      </p:sp>
      <p:sp>
        <p:nvSpPr>
          <p:cNvPr id="14364" name="TextBox 146"/>
          <p:cNvSpPr txBox="1">
            <a:spLocks noChangeArrowheads="1"/>
          </p:cNvSpPr>
          <p:nvPr/>
        </p:nvSpPr>
        <p:spPr bwMode="auto">
          <a:xfrm>
            <a:off x="1066800" y="38100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Apply narrative story structure to new book</a:t>
            </a:r>
          </a:p>
        </p:txBody>
      </p:sp>
      <p:sp>
        <p:nvSpPr>
          <p:cNvPr id="14365" name="TextBox 147"/>
          <p:cNvSpPr txBox="1">
            <a:spLocks noChangeArrowheads="1"/>
          </p:cNvSpPr>
          <p:nvPr/>
        </p:nvSpPr>
        <p:spPr bwMode="auto">
          <a:xfrm>
            <a:off x="4572000" y="2895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has a meaningful</a:t>
            </a:r>
          </a:p>
        </p:txBody>
      </p:sp>
      <p:sp>
        <p:nvSpPr>
          <p:cNvPr id="14366" name="TextBox 148"/>
          <p:cNvSpPr txBox="1">
            <a:spLocks noChangeArrowheads="1"/>
          </p:cNvSpPr>
          <p:nvPr/>
        </p:nvSpPr>
        <p:spPr bwMode="auto">
          <a:xfrm>
            <a:off x="2819400" y="3505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Character</a:t>
            </a:r>
          </a:p>
        </p:txBody>
      </p:sp>
      <p:sp>
        <p:nvSpPr>
          <p:cNvPr id="14367" name="TextBox 150"/>
          <p:cNvSpPr txBox="1">
            <a:spLocks noChangeArrowheads="1"/>
          </p:cNvSpPr>
          <p:nvPr/>
        </p:nvSpPr>
        <p:spPr bwMode="auto">
          <a:xfrm>
            <a:off x="6629400" y="33528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Point of View</a:t>
            </a:r>
          </a:p>
        </p:txBody>
      </p:sp>
      <p:sp>
        <p:nvSpPr>
          <p:cNvPr id="14368" name="TextBox 152"/>
          <p:cNvSpPr txBox="1">
            <a:spLocks noChangeArrowheads="1"/>
          </p:cNvSpPr>
          <p:nvPr/>
        </p:nvSpPr>
        <p:spPr bwMode="auto">
          <a:xfrm>
            <a:off x="7239000" y="25908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Theme </a:t>
            </a:r>
          </a:p>
        </p:txBody>
      </p:sp>
      <p:sp>
        <p:nvSpPr>
          <p:cNvPr id="14369" name="TextBox 1"/>
          <p:cNvSpPr txBox="1">
            <a:spLocks noChangeArrowheads="1"/>
          </p:cNvSpPr>
          <p:nvPr/>
        </p:nvSpPr>
        <p:spPr bwMode="auto">
          <a:xfrm>
            <a:off x="4648200" y="3657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Setting</a:t>
            </a:r>
          </a:p>
        </p:txBody>
      </p:sp>
      <p:sp>
        <p:nvSpPr>
          <p:cNvPr id="14370" name="TextBox 147"/>
          <p:cNvSpPr txBox="1">
            <a:spLocks noChangeArrowheads="1"/>
          </p:cNvSpPr>
          <p:nvPr/>
        </p:nvSpPr>
        <p:spPr bwMode="auto">
          <a:xfrm rot="-2588167">
            <a:off x="3403600" y="2547938"/>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as  revealed by</a:t>
            </a:r>
          </a:p>
        </p:txBody>
      </p:sp>
      <p:sp>
        <p:nvSpPr>
          <p:cNvPr id="14371" name="TextBox 147"/>
          <p:cNvSpPr txBox="1">
            <a:spLocks noChangeArrowheads="1"/>
          </p:cNvSpPr>
          <p:nvPr/>
        </p:nvSpPr>
        <p:spPr bwMode="auto">
          <a:xfrm rot="1545379">
            <a:off x="6489700" y="2093913"/>
            <a:ext cx="9159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ends with a</a:t>
            </a:r>
          </a:p>
        </p:txBody>
      </p:sp>
      <p:sp>
        <p:nvSpPr>
          <p:cNvPr id="14372" name="TextBox 149"/>
          <p:cNvSpPr txBox="1">
            <a:spLocks noChangeArrowheads="1"/>
          </p:cNvSpPr>
          <p:nvPr/>
        </p:nvSpPr>
        <p:spPr bwMode="auto">
          <a:xfrm rot="-1382540">
            <a:off x="6027738" y="2690813"/>
            <a:ext cx="8683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is enhanced by a</a:t>
            </a:r>
          </a:p>
        </p:txBody>
      </p:sp>
      <p:sp>
        <p:nvSpPr>
          <p:cNvPr id="14373" name="TextBox 2"/>
          <p:cNvSpPr txBox="1">
            <a:spLocks noChangeArrowheads="1"/>
          </p:cNvSpPr>
          <p:nvPr/>
        </p:nvSpPr>
        <p:spPr bwMode="auto">
          <a:xfrm>
            <a:off x="1066800" y="4876800"/>
            <a:ext cx="4953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150000"/>
              </a:lnSpc>
              <a:buFont typeface="Times" charset="0"/>
              <a:buAutoNum type="arabicPeriod"/>
            </a:pPr>
            <a:r>
              <a:rPr lang="en-US" sz="1000"/>
              <a:t>What are important literary elements of narrative stories?</a:t>
            </a:r>
          </a:p>
          <a:p>
            <a:pPr>
              <a:lnSpc>
                <a:spcPct val="150000"/>
              </a:lnSpc>
              <a:buFontTx/>
              <a:buAutoNum type="arabicPeriod"/>
            </a:pPr>
            <a:r>
              <a:rPr lang="en-US" sz="1000"/>
              <a:t>How does an author build the plot of a narrative story?</a:t>
            </a:r>
          </a:p>
          <a:p>
            <a:pPr>
              <a:lnSpc>
                <a:spcPct val="150000"/>
              </a:lnSpc>
              <a:buFontTx/>
              <a:buAutoNum type="arabicPeriod"/>
            </a:pPr>
            <a:r>
              <a:rPr lang="en-US" sz="1000"/>
              <a:t>Why is conflict important in a narrative?</a:t>
            </a:r>
          </a:p>
          <a:p>
            <a:pPr>
              <a:lnSpc>
                <a:spcPct val="150000"/>
              </a:lnSpc>
              <a:buFontTx/>
              <a:buAutoNum type="arabicPeriod"/>
            </a:pPr>
            <a:r>
              <a:rPr lang="en-US" sz="1000"/>
              <a:t>How do literary elements contribute to the overall effectiveness of a narrative story?</a:t>
            </a:r>
          </a:p>
        </p:txBody>
      </p:sp>
      <p:sp>
        <p:nvSpPr>
          <p:cNvPr id="14374" name="TextBox 3"/>
          <p:cNvSpPr txBox="1">
            <a:spLocks noChangeArrowheads="1"/>
          </p:cNvSpPr>
          <p:nvPr/>
        </p:nvSpPr>
        <p:spPr bwMode="auto">
          <a:xfrm>
            <a:off x="6858000" y="51816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cause and effect</a:t>
            </a:r>
          </a:p>
        </p:txBody>
      </p:sp>
      <p:sp>
        <p:nvSpPr>
          <p:cNvPr id="14375" name="TextBox 148"/>
          <p:cNvSpPr txBox="1">
            <a:spLocks noChangeArrowheads="1"/>
          </p:cNvSpPr>
          <p:nvPr/>
        </p:nvSpPr>
        <p:spPr bwMode="auto">
          <a:xfrm>
            <a:off x="6858000" y="48006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analysis</a:t>
            </a:r>
          </a:p>
        </p:txBody>
      </p:sp>
      <p:sp>
        <p:nvSpPr>
          <p:cNvPr id="14376" name="TextBox 149"/>
          <p:cNvSpPr txBox="1">
            <a:spLocks noChangeArrowheads="1"/>
          </p:cNvSpPr>
          <p:nvPr/>
        </p:nvSpPr>
        <p:spPr bwMode="auto">
          <a:xfrm>
            <a:off x="6934200" y="57912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summarization</a:t>
            </a:r>
          </a:p>
        </p:txBody>
      </p:sp>
      <p:sp>
        <p:nvSpPr>
          <p:cNvPr id="14377" name="TextBox 150"/>
          <p:cNvSpPr txBox="1">
            <a:spLocks noChangeArrowheads="1"/>
          </p:cNvSpPr>
          <p:nvPr/>
        </p:nvSpPr>
        <p:spPr bwMode="auto">
          <a:xfrm>
            <a:off x="6934200" y="54864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process</a:t>
            </a:r>
          </a:p>
        </p:txBody>
      </p:sp>
      <p:sp>
        <p:nvSpPr>
          <p:cNvPr id="14378" name="TextBox 6"/>
          <p:cNvSpPr txBox="1">
            <a:spLocks noChangeArrowheads="1"/>
          </p:cNvSpPr>
          <p:nvPr/>
        </p:nvSpPr>
        <p:spPr bwMode="auto">
          <a:xfrm>
            <a:off x="3657600" y="4572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200"/>
              <a:t>Literature</a:t>
            </a:r>
          </a:p>
        </p:txBody>
      </p:sp>
      <p:sp>
        <p:nvSpPr>
          <p:cNvPr id="2" name="Footer Placeholder 1"/>
          <p:cNvSpPr>
            <a:spLocks noGrp="1"/>
          </p:cNvSpPr>
          <p:nvPr>
            <p:ph type="ftr" sz="quarter" idx="11"/>
          </p:nvPr>
        </p:nvSpPr>
        <p:spPr/>
        <p:txBody>
          <a:bodyPr/>
          <a:lstStyle/>
          <a:p>
            <a:r>
              <a:rPr lang="en-US" smtClean="0"/>
              <a:t>University of Kansas Center for Research on Learning  2013</a:t>
            </a:r>
            <a:endParaRPr lang="en-US" dirty="0"/>
          </a:p>
        </p:txBody>
      </p:sp>
      <p:sp>
        <p:nvSpPr>
          <p:cNvPr id="3" name="Slide Number Placeholder 2"/>
          <p:cNvSpPr>
            <a:spLocks noGrp="1"/>
          </p:cNvSpPr>
          <p:nvPr>
            <p:ph type="sldNum" sz="quarter" idx="10"/>
          </p:nvPr>
        </p:nvSpPr>
        <p:spPr/>
        <p:txBody>
          <a:bodyPr/>
          <a:lstStyle/>
          <a:p>
            <a:fld id="{1FBE1483-AF8C-754F-8AB1-9402122579D8}" type="slidenum">
              <a:rPr lang="en-US" smtClean="0"/>
              <a:pPr/>
              <a:t>55</a:t>
            </a:fld>
            <a:endParaRPr lang="en-US" dirty="0"/>
          </a:p>
        </p:txBody>
      </p:sp>
    </p:spTree>
    <p:extLst>
      <p:ext uri="{BB962C8B-B14F-4D97-AF65-F5344CB8AC3E}">
        <p14:creationId xmlns:p14="http://schemas.microsoft.com/office/powerpoint/2010/main" val="1795458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2"/>
          <p:cNvGrpSpPr>
            <a:grpSpLocks/>
          </p:cNvGrpSpPr>
          <p:nvPr/>
        </p:nvGrpSpPr>
        <p:grpSpPr bwMode="auto">
          <a:xfrm>
            <a:off x="304800" y="152400"/>
            <a:ext cx="8196263" cy="6289675"/>
            <a:chOff x="295" y="43"/>
            <a:chExt cx="5163" cy="3962"/>
          </a:xfrm>
        </p:grpSpPr>
        <p:sp>
          <p:nvSpPr>
            <p:cNvPr id="16450" name="Rectangle 3"/>
            <p:cNvSpPr>
              <a:spLocks noChangeArrowheads="1"/>
            </p:cNvSpPr>
            <p:nvPr/>
          </p:nvSpPr>
          <p:spPr bwMode="auto">
            <a:xfrm>
              <a:off x="303" y="247"/>
              <a:ext cx="5147" cy="3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51" name="Rectangle 4"/>
            <p:cNvSpPr>
              <a:spLocks noChangeArrowheads="1"/>
            </p:cNvSpPr>
            <p:nvPr/>
          </p:nvSpPr>
          <p:spPr bwMode="auto">
            <a:xfrm>
              <a:off x="295" y="240"/>
              <a:ext cx="5163" cy="3765"/>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52" name="Rectangle 5"/>
            <p:cNvSpPr>
              <a:spLocks noChangeArrowheads="1"/>
            </p:cNvSpPr>
            <p:nvPr/>
          </p:nvSpPr>
          <p:spPr bwMode="auto">
            <a:xfrm>
              <a:off x="3892" y="43"/>
              <a:ext cx="20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a:solidFill>
                    <a:srgbClr val="000000"/>
                  </a:solidFill>
                  <a:latin typeface="Arial" charset="0"/>
                </a:rPr>
                <a:t>NAME</a:t>
              </a:r>
              <a:endParaRPr lang="en-US">
                <a:latin typeface="Arial" charset="0"/>
              </a:endParaRPr>
            </a:p>
          </p:txBody>
        </p:sp>
        <p:sp>
          <p:nvSpPr>
            <p:cNvPr id="16453" name="Rectangle 6"/>
            <p:cNvSpPr>
              <a:spLocks noChangeArrowheads="1"/>
            </p:cNvSpPr>
            <p:nvPr/>
          </p:nvSpPr>
          <p:spPr bwMode="auto">
            <a:xfrm>
              <a:off x="3892" y="131"/>
              <a:ext cx="19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a:solidFill>
                    <a:srgbClr val="000000"/>
                  </a:solidFill>
                  <a:latin typeface="Arial" charset="0"/>
                </a:rPr>
                <a:t>DATE</a:t>
              </a:r>
              <a:endParaRPr lang="en-US">
                <a:latin typeface="Arial" charset="0"/>
              </a:endParaRPr>
            </a:p>
          </p:txBody>
        </p:sp>
        <p:sp>
          <p:nvSpPr>
            <p:cNvPr id="16454" name="Line 7"/>
            <p:cNvSpPr>
              <a:spLocks noChangeShapeType="1"/>
            </p:cNvSpPr>
            <p:nvPr/>
          </p:nvSpPr>
          <p:spPr bwMode="auto">
            <a:xfrm>
              <a:off x="4118" y="102"/>
              <a:ext cx="134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5" name="Line 8"/>
            <p:cNvSpPr>
              <a:spLocks noChangeShapeType="1"/>
            </p:cNvSpPr>
            <p:nvPr/>
          </p:nvSpPr>
          <p:spPr bwMode="auto">
            <a:xfrm>
              <a:off x="4133" y="196"/>
              <a:ext cx="13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6" name="Rectangle 9"/>
            <p:cNvSpPr>
              <a:spLocks noChangeArrowheads="1"/>
            </p:cNvSpPr>
            <p:nvPr/>
          </p:nvSpPr>
          <p:spPr bwMode="auto">
            <a:xfrm>
              <a:off x="324" y="58"/>
              <a:ext cx="121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700" b="1">
                  <a:solidFill>
                    <a:srgbClr val="000000"/>
                  </a:solidFill>
                  <a:latin typeface="Arial" charset="0"/>
                </a:rPr>
                <a:t>The Unit Organizer</a:t>
              </a:r>
              <a:endParaRPr lang="en-US">
                <a:latin typeface="Arial" charset="0"/>
              </a:endParaRPr>
            </a:p>
          </p:txBody>
        </p:sp>
        <p:sp>
          <p:nvSpPr>
            <p:cNvPr id="16457" name="Line 10"/>
            <p:cNvSpPr>
              <a:spLocks noChangeShapeType="1"/>
            </p:cNvSpPr>
            <p:nvPr/>
          </p:nvSpPr>
          <p:spPr bwMode="auto">
            <a:xfrm>
              <a:off x="324" y="3553"/>
              <a:ext cx="5112"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8" name="Rectangle 11"/>
            <p:cNvSpPr>
              <a:spLocks noChangeArrowheads="1"/>
            </p:cNvSpPr>
            <p:nvPr/>
          </p:nvSpPr>
          <p:spPr bwMode="auto">
            <a:xfrm rot="-5400000">
              <a:off x="289" y="3654"/>
              <a:ext cx="37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NEW </a:t>
              </a:r>
              <a:endParaRPr lang="en-US">
                <a:latin typeface="Arial" charset="0"/>
              </a:endParaRPr>
            </a:p>
            <a:p>
              <a:pPr algn="ctr"/>
              <a:r>
                <a:rPr lang="en-US" sz="800" b="1">
                  <a:solidFill>
                    <a:srgbClr val="000000"/>
                  </a:solidFill>
                  <a:latin typeface="Arial" charset="0"/>
                </a:rPr>
                <a:t>UNIT </a:t>
              </a:r>
              <a:endParaRPr lang="en-US">
                <a:latin typeface="Arial" charset="0"/>
              </a:endParaRPr>
            </a:p>
            <a:p>
              <a:pPr algn="ctr"/>
              <a:r>
                <a:rPr lang="en-US" sz="800" b="1">
                  <a:solidFill>
                    <a:srgbClr val="000000"/>
                  </a:solidFill>
                  <a:latin typeface="Arial" charset="0"/>
                </a:rPr>
                <a:t>SELF-TEST</a:t>
              </a:r>
            </a:p>
            <a:p>
              <a:pPr algn="ctr"/>
              <a:r>
                <a:rPr lang="en-US" sz="800" b="1">
                  <a:solidFill>
                    <a:srgbClr val="000000"/>
                  </a:solidFill>
                  <a:latin typeface="Arial" charset="0"/>
                </a:rPr>
                <a:t>QUESTIONS</a:t>
              </a:r>
            </a:p>
          </p:txBody>
        </p:sp>
        <p:sp>
          <p:nvSpPr>
            <p:cNvPr id="16459" name="Line 12"/>
            <p:cNvSpPr>
              <a:spLocks noChangeShapeType="1"/>
            </p:cNvSpPr>
            <p:nvPr/>
          </p:nvSpPr>
          <p:spPr bwMode="auto">
            <a:xfrm>
              <a:off x="645" y="3553"/>
              <a:ext cx="1" cy="4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0" name="Rectangle 13"/>
            <p:cNvSpPr>
              <a:spLocks noChangeArrowheads="1"/>
            </p:cNvSpPr>
            <p:nvPr/>
          </p:nvSpPr>
          <p:spPr bwMode="auto">
            <a:xfrm>
              <a:off x="455" y="255"/>
              <a:ext cx="81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100" b="1">
                  <a:solidFill>
                    <a:srgbClr val="000000"/>
                  </a:solidFill>
                  <a:latin typeface="Arial" charset="0"/>
                </a:rPr>
                <a:t>Expanded Unit Map</a:t>
              </a:r>
              <a:endParaRPr lang="en-US">
                <a:latin typeface="Arial" charset="0"/>
              </a:endParaRPr>
            </a:p>
          </p:txBody>
        </p:sp>
        <p:sp>
          <p:nvSpPr>
            <p:cNvPr id="16461" name="Line 14"/>
            <p:cNvSpPr>
              <a:spLocks noChangeShapeType="1"/>
            </p:cNvSpPr>
            <p:nvPr/>
          </p:nvSpPr>
          <p:spPr bwMode="auto">
            <a:xfrm>
              <a:off x="2298" y="298"/>
              <a:ext cx="728" cy="20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2" name="Rectangle 15"/>
            <p:cNvSpPr>
              <a:spLocks noChangeArrowheads="1"/>
            </p:cNvSpPr>
            <p:nvPr/>
          </p:nvSpPr>
          <p:spPr bwMode="auto">
            <a:xfrm>
              <a:off x="1730" y="102"/>
              <a:ext cx="2111" cy="1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600"/>
                <a:t>Narrative</a:t>
              </a:r>
            </a:p>
          </p:txBody>
        </p:sp>
        <p:sp>
          <p:nvSpPr>
            <p:cNvPr id="16463" name="Rectangle 16"/>
            <p:cNvSpPr>
              <a:spLocks noChangeArrowheads="1"/>
            </p:cNvSpPr>
            <p:nvPr/>
          </p:nvSpPr>
          <p:spPr bwMode="auto">
            <a:xfrm>
              <a:off x="1715" y="87"/>
              <a:ext cx="2141" cy="226"/>
            </a:xfrm>
            <a:prstGeom prst="rect">
              <a:avLst/>
            </a:prstGeom>
            <a:noFill/>
            <a:ln w="460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64" name="Rectangle 17"/>
            <p:cNvSpPr>
              <a:spLocks noChangeArrowheads="1"/>
            </p:cNvSpPr>
            <p:nvPr/>
          </p:nvSpPr>
          <p:spPr bwMode="auto">
            <a:xfrm rot="960000">
              <a:off x="2625" y="345"/>
              <a:ext cx="3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is about...</a:t>
              </a:r>
              <a:endParaRPr lang="en-US">
                <a:latin typeface="Arial" charset="0"/>
              </a:endParaRPr>
            </a:p>
          </p:txBody>
        </p:sp>
        <p:sp>
          <p:nvSpPr>
            <p:cNvPr id="16465" name="Oval 18"/>
            <p:cNvSpPr>
              <a:spLocks noChangeArrowheads="1"/>
            </p:cNvSpPr>
            <p:nvPr/>
          </p:nvSpPr>
          <p:spPr bwMode="auto">
            <a:xfrm>
              <a:off x="346" y="262"/>
              <a:ext cx="102" cy="102"/>
            </a:xfrm>
            <a:prstGeom prst="ellipse">
              <a:avLst/>
            </a:prstGeom>
            <a:solidFill>
              <a:srgbClr val="FFFFFF"/>
            </a:solidFill>
            <a:ln w="11113">
              <a:solidFill>
                <a:srgbClr val="000000"/>
              </a:solidFill>
              <a:round/>
              <a:headEnd/>
              <a:tailEnd/>
            </a:ln>
          </p:spPr>
          <p:txBody>
            <a:bodyPr/>
            <a:lstStyle/>
            <a:p>
              <a:endParaRPr lang="en-US"/>
            </a:p>
          </p:txBody>
        </p:sp>
        <p:sp>
          <p:nvSpPr>
            <p:cNvPr id="16466" name="Oval 19"/>
            <p:cNvSpPr>
              <a:spLocks noChangeArrowheads="1"/>
            </p:cNvSpPr>
            <p:nvPr/>
          </p:nvSpPr>
          <p:spPr bwMode="auto">
            <a:xfrm>
              <a:off x="346" y="3582"/>
              <a:ext cx="102" cy="102"/>
            </a:xfrm>
            <a:prstGeom prst="ellipse">
              <a:avLst/>
            </a:prstGeom>
            <a:solidFill>
              <a:srgbClr val="FFFFFF"/>
            </a:solidFill>
            <a:ln w="11113">
              <a:solidFill>
                <a:srgbClr val="000000"/>
              </a:solidFill>
              <a:round/>
              <a:headEnd/>
              <a:tailEnd/>
            </a:ln>
          </p:spPr>
          <p:txBody>
            <a:bodyPr/>
            <a:lstStyle/>
            <a:p>
              <a:endParaRPr lang="en-US"/>
            </a:p>
          </p:txBody>
        </p:sp>
        <p:sp>
          <p:nvSpPr>
            <p:cNvPr id="16467" name="Rectangle 20"/>
            <p:cNvSpPr>
              <a:spLocks noChangeArrowheads="1"/>
            </p:cNvSpPr>
            <p:nvPr/>
          </p:nvSpPr>
          <p:spPr bwMode="auto">
            <a:xfrm>
              <a:off x="372" y="270"/>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9</a:t>
              </a:r>
              <a:endParaRPr lang="en-US">
                <a:latin typeface="Arial" charset="0"/>
              </a:endParaRPr>
            </a:p>
          </p:txBody>
        </p:sp>
        <p:sp>
          <p:nvSpPr>
            <p:cNvPr id="16468" name="Rectangle 21"/>
            <p:cNvSpPr>
              <a:spLocks noChangeArrowheads="1"/>
            </p:cNvSpPr>
            <p:nvPr/>
          </p:nvSpPr>
          <p:spPr bwMode="auto">
            <a:xfrm>
              <a:off x="368" y="3598"/>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10</a:t>
              </a:r>
              <a:endParaRPr lang="en-US">
                <a:latin typeface="Arial" charset="0"/>
              </a:endParaRPr>
            </a:p>
          </p:txBody>
        </p:sp>
        <p:sp>
          <p:nvSpPr>
            <p:cNvPr id="16469" name="Oval 22"/>
            <p:cNvSpPr>
              <a:spLocks noChangeArrowheads="1"/>
            </p:cNvSpPr>
            <p:nvPr/>
          </p:nvSpPr>
          <p:spPr bwMode="auto">
            <a:xfrm>
              <a:off x="2276" y="480"/>
              <a:ext cx="1238" cy="5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0" name="Oval 23"/>
            <p:cNvSpPr>
              <a:spLocks noChangeArrowheads="1"/>
            </p:cNvSpPr>
            <p:nvPr/>
          </p:nvSpPr>
          <p:spPr bwMode="auto">
            <a:xfrm>
              <a:off x="2269" y="473"/>
              <a:ext cx="1252" cy="575"/>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471" name="Group 24"/>
            <p:cNvGrpSpPr>
              <a:grpSpLocks/>
            </p:cNvGrpSpPr>
            <p:nvPr/>
          </p:nvGrpSpPr>
          <p:grpSpPr bwMode="auto">
            <a:xfrm>
              <a:off x="2370" y="881"/>
              <a:ext cx="1064" cy="1"/>
              <a:chOff x="2370" y="874"/>
              <a:chExt cx="1064" cy="1"/>
            </a:xfrm>
          </p:grpSpPr>
          <p:sp>
            <p:nvSpPr>
              <p:cNvPr id="16472" name="Line 25"/>
              <p:cNvSpPr>
                <a:spLocks noChangeShapeType="1"/>
              </p:cNvSpPr>
              <p:nvPr/>
            </p:nvSpPr>
            <p:spPr bwMode="auto">
              <a:xfrm>
                <a:off x="2370"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3" name="Line 26"/>
              <p:cNvSpPr>
                <a:spLocks noChangeShapeType="1"/>
              </p:cNvSpPr>
              <p:nvPr/>
            </p:nvSpPr>
            <p:spPr bwMode="auto">
              <a:xfrm>
                <a:off x="2436"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4" name="Line 27"/>
              <p:cNvSpPr>
                <a:spLocks noChangeShapeType="1"/>
              </p:cNvSpPr>
              <p:nvPr/>
            </p:nvSpPr>
            <p:spPr bwMode="auto">
              <a:xfrm>
                <a:off x="2502"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5" name="Line 28"/>
              <p:cNvSpPr>
                <a:spLocks noChangeShapeType="1"/>
              </p:cNvSpPr>
              <p:nvPr/>
            </p:nvSpPr>
            <p:spPr bwMode="auto">
              <a:xfrm>
                <a:off x="2567"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6" name="Line 29"/>
              <p:cNvSpPr>
                <a:spLocks noChangeShapeType="1"/>
              </p:cNvSpPr>
              <p:nvPr/>
            </p:nvSpPr>
            <p:spPr bwMode="auto">
              <a:xfrm>
                <a:off x="2633"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7" name="Line 30"/>
              <p:cNvSpPr>
                <a:spLocks noChangeShapeType="1"/>
              </p:cNvSpPr>
              <p:nvPr/>
            </p:nvSpPr>
            <p:spPr bwMode="auto">
              <a:xfrm>
                <a:off x="2698"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8" name="Line 31"/>
              <p:cNvSpPr>
                <a:spLocks noChangeShapeType="1"/>
              </p:cNvSpPr>
              <p:nvPr/>
            </p:nvSpPr>
            <p:spPr bwMode="auto">
              <a:xfrm>
                <a:off x="2764"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9" name="Line 32"/>
              <p:cNvSpPr>
                <a:spLocks noChangeShapeType="1"/>
              </p:cNvSpPr>
              <p:nvPr/>
            </p:nvSpPr>
            <p:spPr bwMode="auto">
              <a:xfrm>
                <a:off x="2829"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0" name="Line 33"/>
              <p:cNvSpPr>
                <a:spLocks noChangeShapeType="1"/>
              </p:cNvSpPr>
              <p:nvPr/>
            </p:nvSpPr>
            <p:spPr bwMode="auto">
              <a:xfrm>
                <a:off x="2895"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1" name="Line 34"/>
              <p:cNvSpPr>
                <a:spLocks noChangeShapeType="1"/>
              </p:cNvSpPr>
              <p:nvPr/>
            </p:nvSpPr>
            <p:spPr bwMode="auto">
              <a:xfrm>
                <a:off x="2960"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2" name="Line 35"/>
              <p:cNvSpPr>
                <a:spLocks noChangeShapeType="1"/>
              </p:cNvSpPr>
              <p:nvPr/>
            </p:nvSpPr>
            <p:spPr bwMode="auto">
              <a:xfrm>
                <a:off x="3026"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3" name="Line 36"/>
              <p:cNvSpPr>
                <a:spLocks noChangeShapeType="1"/>
              </p:cNvSpPr>
              <p:nvPr/>
            </p:nvSpPr>
            <p:spPr bwMode="auto">
              <a:xfrm>
                <a:off x="3091"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4" name="Line 37"/>
              <p:cNvSpPr>
                <a:spLocks noChangeShapeType="1"/>
              </p:cNvSpPr>
              <p:nvPr/>
            </p:nvSpPr>
            <p:spPr bwMode="auto">
              <a:xfrm>
                <a:off x="3157"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5" name="Line 38"/>
              <p:cNvSpPr>
                <a:spLocks noChangeShapeType="1"/>
              </p:cNvSpPr>
              <p:nvPr/>
            </p:nvSpPr>
            <p:spPr bwMode="auto">
              <a:xfrm>
                <a:off x="3222"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6" name="Line 39"/>
              <p:cNvSpPr>
                <a:spLocks noChangeShapeType="1"/>
              </p:cNvSpPr>
              <p:nvPr/>
            </p:nvSpPr>
            <p:spPr bwMode="auto">
              <a:xfrm>
                <a:off x="3288"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7" name="Line 40"/>
              <p:cNvSpPr>
                <a:spLocks noChangeShapeType="1"/>
              </p:cNvSpPr>
              <p:nvPr/>
            </p:nvSpPr>
            <p:spPr bwMode="auto">
              <a:xfrm>
                <a:off x="3353"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 name="Line 41"/>
              <p:cNvSpPr>
                <a:spLocks noChangeShapeType="1"/>
              </p:cNvSpPr>
              <p:nvPr/>
            </p:nvSpPr>
            <p:spPr bwMode="auto">
              <a:xfrm>
                <a:off x="3419" y="874"/>
                <a:ext cx="1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2" name="Oval 41"/>
          <p:cNvSpPr/>
          <p:nvPr/>
        </p:nvSpPr>
        <p:spPr bwMode="auto">
          <a:xfrm>
            <a:off x="1524000" y="1600200"/>
            <a:ext cx="1447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6387" name="TextBox 17"/>
          <p:cNvSpPr txBox="1">
            <a:spLocks noChangeArrowheads="1"/>
          </p:cNvSpPr>
          <p:nvPr/>
        </p:nvSpPr>
        <p:spPr bwMode="auto">
          <a:xfrm>
            <a:off x="1905000" y="1905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Plot</a:t>
            </a:r>
          </a:p>
        </p:txBody>
      </p:sp>
      <p:sp>
        <p:nvSpPr>
          <p:cNvPr id="2" name="Rectangle 1"/>
          <p:cNvSpPr/>
          <p:nvPr/>
        </p:nvSpPr>
        <p:spPr bwMode="auto">
          <a:xfrm>
            <a:off x="1447800" y="25908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exposition</a:t>
            </a:r>
          </a:p>
        </p:txBody>
      </p:sp>
      <p:sp>
        <p:nvSpPr>
          <p:cNvPr id="45" name="Rectangle 44"/>
          <p:cNvSpPr/>
          <p:nvPr/>
        </p:nvSpPr>
        <p:spPr bwMode="auto">
          <a:xfrm>
            <a:off x="1371600" y="3124200"/>
            <a:ext cx="14478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Inciting incident</a:t>
            </a:r>
          </a:p>
        </p:txBody>
      </p:sp>
      <p:sp>
        <p:nvSpPr>
          <p:cNvPr id="46" name="Rectangle 45"/>
          <p:cNvSpPr/>
          <p:nvPr/>
        </p:nvSpPr>
        <p:spPr bwMode="auto">
          <a:xfrm>
            <a:off x="1371600" y="3657600"/>
            <a:ext cx="1295400" cy="3810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Central conflict</a:t>
            </a:r>
          </a:p>
        </p:txBody>
      </p:sp>
      <p:sp>
        <p:nvSpPr>
          <p:cNvPr id="47" name="Rectangle 46"/>
          <p:cNvSpPr/>
          <p:nvPr/>
        </p:nvSpPr>
        <p:spPr bwMode="auto">
          <a:xfrm>
            <a:off x="1371600" y="4267200"/>
            <a:ext cx="12954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400" dirty="0">
                <a:solidFill>
                  <a:schemeClr val="tx1"/>
                </a:solidFill>
                <a:latin typeface="Times" charset="0"/>
                <a:ea typeface="ＭＳ Ｐゴシック" charset="0"/>
              </a:rPr>
              <a:t>Climax</a:t>
            </a:r>
          </a:p>
        </p:txBody>
      </p:sp>
      <p:sp>
        <p:nvSpPr>
          <p:cNvPr id="16392" name="TextBox 16"/>
          <p:cNvSpPr txBox="1">
            <a:spLocks noChangeArrowheads="1"/>
          </p:cNvSpPr>
          <p:nvPr/>
        </p:nvSpPr>
        <p:spPr bwMode="auto">
          <a:xfrm rot="-1227810">
            <a:off x="2757488" y="1200150"/>
            <a:ext cx="800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900"/>
              <a:t>utilizing</a:t>
            </a:r>
          </a:p>
        </p:txBody>
      </p:sp>
      <p:cxnSp>
        <p:nvCxnSpPr>
          <p:cNvPr id="49" name="Straight Arrow Connector 48"/>
          <p:cNvCxnSpPr/>
          <p:nvPr/>
        </p:nvCxnSpPr>
        <p:spPr bwMode="auto">
          <a:xfrm flipH="1">
            <a:off x="2819400" y="1371600"/>
            <a:ext cx="817563"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Arrow Connector 49"/>
          <p:cNvCxnSpPr/>
          <p:nvPr/>
        </p:nvCxnSpPr>
        <p:spPr bwMode="auto">
          <a:xfrm>
            <a:off x="1905000" y="2895600"/>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2" name="Straight Arrow Connector 51"/>
          <p:cNvCxnSpPr/>
          <p:nvPr/>
        </p:nvCxnSpPr>
        <p:spPr bwMode="auto">
          <a:xfrm flipH="1">
            <a:off x="1752600" y="2438400"/>
            <a:ext cx="436563" cy="152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Straight Arrow Connector 52"/>
          <p:cNvCxnSpPr/>
          <p:nvPr/>
        </p:nvCxnSpPr>
        <p:spPr bwMode="auto">
          <a:xfrm>
            <a:off x="1981200" y="34290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9" name="Straight Arrow Connector 58"/>
          <p:cNvCxnSpPr/>
          <p:nvPr/>
        </p:nvCxnSpPr>
        <p:spPr bwMode="auto">
          <a:xfrm>
            <a:off x="1981200" y="40386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Arrow Connector 60"/>
          <p:cNvCxnSpPr/>
          <p:nvPr/>
        </p:nvCxnSpPr>
        <p:spPr bwMode="auto">
          <a:xfrm flipH="1">
            <a:off x="3962400" y="1600200"/>
            <a:ext cx="3048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Oval 63"/>
          <p:cNvSpPr/>
          <p:nvPr/>
        </p:nvSpPr>
        <p:spPr bwMode="auto">
          <a:xfrm>
            <a:off x="3200400" y="24384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6400" name="TextBox 11"/>
          <p:cNvSpPr txBox="1">
            <a:spLocks noChangeArrowheads="1"/>
          </p:cNvSpPr>
          <p:nvPr/>
        </p:nvSpPr>
        <p:spPr bwMode="auto">
          <a:xfrm>
            <a:off x="3352800" y="26670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Character</a:t>
            </a:r>
          </a:p>
        </p:txBody>
      </p:sp>
      <p:cxnSp>
        <p:nvCxnSpPr>
          <p:cNvPr id="66" name="Straight Arrow Connector 65"/>
          <p:cNvCxnSpPr/>
          <p:nvPr/>
        </p:nvCxnSpPr>
        <p:spPr bwMode="auto">
          <a:xfrm>
            <a:off x="3581400" y="3276600"/>
            <a:ext cx="0" cy="457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 name="Rectangle 68"/>
          <p:cNvSpPr/>
          <p:nvPr/>
        </p:nvSpPr>
        <p:spPr bwMode="auto">
          <a:xfrm>
            <a:off x="3200400" y="37338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Protagonist </a:t>
            </a:r>
          </a:p>
        </p:txBody>
      </p:sp>
      <p:cxnSp>
        <p:nvCxnSpPr>
          <p:cNvPr id="71" name="Straight Arrow Connector 70"/>
          <p:cNvCxnSpPr>
            <a:stCxn id="69" idx="2"/>
          </p:cNvCxnSpPr>
          <p:nvPr/>
        </p:nvCxnSpPr>
        <p:spPr bwMode="auto">
          <a:xfrm>
            <a:off x="3695700" y="4038600"/>
            <a:ext cx="381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2" name="Rectangle 71"/>
          <p:cNvSpPr/>
          <p:nvPr/>
        </p:nvSpPr>
        <p:spPr bwMode="auto">
          <a:xfrm>
            <a:off x="3124200" y="44196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Antagonist</a:t>
            </a:r>
          </a:p>
        </p:txBody>
      </p:sp>
      <p:sp>
        <p:nvSpPr>
          <p:cNvPr id="16405" name="TextBox 4"/>
          <p:cNvSpPr txBox="1">
            <a:spLocks noChangeArrowheads="1"/>
          </p:cNvSpPr>
          <p:nvPr/>
        </p:nvSpPr>
        <p:spPr bwMode="auto">
          <a:xfrm>
            <a:off x="3733800" y="914400"/>
            <a:ext cx="1752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100"/>
              <a:t>Using literary elements </a:t>
            </a:r>
          </a:p>
          <a:p>
            <a:pPr algn="ctr"/>
            <a:r>
              <a:rPr lang="en-US" sz="1100"/>
              <a:t>To tell a story </a:t>
            </a:r>
          </a:p>
          <a:p>
            <a:pPr algn="ctr"/>
            <a:r>
              <a:rPr lang="en-US" sz="1100"/>
              <a:t>that delivers a message</a:t>
            </a:r>
          </a:p>
        </p:txBody>
      </p:sp>
      <p:sp>
        <p:nvSpPr>
          <p:cNvPr id="16406" name="TextBox 147"/>
          <p:cNvSpPr txBox="1">
            <a:spLocks noChangeArrowheads="1"/>
          </p:cNvSpPr>
          <p:nvPr/>
        </p:nvSpPr>
        <p:spPr bwMode="auto">
          <a:xfrm rot="-4056957">
            <a:off x="3403600" y="1709738"/>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as  revealed by</a:t>
            </a:r>
          </a:p>
        </p:txBody>
      </p:sp>
      <p:sp>
        <p:nvSpPr>
          <p:cNvPr id="16407" name="TextBox 15"/>
          <p:cNvSpPr txBox="1">
            <a:spLocks noChangeArrowheads="1"/>
          </p:cNvSpPr>
          <p:nvPr/>
        </p:nvSpPr>
        <p:spPr bwMode="auto">
          <a:xfrm>
            <a:off x="1524000" y="23622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Consisting of </a:t>
            </a:r>
          </a:p>
        </p:txBody>
      </p:sp>
      <p:sp>
        <p:nvSpPr>
          <p:cNvPr id="16408" name="TextBox 77"/>
          <p:cNvSpPr txBox="1">
            <a:spLocks noChangeArrowheads="1"/>
          </p:cNvSpPr>
          <p:nvPr/>
        </p:nvSpPr>
        <p:spPr bwMode="auto">
          <a:xfrm>
            <a:off x="1905000" y="2895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and</a:t>
            </a:r>
          </a:p>
        </p:txBody>
      </p:sp>
      <p:sp>
        <p:nvSpPr>
          <p:cNvPr id="16409" name="TextBox 79"/>
          <p:cNvSpPr txBox="1">
            <a:spLocks noChangeArrowheads="1"/>
          </p:cNvSpPr>
          <p:nvPr/>
        </p:nvSpPr>
        <p:spPr bwMode="auto">
          <a:xfrm>
            <a:off x="1981200" y="34290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and</a:t>
            </a:r>
          </a:p>
        </p:txBody>
      </p:sp>
      <p:sp>
        <p:nvSpPr>
          <p:cNvPr id="16410" name="TextBox 80"/>
          <p:cNvSpPr txBox="1">
            <a:spLocks noChangeArrowheads="1"/>
          </p:cNvSpPr>
          <p:nvPr/>
        </p:nvSpPr>
        <p:spPr bwMode="auto">
          <a:xfrm>
            <a:off x="1981200" y="4038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and</a:t>
            </a:r>
          </a:p>
        </p:txBody>
      </p:sp>
      <p:sp>
        <p:nvSpPr>
          <p:cNvPr id="16411" name="TextBox 81"/>
          <p:cNvSpPr txBox="1">
            <a:spLocks noChangeArrowheads="1"/>
          </p:cNvSpPr>
          <p:nvPr/>
        </p:nvSpPr>
        <p:spPr bwMode="auto">
          <a:xfrm>
            <a:off x="3581400" y="33528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such as</a:t>
            </a:r>
          </a:p>
        </p:txBody>
      </p:sp>
      <p:sp>
        <p:nvSpPr>
          <p:cNvPr id="16412" name="TextBox 83"/>
          <p:cNvSpPr txBox="1">
            <a:spLocks noChangeArrowheads="1"/>
          </p:cNvSpPr>
          <p:nvPr/>
        </p:nvSpPr>
        <p:spPr bwMode="auto">
          <a:xfrm>
            <a:off x="3581400" y="4038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or</a:t>
            </a:r>
          </a:p>
        </p:txBody>
      </p:sp>
      <p:sp>
        <p:nvSpPr>
          <p:cNvPr id="16413" name="TextBox 147"/>
          <p:cNvSpPr txBox="1">
            <a:spLocks noChangeArrowheads="1"/>
          </p:cNvSpPr>
          <p:nvPr/>
        </p:nvSpPr>
        <p:spPr bwMode="auto">
          <a:xfrm>
            <a:off x="4419600" y="19050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revolves around</a:t>
            </a:r>
          </a:p>
        </p:txBody>
      </p:sp>
      <p:cxnSp>
        <p:nvCxnSpPr>
          <p:cNvPr id="87" name="Straight Arrow Connector 86"/>
          <p:cNvCxnSpPr/>
          <p:nvPr/>
        </p:nvCxnSpPr>
        <p:spPr bwMode="auto">
          <a:xfrm>
            <a:off x="4953000" y="1676400"/>
            <a:ext cx="0" cy="762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1" name="Oval 90"/>
          <p:cNvSpPr/>
          <p:nvPr/>
        </p:nvSpPr>
        <p:spPr bwMode="auto">
          <a:xfrm>
            <a:off x="4495800" y="24384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6416" name="TextBox 19"/>
          <p:cNvSpPr txBox="1">
            <a:spLocks noChangeArrowheads="1"/>
          </p:cNvSpPr>
          <p:nvPr/>
        </p:nvSpPr>
        <p:spPr bwMode="auto">
          <a:xfrm>
            <a:off x="4648200" y="26670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Setting</a:t>
            </a:r>
          </a:p>
        </p:txBody>
      </p:sp>
      <p:sp>
        <p:nvSpPr>
          <p:cNvPr id="93" name="Rectangle 92"/>
          <p:cNvSpPr/>
          <p:nvPr/>
        </p:nvSpPr>
        <p:spPr bwMode="auto">
          <a:xfrm>
            <a:off x="4572000" y="35052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time</a:t>
            </a:r>
          </a:p>
        </p:txBody>
      </p:sp>
      <p:sp>
        <p:nvSpPr>
          <p:cNvPr id="94" name="Rectangle 93"/>
          <p:cNvSpPr/>
          <p:nvPr/>
        </p:nvSpPr>
        <p:spPr bwMode="auto">
          <a:xfrm>
            <a:off x="4572000" y="41148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place</a:t>
            </a:r>
          </a:p>
        </p:txBody>
      </p:sp>
      <p:sp>
        <p:nvSpPr>
          <p:cNvPr id="95" name="Rectangle 94"/>
          <p:cNvSpPr/>
          <p:nvPr/>
        </p:nvSpPr>
        <p:spPr bwMode="auto">
          <a:xfrm>
            <a:off x="4572000" y="48006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tone</a:t>
            </a:r>
          </a:p>
        </p:txBody>
      </p:sp>
      <p:sp>
        <p:nvSpPr>
          <p:cNvPr id="16420" name="TextBox 95"/>
          <p:cNvSpPr txBox="1">
            <a:spLocks noChangeArrowheads="1"/>
          </p:cNvSpPr>
          <p:nvPr/>
        </p:nvSpPr>
        <p:spPr bwMode="auto">
          <a:xfrm>
            <a:off x="4572000" y="3276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such as</a:t>
            </a:r>
          </a:p>
        </p:txBody>
      </p:sp>
      <p:sp>
        <p:nvSpPr>
          <p:cNvPr id="16421" name="TextBox 96"/>
          <p:cNvSpPr txBox="1">
            <a:spLocks noChangeArrowheads="1"/>
          </p:cNvSpPr>
          <p:nvPr/>
        </p:nvSpPr>
        <p:spPr bwMode="auto">
          <a:xfrm>
            <a:off x="4648200" y="38100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of his/her</a:t>
            </a:r>
          </a:p>
        </p:txBody>
      </p:sp>
      <p:sp>
        <p:nvSpPr>
          <p:cNvPr id="16422" name="TextBox 97"/>
          <p:cNvSpPr txBox="1">
            <a:spLocks noChangeArrowheads="1"/>
          </p:cNvSpPr>
          <p:nvPr/>
        </p:nvSpPr>
        <p:spPr bwMode="auto">
          <a:xfrm>
            <a:off x="4800600" y="44958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and</a:t>
            </a:r>
          </a:p>
        </p:txBody>
      </p:sp>
      <p:cxnSp>
        <p:nvCxnSpPr>
          <p:cNvPr id="99" name="Straight Arrow Connector 98"/>
          <p:cNvCxnSpPr>
            <a:stCxn id="91" idx="4"/>
            <a:endCxn id="93" idx="0"/>
          </p:cNvCxnSpPr>
          <p:nvPr/>
        </p:nvCxnSpPr>
        <p:spPr bwMode="auto">
          <a:xfrm>
            <a:off x="5029200" y="3276600"/>
            <a:ext cx="38100" cy="228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2" name="Straight Arrow Connector 101"/>
          <p:cNvCxnSpPr>
            <a:stCxn id="16421" idx="0"/>
          </p:cNvCxnSpPr>
          <p:nvPr/>
        </p:nvCxnSpPr>
        <p:spPr bwMode="auto">
          <a:xfrm>
            <a:off x="5105400" y="3810000"/>
            <a:ext cx="7620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 name="Straight Arrow Connector 106"/>
          <p:cNvCxnSpPr>
            <a:stCxn id="94" idx="2"/>
          </p:cNvCxnSpPr>
          <p:nvPr/>
        </p:nvCxnSpPr>
        <p:spPr bwMode="auto">
          <a:xfrm>
            <a:off x="5067300" y="4419600"/>
            <a:ext cx="381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426" name="TextBox 149"/>
          <p:cNvSpPr txBox="1">
            <a:spLocks noChangeArrowheads="1"/>
          </p:cNvSpPr>
          <p:nvPr/>
        </p:nvSpPr>
        <p:spPr bwMode="auto">
          <a:xfrm rot="-255085">
            <a:off x="5492750" y="1636713"/>
            <a:ext cx="9747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dramatizes</a:t>
            </a:r>
          </a:p>
        </p:txBody>
      </p:sp>
      <p:sp>
        <p:nvSpPr>
          <p:cNvPr id="16427" name="TextBox 147"/>
          <p:cNvSpPr txBox="1">
            <a:spLocks noChangeArrowheads="1"/>
          </p:cNvSpPr>
          <p:nvPr/>
        </p:nvSpPr>
        <p:spPr bwMode="auto">
          <a:xfrm rot="566751">
            <a:off x="5648325" y="962025"/>
            <a:ext cx="9159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ends with a</a:t>
            </a:r>
          </a:p>
        </p:txBody>
      </p:sp>
      <p:cxnSp>
        <p:nvCxnSpPr>
          <p:cNvPr id="113" name="Straight Arrow Connector 112"/>
          <p:cNvCxnSpPr/>
          <p:nvPr/>
        </p:nvCxnSpPr>
        <p:spPr bwMode="auto">
          <a:xfrm>
            <a:off x="5486400" y="1447800"/>
            <a:ext cx="6096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4" name="Straight Arrow Connector 113"/>
          <p:cNvCxnSpPr/>
          <p:nvPr/>
        </p:nvCxnSpPr>
        <p:spPr bwMode="auto">
          <a:xfrm>
            <a:off x="5562600" y="1066800"/>
            <a:ext cx="1219200" cy="228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7" name="Oval 116"/>
          <p:cNvSpPr/>
          <p:nvPr/>
        </p:nvSpPr>
        <p:spPr bwMode="auto">
          <a:xfrm>
            <a:off x="5715000" y="2133600"/>
            <a:ext cx="10668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18" name="Oval 117"/>
          <p:cNvSpPr/>
          <p:nvPr/>
        </p:nvSpPr>
        <p:spPr bwMode="auto">
          <a:xfrm>
            <a:off x="6781800" y="990600"/>
            <a:ext cx="1219200" cy="7620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charset="0"/>
              <a:ea typeface="ＭＳ Ｐゴシック" charset="0"/>
            </a:endParaRPr>
          </a:p>
        </p:txBody>
      </p:sp>
      <p:sp>
        <p:nvSpPr>
          <p:cNvPr id="16432" name="TextBox 150"/>
          <p:cNvSpPr txBox="1">
            <a:spLocks noChangeArrowheads="1"/>
          </p:cNvSpPr>
          <p:nvPr/>
        </p:nvSpPr>
        <p:spPr bwMode="auto">
          <a:xfrm>
            <a:off x="5943600" y="22860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Point of View</a:t>
            </a:r>
          </a:p>
        </p:txBody>
      </p:sp>
      <p:sp>
        <p:nvSpPr>
          <p:cNvPr id="16433" name="TextBox 152"/>
          <p:cNvSpPr txBox="1">
            <a:spLocks noChangeArrowheads="1"/>
          </p:cNvSpPr>
          <p:nvPr/>
        </p:nvSpPr>
        <p:spPr bwMode="auto">
          <a:xfrm>
            <a:off x="6858000" y="1219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t>Theme</a:t>
            </a:r>
          </a:p>
        </p:txBody>
      </p:sp>
      <p:sp>
        <p:nvSpPr>
          <p:cNvPr id="121" name="Rectangle 120"/>
          <p:cNvSpPr/>
          <p:nvPr/>
        </p:nvSpPr>
        <p:spPr bwMode="auto">
          <a:xfrm>
            <a:off x="5943600" y="32766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000" dirty="0">
                <a:solidFill>
                  <a:schemeClr val="tx1"/>
                </a:solidFill>
                <a:latin typeface="Times" charset="0"/>
                <a:ea typeface="ＭＳ Ｐゴシック" charset="0"/>
              </a:rPr>
              <a:t>First person</a:t>
            </a:r>
          </a:p>
        </p:txBody>
      </p:sp>
      <p:sp>
        <p:nvSpPr>
          <p:cNvPr id="122" name="Rectangle 121"/>
          <p:cNvSpPr/>
          <p:nvPr/>
        </p:nvSpPr>
        <p:spPr bwMode="auto">
          <a:xfrm>
            <a:off x="5943600" y="3962400"/>
            <a:ext cx="9906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000" dirty="0">
                <a:solidFill>
                  <a:schemeClr val="tx1"/>
                </a:solidFill>
                <a:latin typeface="Times" charset="0"/>
                <a:ea typeface="ＭＳ Ｐゴシック" charset="0"/>
              </a:rPr>
              <a:t>Third person</a:t>
            </a:r>
          </a:p>
        </p:txBody>
      </p:sp>
      <p:sp>
        <p:nvSpPr>
          <p:cNvPr id="16436" name="TextBox 122"/>
          <p:cNvSpPr txBox="1">
            <a:spLocks noChangeArrowheads="1"/>
          </p:cNvSpPr>
          <p:nvPr/>
        </p:nvSpPr>
        <p:spPr bwMode="auto">
          <a:xfrm>
            <a:off x="5867400" y="29718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may be</a:t>
            </a:r>
          </a:p>
        </p:txBody>
      </p:sp>
      <p:sp>
        <p:nvSpPr>
          <p:cNvPr id="16437" name="TextBox 123"/>
          <p:cNvSpPr txBox="1">
            <a:spLocks noChangeArrowheads="1"/>
          </p:cNvSpPr>
          <p:nvPr/>
        </p:nvSpPr>
        <p:spPr bwMode="auto">
          <a:xfrm>
            <a:off x="5943600" y="3657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or could be</a:t>
            </a:r>
          </a:p>
        </p:txBody>
      </p:sp>
      <p:cxnSp>
        <p:nvCxnSpPr>
          <p:cNvPr id="125" name="Straight Arrow Connector 124"/>
          <p:cNvCxnSpPr/>
          <p:nvPr/>
        </p:nvCxnSpPr>
        <p:spPr bwMode="auto">
          <a:xfrm>
            <a:off x="6477000" y="2895600"/>
            <a:ext cx="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7" name="Straight Arrow Connector 126"/>
          <p:cNvCxnSpPr/>
          <p:nvPr/>
        </p:nvCxnSpPr>
        <p:spPr bwMode="auto">
          <a:xfrm>
            <a:off x="6629400" y="3581400"/>
            <a:ext cx="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8" name="Rectangle 127"/>
          <p:cNvSpPr/>
          <p:nvPr/>
        </p:nvSpPr>
        <p:spPr bwMode="auto">
          <a:xfrm>
            <a:off x="7086600" y="2057400"/>
            <a:ext cx="1219200" cy="3810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000" dirty="0">
                <a:solidFill>
                  <a:schemeClr val="tx1"/>
                </a:solidFill>
                <a:latin typeface="Times" charset="0"/>
                <a:ea typeface="ＭＳ Ｐゴシック" charset="0"/>
              </a:rPr>
              <a:t>Important results of actions </a:t>
            </a:r>
          </a:p>
        </p:txBody>
      </p:sp>
      <p:sp>
        <p:nvSpPr>
          <p:cNvPr id="130" name="Rectangle 129"/>
          <p:cNvSpPr/>
          <p:nvPr/>
        </p:nvSpPr>
        <p:spPr bwMode="auto">
          <a:xfrm>
            <a:off x="6858000" y="2819400"/>
            <a:ext cx="1447800" cy="304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Author’s message</a:t>
            </a:r>
          </a:p>
        </p:txBody>
      </p:sp>
      <p:sp>
        <p:nvSpPr>
          <p:cNvPr id="16442" name="TextBox 130"/>
          <p:cNvSpPr txBox="1">
            <a:spLocks noChangeArrowheads="1"/>
          </p:cNvSpPr>
          <p:nvPr/>
        </p:nvSpPr>
        <p:spPr bwMode="auto">
          <a:xfrm>
            <a:off x="7467600" y="17526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t>that explores the</a:t>
            </a:r>
          </a:p>
        </p:txBody>
      </p:sp>
      <p:sp>
        <p:nvSpPr>
          <p:cNvPr id="16443" name="TextBox 131"/>
          <p:cNvSpPr txBox="1">
            <a:spLocks noChangeArrowheads="1"/>
          </p:cNvSpPr>
          <p:nvPr/>
        </p:nvSpPr>
        <p:spPr bwMode="auto">
          <a:xfrm>
            <a:off x="7391400" y="24384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800"/>
              <a:t>Leading to </a:t>
            </a:r>
          </a:p>
        </p:txBody>
      </p:sp>
      <p:cxnSp>
        <p:nvCxnSpPr>
          <p:cNvPr id="134" name="Straight Arrow Connector 133"/>
          <p:cNvCxnSpPr/>
          <p:nvPr/>
        </p:nvCxnSpPr>
        <p:spPr bwMode="auto">
          <a:xfrm>
            <a:off x="7467600" y="17526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6" name="Straight Arrow Connector 135"/>
          <p:cNvCxnSpPr/>
          <p:nvPr/>
        </p:nvCxnSpPr>
        <p:spPr bwMode="auto">
          <a:xfrm>
            <a:off x="7543800" y="2362200"/>
            <a:ext cx="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446" name="TextBox 35"/>
          <p:cNvSpPr txBox="1">
            <a:spLocks noChangeArrowheads="1"/>
          </p:cNvSpPr>
          <p:nvPr/>
        </p:nvSpPr>
        <p:spPr bwMode="auto">
          <a:xfrm>
            <a:off x="1219200" y="5943600"/>
            <a:ext cx="708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How does setting contribute to a narrative story?</a:t>
            </a:r>
          </a:p>
        </p:txBody>
      </p:sp>
      <p:sp>
        <p:nvSpPr>
          <p:cNvPr id="106" name="Rectangle 105"/>
          <p:cNvSpPr/>
          <p:nvPr/>
        </p:nvSpPr>
        <p:spPr bwMode="auto">
          <a:xfrm>
            <a:off x="1447800" y="4876800"/>
            <a:ext cx="1219200" cy="2286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400" dirty="0">
                <a:solidFill>
                  <a:schemeClr val="tx1"/>
                </a:solidFill>
                <a:latin typeface="Times" charset="0"/>
                <a:ea typeface="ＭＳ Ｐゴシック" charset="0"/>
              </a:rPr>
              <a:t>Resolution</a:t>
            </a:r>
          </a:p>
        </p:txBody>
      </p:sp>
      <p:cxnSp>
        <p:nvCxnSpPr>
          <p:cNvPr id="108" name="Straight Arrow Connector 107"/>
          <p:cNvCxnSpPr/>
          <p:nvPr/>
        </p:nvCxnSpPr>
        <p:spPr bwMode="auto">
          <a:xfrm>
            <a:off x="1828800" y="44958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9" name="Rectangle 108"/>
          <p:cNvSpPr/>
          <p:nvPr/>
        </p:nvSpPr>
        <p:spPr bwMode="auto">
          <a:xfrm>
            <a:off x="3124200" y="4876800"/>
            <a:ext cx="990600" cy="4572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a:defRPr/>
            </a:pPr>
            <a:r>
              <a:rPr lang="en-US" sz="1200" dirty="0">
                <a:solidFill>
                  <a:schemeClr val="tx1"/>
                </a:solidFill>
                <a:latin typeface="Times" charset="0"/>
                <a:ea typeface="ＭＳ Ｐゴシック" charset="0"/>
              </a:rPr>
              <a:t>Supporting characters</a:t>
            </a:r>
          </a:p>
        </p:txBody>
      </p:sp>
      <p:sp>
        <p:nvSpPr>
          <p:cNvPr id="3" name="Footer Placeholder 2"/>
          <p:cNvSpPr>
            <a:spLocks noGrp="1"/>
          </p:cNvSpPr>
          <p:nvPr>
            <p:ph type="ftr" sz="quarter" idx="11"/>
          </p:nvPr>
        </p:nvSpPr>
        <p:spPr/>
        <p:txBody>
          <a:bodyPr/>
          <a:lstStyle/>
          <a:p>
            <a:r>
              <a:rPr lang="en-US" smtClean="0"/>
              <a:t>University of Kansas Center for Research on Learning  2013</a:t>
            </a:r>
            <a:endParaRPr lang="en-US" dirty="0"/>
          </a:p>
        </p:txBody>
      </p:sp>
      <p:sp>
        <p:nvSpPr>
          <p:cNvPr id="4" name="Slide Number Placeholder 3"/>
          <p:cNvSpPr>
            <a:spLocks noGrp="1"/>
          </p:cNvSpPr>
          <p:nvPr>
            <p:ph type="sldNum" sz="quarter" idx="10"/>
          </p:nvPr>
        </p:nvSpPr>
        <p:spPr/>
        <p:txBody>
          <a:bodyPr/>
          <a:lstStyle/>
          <a:p>
            <a:fld id="{1FBE1483-AF8C-754F-8AB1-9402122579D8}" type="slidenum">
              <a:rPr lang="en-US" smtClean="0"/>
              <a:pPr/>
              <a:t>56</a:t>
            </a:fld>
            <a:endParaRPr lang="en-US" dirty="0"/>
          </a:p>
        </p:txBody>
      </p:sp>
    </p:spTree>
    <p:extLst>
      <p:ext uri="{BB962C8B-B14F-4D97-AF65-F5344CB8AC3E}">
        <p14:creationId xmlns:p14="http://schemas.microsoft.com/office/powerpoint/2010/main" val="17641748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 Group</a:t>
            </a:r>
            <a:endParaRPr lang="en-US" dirty="0"/>
          </a:p>
        </p:txBody>
      </p:sp>
      <p:sp>
        <p:nvSpPr>
          <p:cNvPr id="5" name="Content Placeholder 4"/>
          <p:cNvSpPr>
            <a:spLocks noGrp="1"/>
          </p:cNvSpPr>
          <p:nvPr>
            <p:ph idx="1"/>
          </p:nvPr>
        </p:nvSpPr>
        <p:spPr/>
        <p:txBody>
          <a:bodyPr/>
          <a:lstStyle/>
          <a:p>
            <a:r>
              <a:rPr lang="en-US" dirty="0" smtClean="0"/>
              <a:t>Look at the sample Unit Organizer on narrative stories.</a:t>
            </a:r>
          </a:p>
          <a:p>
            <a:r>
              <a:rPr lang="en-US" dirty="0" smtClean="0"/>
              <a:t>What do you notice about the device?</a:t>
            </a:r>
          </a:p>
          <a:p>
            <a:r>
              <a:rPr lang="en-US" dirty="0" smtClean="0"/>
              <a:t>How could this unit on Narrative Stories increase student understanding of literature?</a:t>
            </a:r>
            <a:endParaRPr lang="en-US" dirty="0"/>
          </a:p>
        </p:txBody>
      </p:sp>
      <p:sp>
        <p:nvSpPr>
          <p:cNvPr id="2" name="Slide Number Placeholder 1"/>
          <p:cNvSpPr>
            <a:spLocks noGrp="1"/>
          </p:cNvSpPr>
          <p:nvPr>
            <p:ph type="sldNum" sz="quarter" idx="10"/>
          </p:nvPr>
        </p:nvSpPr>
        <p:spPr/>
        <p:txBody>
          <a:bodyPr/>
          <a:lstStyle/>
          <a:p>
            <a:fld id="{1FBE1483-AF8C-754F-8AB1-9402122579D8}" type="slidenum">
              <a:rPr lang="en-US" smtClean="0"/>
              <a:pPr/>
              <a:t>57</a:t>
            </a:fld>
            <a:endParaRPr lang="en-US" dirty="0"/>
          </a:p>
        </p:txBody>
      </p:sp>
      <p:sp>
        <p:nvSpPr>
          <p:cNvPr id="3" name="Footer Placeholder 2"/>
          <p:cNvSpPr>
            <a:spLocks noGrp="1"/>
          </p:cNvSpPr>
          <p:nvPr>
            <p:ph type="ftr" sz="quarter" idx="11"/>
          </p:nvPr>
        </p:nvSpPr>
        <p:spPr/>
        <p:txBody>
          <a:bodyPr/>
          <a:lstStyle/>
          <a:p>
            <a:r>
              <a:rPr lang="en-US" smtClean="0"/>
              <a:t>University of Kansas Center for Research on Learning  2013</a:t>
            </a:r>
            <a:endParaRPr lang="en-US" dirty="0"/>
          </a:p>
        </p:txBody>
      </p:sp>
    </p:spTree>
    <p:extLst>
      <p:ext uri="{BB962C8B-B14F-4D97-AF65-F5344CB8AC3E}">
        <p14:creationId xmlns:p14="http://schemas.microsoft.com/office/powerpoint/2010/main" val="3358330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241" name="Group 48"/>
          <p:cNvGrpSpPr>
            <a:grpSpLocks/>
          </p:cNvGrpSpPr>
          <p:nvPr/>
        </p:nvGrpSpPr>
        <p:grpSpPr bwMode="auto">
          <a:xfrm>
            <a:off x="1485900" y="76200"/>
            <a:ext cx="6297613" cy="6678613"/>
            <a:chOff x="1485900" y="76200"/>
            <a:chExt cx="6297613" cy="6678613"/>
          </a:xfrm>
        </p:grpSpPr>
        <p:sp>
          <p:nvSpPr>
            <p:cNvPr id="10242" name="Rectangle 3"/>
            <p:cNvSpPr>
              <a:spLocks noChangeArrowheads="1"/>
            </p:cNvSpPr>
            <p:nvPr/>
          </p:nvSpPr>
          <p:spPr bwMode="auto">
            <a:xfrm>
              <a:off x="1485900" y="317500"/>
              <a:ext cx="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175"/>
              <a:endParaRPr lang="en-US" sz="2700">
                <a:latin typeface="Arial" charset="0"/>
              </a:endParaRPr>
            </a:p>
          </p:txBody>
        </p:sp>
        <p:sp>
          <p:nvSpPr>
            <p:cNvPr id="10243" name="Rectangle 86"/>
            <p:cNvSpPr>
              <a:spLocks noChangeArrowheads="1"/>
            </p:cNvSpPr>
            <p:nvPr/>
          </p:nvSpPr>
          <p:spPr bwMode="auto">
            <a:xfrm>
              <a:off x="3432175" y="76200"/>
              <a:ext cx="2687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019175"/>
              <a:r>
                <a:rPr lang="en-US" sz="1600" b="1">
                  <a:latin typeface="Arial" charset="0"/>
                </a:rPr>
                <a:t>Question Exploration Guide</a:t>
              </a:r>
              <a:endParaRPr lang="en-US" sz="1600">
                <a:latin typeface="Arial" charset="0"/>
              </a:endParaRPr>
            </a:p>
          </p:txBody>
        </p:sp>
        <p:sp>
          <p:nvSpPr>
            <p:cNvPr id="10244" name="Rectangle 106"/>
            <p:cNvSpPr>
              <a:spLocks noChangeArrowheads="1"/>
            </p:cNvSpPr>
            <p:nvPr/>
          </p:nvSpPr>
          <p:spPr bwMode="auto">
            <a:xfrm>
              <a:off x="2192338" y="5427663"/>
              <a:ext cx="164306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175"/>
              <a:r>
                <a:rPr lang="en-US" sz="900">
                  <a:latin typeface="Arial" charset="0"/>
                </a:rPr>
                <a:t>How can we </a:t>
              </a:r>
              <a:r>
                <a:rPr lang="en-US" sz="900" u="sng">
                  <a:latin typeface="Arial" charset="0"/>
                </a:rPr>
                <a:t>use</a:t>
              </a:r>
              <a:r>
                <a:rPr lang="en-US" sz="900">
                  <a:latin typeface="Arial" charset="0"/>
                </a:rPr>
                <a:t> the Main Idea?</a:t>
              </a:r>
            </a:p>
          </p:txBody>
        </p:sp>
        <p:sp>
          <p:nvSpPr>
            <p:cNvPr id="10245" name="Rectangle 107"/>
            <p:cNvSpPr>
              <a:spLocks noChangeArrowheads="1"/>
            </p:cNvSpPr>
            <p:nvPr/>
          </p:nvSpPr>
          <p:spPr bwMode="auto">
            <a:xfrm>
              <a:off x="1952625" y="5356225"/>
              <a:ext cx="5583238" cy="5810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246" name="Group 108"/>
            <p:cNvGrpSpPr>
              <a:grpSpLocks/>
            </p:cNvGrpSpPr>
            <p:nvPr/>
          </p:nvGrpSpPr>
          <p:grpSpPr bwMode="auto">
            <a:xfrm>
              <a:off x="2036763" y="5402263"/>
              <a:ext cx="144462" cy="131762"/>
              <a:chOff x="1917" y="1013"/>
              <a:chExt cx="103" cy="110"/>
            </a:xfrm>
          </p:grpSpPr>
          <p:sp>
            <p:nvSpPr>
              <p:cNvPr id="10287" name="Oval 109"/>
              <p:cNvSpPr>
                <a:spLocks noChangeArrowheads="1"/>
              </p:cNvSpPr>
              <p:nvPr/>
            </p:nvSpPr>
            <p:spPr bwMode="auto">
              <a:xfrm>
                <a:off x="1917" y="1013"/>
                <a:ext cx="103" cy="11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0288" name="Rectangle 110"/>
              <p:cNvSpPr>
                <a:spLocks noChangeArrowheads="1"/>
              </p:cNvSpPr>
              <p:nvPr/>
            </p:nvSpPr>
            <p:spPr bwMode="auto">
              <a:xfrm>
                <a:off x="1951" y="1023"/>
                <a:ext cx="3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1019175"/>
                <a:r>
                  <a:rPr lang="en-US" sz="600" b="1">
                    <a:latin typeface="Arial" charset="0"/>
                  </a:rPr>
                  <a:t>5</a:t>
                </a:r>
                <a:endParaRPr lang="en-US" sz="2700">
                  <a:latin typeface="Arial" charset="0"/>
                </a:endParaRPr>
              </a:p>
            </p:txBody>
          </p:sp>
        </p:grpSp>
        <p:sp>
          <p:nvSpPr>
            <p:cNvPr id="10247" name="Rectangle 111"/>
            <p:cNvSpPr>
              <a:spLocks noChangeArrowheads="1"/>
            </p:cNvSpPr>
            <p:nvPr/>
          </p:nvSpPr>
          <p:spPr bwMode="auto">
            <a:xfrm>
              <a:off x="1966913" y="5976938"/>
              <a:ext cx="5567362" cy="777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8" name="Rectangle 112"/>
            <p:cNvSpPr>
              <a:spLocks noChangeArrowheads="1"/>
            </p:cNvSpPr>
            <p:nvPr/>
          </p:nvSpPr>
          <p:spPr bwMode="auto">
            <a:xfrm>
              <a:off x="2203450" y="6029325"/>
              <a:ext cx="26304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175"/>
              <a:r>
                <a:rPr lang="en-US" sz="900">
                  <a:latin typeface="Arial" charset="0"/>
                </a:rPr>
                <a:t>Is there an </a:t>
              </a:r>
              <a:r>
                <a:rPr lang="en-US" sz="900" u="sng">
                  <a:latin typeface="Arial" charset="0"/>
                </a:rPr>
                <a:t>Overall  Idea</a:t>
              </a:r>
              <a:r>
                <a:rPr lang="en-US" sz="900">
                  <a:latin typeface="Arial" charset="0"/>
                </a:rPr>
                <a:t>? Is there a real-world use?</a:t>
              </a:r>
            </a:p>
          </p:txBody>
        </p:sp>
        <p:grpSp>
          <p:nvGrpSpPr>
            <p:cNvPr id="10249" name="Group 113"/>
            <p:cNvGrpSpPr>
              <a:grpSpLocks/>
            </p:cNvGrpSpPr>
            <p:nvPr/>
          </p:nvGrpSpPr>
          <p:grpSpPr bwMode="auto">
            <a:xfrm>
              <a:off x="2043113" y="6022975"/>
              <a:ext cx="131762" cy="136525"/>
              <a:chOff x="2831" y="2860"/>
              <a:chExt cx="97" cy="117"/>
            </a:xfrm>
          </p:grpSpPr>
          <p:sp>
            <p:nvSpPr>
              <p:cNvPr id="10285" name="Rectangle 114"/>
              <p:cNvSpPr>
                <a:spLocks noChangeArrowheads="1"/>
              </p:cNvSpPr>
              <p:nvPr/>
            </p:nvSpPr>
            <p:spPr bwMode="auto">
              <a:xfrm>
                <a:off x="2858" y="2876"/>
                <a:ext cx="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1019175"/>
                <a:r>
                  <a:rPr lang="en-US" sz="600" b="1">
                    <a:latin typeface="Arial" charset="0"/>
                  </a:rPr>
                  <a:t>6</a:t>
                </a:r>
                <a:endParaRPr lang="en-US" sz="2700">
                  <a:latin typeface="Arial" charset="0"/>
                </a:endParaRPr>
              </a:p>
            </p:txBody>
          </p:sp>
          <p:sp>
            <p:nvSpPr>
              <p:cNvPr id="10286" name="Oval 115"/>
              <p:cNvSpPr>
                <a:spLocks noChangeArrowheads="1"/>
              </p:cNvSpPr>
              <p:nvPr/>
            </p:nvSpPr>
            <p:spPr bwMode="auto">
              <a:xfrm>
                <a:off x="2831" y="2860"/>
                <a:ext cx="97" cy="11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grpSp>
        <p:grpSp>
          <p:nvGrpSpPr>
            <p:cNvPr id="10250" name="Group 116"/>
            <p:cNvGrpSpPr>
              <a:grpSpLocks/>
            </p:cNvGrpSpPr>
            <p:nvPr/>
          </p:nvGrpSpPr>
          <p:grpSpPr bwMode="auto">
            <a:xfrm>
              <a:off x="2028825" y="430213"/>
              <a:ext cx="176213" cy="147637"/>
              <a:chOff x="423" y="534"/>
              <a:chExt cx="106" cy="110"/>
            </a:xfrm>
          </p:grpSpPr>
          <p:sp>
            <p:nvSpPr>
              <p:cNvPr id="10282" name="Oval 117"/>
              <p:cNvSpPr>
                <a:spLocks noChangeArrowheads="1"/>
              </p:cNvSpPr>
              <p:nvPr/>
            </p:nvSpPr>
            <p:spPr bwMode="auto">
              <a:xfrm>
                <a:off x="453" y="536"/>
                <a:ext cx="76" cy="9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lIns="0" tIns="0" rIns="0" bIns="0">
                <a:spAutoFit/>
              </a:bodyPr>
              <a:lstStyle/>
              <a:p>
                <a:endParaRPr lang="en-US"/>
              </a:p>
            </p:txBody>
          </p:sp>
          <p:sp>
            <p:nvSpPr>
              <p:cNvPr id="10283" name="Oval 118"/>
              <p:cNvSpPr>
                <a:spLocks noChangeArrowheads="1"/>
              </p:cNvSpPr>
              <p:nvPr/>
            </p:nvSpPr>
            <p:spPr bwMode="auto">
              <a:xfrm>
                <a:off x="423" y="534"/>
                <a:ext cx="90" cy="11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0284" name="Rectangle 119"/>
              <p:cNvSpPr>
                <a:spLocks noChangeArrowheads="1"/>
              </p:cNvSpPr>
              <p:nvPr/>
            </p:nvSpPr>
            <p:spPr bwMode="auto">
              <a:xfrm>
                <a:off x="445" y="552"/>
                <a:ext cx="2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1019175"/>
                <a:r>
                  <a:rPr lang="en-US" sz="600" b="1">
                    <a:latin typeface="Arial" charset="0"/>
                  </a:rPr>
                  <a:t>1</a:t>
                </a:r>
                <a:endParaRPr lang="en-US" sz="2700">
                  <a:latin typeface="Arial" charset="0"/>
                </a:endParaRPr>
              </a:p>
            </p:txBody>
          </p:sp>
        </p:grpSp>
        <p:sp>
          <p:nvSpPr>
            <p:cNvPr id="10251" name="Rectangle 120"/>
            <p:cNvSpPr>
              <a:spLocks noChangeArrowheads="1"/>
            </p:cNvSpPr>
            <p:nvPr/>
          </p:nvSpPr>
          <p:spPr bwMode="auto">
            <a:xfrm>
              <a:off x="2233613" y="458788"/>
              <a:ext cx="152558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175"/>
              <a:r>
                <a:rPr lang="en-US" sz="900">
                  <a:latin typeface="Arial" charset="0"/>
                </a:rPr>
                <a:t>What is the </a:t>
              </a:r>
              <a:r>
                <a:rPr lang="en-US" sz="900" u="sng">
                  <a:latin typeface="Arial" charset="0"/>
                </a:rPr>
                <a:t>Critical Question</a:t>
              </a:r>
              <a:r>
                <a:rPr lang="en-US" sz="900">
                  <a:latin typeface="Arial" charset="0"/>
                </a:rPr>
                <a:t>?</a:t>
              </a:r>
            </a:p>
          </p:txBody>
        </p:sp>
        <p:sp>
          <p:nvSpPr>
            <p:cNvPr id="10252" name="Rectangle 122"/>
            <p:cNvSpPr>
              <a:spLocks noChangeArrowheads="1"/>
            </p:cNvSpPr>
            <p:nvPr/>
          </p:nvSpPr>
          <p:spPr bwMode="auto">
            <a:xfrm>
              <a:off x="1951038" y="385763"/>
              <a:ext cx="5540375" cy="5857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p>
              <a:pPr algn="ctr" defTabSz="1019175"/>
              <a:endParaRPr lang="en-US" sz="2000">
                <a:latin typeface="Tekton" charset="0"/>
              </a:endParaRPr>
            </a:p>
          </p:txBody>
        </p:sp>
        <p:sp>
          <p:nvSpPr>
            <p:cNvPr id="10253" name="Rectangle 123"/>
            <p:cNvSpPr>
              <a:spLocks noChangeArrowheads="1"/>
            </p:cNvSpPr>
            <p:nvPr/>
          </p:nvSpPr>
          <p:spPr bwMode="auto">
            <a:xfrm>
              <a:off x="2216150" y="4878388"/>
              <a:ext cx="16160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spAutoFit/>
            </a:bodyPr>
            <a:lstStyle/>
            <a:p>
              <a:pPr defTabSz="1019175"/>
              <a:r>
                <a:rPr lang="en-US" sz="900">
                  <a:latin typeface="Arial" charset="0"/>
                </a:rPr>
                <a:t> What is the </a:t>
              </a:r>
              <a:r>
                <a:rPr lang="en-US" sz="900" u="sng">
                  <a:latin typeface="Arial" charset="0"/>
                </a:rPr>
                <a:t>Main Idea</a:t>
              </a:r>
              <a:r>
                <a:rPr lang="en-US" sz="900">
                  <a:latin typeface="Arial" charset="0"/>
                </a:rPr>
                <a:t> answer?</a:t>
              </a:r>
              <a:endParaRPr lang="en-US" sz="2700">
                <a:latin typeface="Arial" charset="0"/>
              </a:endParaRPr>
            </a:p>
          </p:txBody>
        </p:sp>
        <p:sp>
          <p:nvSpPr>
            <p:cNvPr id="10254" name="Rectangle 124"/>
            <p:cNvSpPr>
              <a:spLocks noChangeArrowheads="1"/>
            </p:cNvSpPr>
            <p:nvPr/>
          </p:nvSpPr>
          <p:spPr bwMode="auto">
            <a:xfrm>
              <a:off x="2233613" y="4933950"/>
              <a:ext cx="49307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82" tIns="50941" rIns="101882" bIns="50941">
              <a:spAutoFit/>
            </a:bodyPr>
            <a:lstStyle/>
            <a:p>
              <a:pPr defTabSz="1019175"/>
              <a:endParaRPr lang="en-US" sz="1600">
                <a:latin typeface="Tekton" charset="0"/>
              </a:endParaRPr>
            </a:p>
          </p:txBody>
        </p:sp>
        <p:sp>
          <p:nvSpPr>
            <p:cNvPr id="10255" name="Rectangle 125"/>
            <p:cNvSpPr>
              <a:spLocks noChangeArrowheads="1"/>
            </p:cNvSpPr>
            <p:nvPr/>
          </p:nvSpPr>
          <p:spPr bwMode="auto">
            <a:xfrm>
              <a:off x="1963738" y="4746625"/>
              <a:ext cx="5541962" cy="5461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p>
              <a:pPr algn="ctr" defTabSz="1019175"/>
              <a:endParaRPr lang="en-US" sz="2000">
                <a:latin typeface="Tekton" charset="0"/>
              </a:endParaRPr>
            </a:p>
          </p:txBody>
        </p:sp>
        <p:grpSp>
          <p:nvGrpSpPr>
            <p:cNvPr id="10256" name="Group 126"/>
            <p:cNvGrpSpPr>
              <a:grpSpLocks/>
            </p:cNvGrpSpPr>
            <p:nvPr/>
          </p:nvGrpSpPr>
          <p:grpSpPr bwMode="auto">
            <a:xfrm>
              <a:off x="2068513" y="4845050"/>
              <a:ext cx="142875" cy="130175"/>
              <a:chOff x="1917" y="1013"/>
              <a:chExt cx="103" cy="110"/>
            </a:xfrm>
          </p:grpSpPr>
          <p:sp>
            <p:nvSpPr>
              <p:cNvPr id="10280" name="Oval 127"/>
              <p:cNvSpPr>
                <a:spLocks noChangeArrowheads="1"/>
              </p:cNvSpPr>
              <p:nvPr/>
            </p:nvSpPr>
            <p:spPr bwMode="auto">
              <a:xfrm>
                <a:off x="1917" y="1013"/>
                <a:ext cx="103" cy="11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0281" name="Rectangle 128"/>
              <p:cNvSpPr>
                <a:spLocks noChangeArrowheads="1"/>
              </p:cNvSpPr>
              <p:nvPr/>
            </p:nvSpPr>
            <p:spPr bwMode="auto">
              <a:xfrm>
                <a:off x="1949" y="1022"/>
                <a:ext cx="3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1019175"/>
                <a:r>
                  <a:rPr lang="en-US" sz="600" b="1">
                    <a:latin typeface="Arial" charset="0"/>
                  </a:rPr>
                  <a:t>4</a:t>
                </a:r>
                <a:endParaRPr lang="en-US" sz="600">
                  <a:latin typeface="Arial" charset="0"/>
                </a:endParaRPr>
              </a:p>
            </p:txBody>
          </p:sp>
        </p:grpSp>
        <p:sp>
          <p:nvSpPr>
            <p:cNvPr id="10257" name="Rectangle 129"/>
            <p:cNvSpPr>
              <a:spLocks noChangeArrowheads="1"/>
            </p:cNvSpPr>
            <p:nvPr/>
          </p:nvSpPr>
          <p:spPr bwMode="auto">
            <a:xfrm>
              <a:off x="4233863" y="2208213"/>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175"/>
              <a:r>
                <a:rPr lang="en-US" sz="900">
                  <a:latin typeface="Arial" charset="0"/>
                </a:rPr>
                <a:t> </a:t>
              </a:r>
            </a:p>
          </p:txBody>
        </p:sp>
        <p:grpSp>
          <p:nvGrpSpPr>
            <p:cNvPr id="10258" name="Group 130"/>
            <p:cNvGrpSpPr>
              <a:grpSpLocks/>
            </p:cNvGrpSpPr>
            <p:nvPr/>
          </p:nvGrpSpPr>
          <p:grpSpPr bwMode="auto">
            <a:xfrm>
              <a:off x="2003425" y="1060450"/>
              <a:ext cx="158750" cy="158750"/>
              <a:chOff x="371" y="1011"/>
              <a:chExt cx="96" cy="131"/>
            </a:xfrm>
          </p:grpSpPr>
          <p:sp>
            <p:nvSpPr>
              <p:cNvPr id="10278" name="Oval 131"/>
              <p:cNvSpPr>
                <a:spLocks noChangeArrowheads="1"/>
              </p:cNvSpPr>
              <p:nvPr/>
            </p:nvSpPr>
            <p:spPr bwMode="auto">
              <a:xfrm>
                <a:off x="371" y="1011"/>
                <a:ext cx="96" cy="131"/>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0279" name="Rectangle 132"/>
              <p:cNvSpPr>
                <a:spLocks noChangeArrowheads="1"/>
              </p:cNvSpPr>
              <p:nvPr/>
            </p:nvSpPr>
            <p:spPr bwMode="auto">
              <a:xfrm>
                <a:off x="397" y="1039"/>
                <a:ext cx="26"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1019175"/>
                <a:r>
                  <a:rPr lang="en-US" sz="600" b="1">
                    <a:latin typeface="Arial" charset="0"/>
                  </a:rPr>
                  <a:t>2</a:t>
                </a:r>
                <a:endParaRPr lang="en-US" sz="2700">
                  <a:latin typeface="Arial" charset="0"/>
                </a:endParaRPr>
              </a:p>
            </p:txBody>
          </p:sp>
        </p:grpSp>
        <p:sp>
          <p:nvSpPr>
            <p:cNvPr id="10259" name="Rectangle 133"/>
            <p:cNvSpPr>
              <a:spLocks noChangeArrowheads="1"/>
            </p:cNvSpPr>
            <p:nvPr/>
          </p:nvSpPr>
          <p:spPr bwMode="auto">
            <a:xfrm>
              <a:off x="2206625" y="1068388"/>
              <a:ext cx="189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19175"/>
              <a:r>
                <a:rPr lang="en-US" sz="900">
                  <a:latin typeface="Arial" charset="0"/>
                </a:rPr>
                <a:t>What are the </a:t>
              </a:r>
              <a:r>
                <a:rPr lang="en-US" sz="900" u="sng">
                  <a:latin typeface="Arial" charset="0"/>
                </a:rPr>
                <a:t>Key Terms</a:t>
              </a:r>
              <a:r>
                <a:rPr lang="en-US" sz="900">
                  <a:latin typeface="Arial" charset="0"/>
                </a:rPr>
                <a:t> and explanations?</a:t>
              </a:r>
              <a:endParaRPr lang="en-US" sz="2700">
                <a:latin typeface="Arial" charset="0"/>
              </a:endParaRPr>
            </a:p>
          </p:txBody>
        </p:sp>
        <p:sp>
          <p:nvSpPr>
            <p:cNvPr id="10260" name="Rectangle 134"/>
            <p:cNvSpPr>
              <a:spLocks noChangeArrowheads="1"/>
            </p:cNvSpPr>
            <p:nvPr/>
          </p:nvSpPr>
          <p:spPr bwMode="auto">
            <a:xfrm>
              <a:off x="3783013" y="1524000"/>
              <a:ext cx="38084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pPr defTabSz="1019175"/>
              <a:endParaRPr lang="en-US" sz="1600">
                <a:latin typeface="Tekton" charset="0"/>
              </a:endParaRPr>
            </a:p>
          </p:txBody>
        </p:sp>
        <p:sp>
          <p:nvSpPr>
            <p:cNvPr id="10261" name="Rectangle 135"/>
            <p:cNvSpPr>
              <a:spLocks noChangeArrowheads="1"/>
            </p:cNvSpPr>
            <p:nvPr/>
          </p:nvSpPr>
          <p:spPr bwMode="auto">
            <a:xfrm>
              <a:off x="1947863" y="1054100"/>
              <a:ext cx="5564187" cy="1233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2" name="Line 136"/>
            <p:cNvSpPr>
              <a:spLocks noChangeShapeType="1"/>
            </p:cNvSpPr>
            <p:nvPr/>
          </p:nvSpPr>
          <p:spPr bwMode="auto">
            <a:xfrm>
              <a:off x="3686175" y="1293813"/>
              <a:ext cx="0" cy="97155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3" name="Rectangle 138"/>
            <p:cNvSpPr>
              <a:spLocks noChangeArrowheads="1"/>
            </p:cNvSpPr>
            <p:nvPr/>
          </p:nvSpPr>
          <p:spPr bwMode="auto">
            <a:xfrm>
              <a:off x="1957388" y="2349500"/>
              <a:ext cx="5564187" cy="23336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264" name="Group 139"/>
            <p:cNvGrpSpPr>
              <a:grpSpLocks/>
            </p:cNvGrpSpPr>
            <p:nvPr/>
          </p:nvGrpSpPr>
          <p:grpSpPr bwMode="auto">
            <a:xfrm>
              <a:off x="1997075" y="2400300"/>
              <a:ext cx="146050" cy="127000"/>
              <a:chOff x="1917" y="1013"/>
              <a:chExt cx="103" cy="110"/>
            </a:xfrm>
          </p:grpSpPr>
          <p:sp>
            <p:nvSpPr>
              <p:cNvPr id="10276" name="Oval 140"/>
              <p:cNvSpPr>
                <a:spLocks noChangeArrowheads="1"/>
              </p:cNvSpPr>
              <p:nvPr/>
            </p:nvSpPr>
            <p:spPr bwMode="auto">
              <a:xfrm>
                <a:off x="1917" y="1013"/>
                <a:ext cx="103" cy="11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0277" name="Rectangle 141"/>
              <p:cNvSpPr>
                <a:spLocks noChangeArrowheads="1"/>
              </p:cNvSpPr>
              <p:nvPr/>
            </p:nvSpPr>
            <p:spPr bwMode="auto">
              <a:xfrm>
                <a:off x="1948" y="1025"/>
                <a:ext cx="31"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1019175"/>
                <a:r>
                  <a:rPr lang="en-US" sz="600" b="1">
                    <a:latin typeface="Arial" charset="0"/>
                  </a:rPr>
                  <a:t>3</a:t>
                </a:r>
                <a:endParaRPr lang="en-US" sz="600">
                  <a:latin typeface="Arial" charset="0"/>
                </a:endParaRPr>
              </a:p>
            </p:txBody>
          </p:sp>
        </p:grpSp>
        <p:sp>
          <p:nvSpPr>
            <p:cNvPr id="10265" name="Rectangle 142"/>
            <p:cNvSpPr>
              <a:spLocks noChangeArrowheads="1"/>
            </p:cNvSpPr>
            <p:nvPr/>
          </p:nvSpPr>
          <p:spPr bwMode="auto">
            <a:xfrm>
              <a:off x="2182813" y="2387600"/>
              <a:ext cx="25527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175"/>
              <a:r>
                <a:rPr lang="en-US" sz="900">
                  <a:latin typeface="Arial" charset="0"/>
                </a:rPr>
                <a:t>What are the</a:t>
              </a:r>
              <a:r>
                <a:rPr lang="en-US" sz="900" u="sng">
                  <a:latin typeface="Arial" charset="0"/>
                </a:rPr>
                <a:t> Supporting Questions </a:t>
              </a:r>
              <a:r>
                <a:rPr lang="en-US" sz="900">
                  <a:latin typeface="Arial" charset="0"/>
                </a:rPr>
                <a:t>and answers?</a:t>
              </a:r>
              <a:endParaRPr lang="en-US" sz="2700">
                <a:latin typeface="Arial" charset="0"/>
              </a:endParaRPr>
            </a:p>
          </p:txBody>
        </p:sp>
        <p:sp>
          <p:nvSpPr>
            <p:cNvPr id="10266" name="Line 143"/>
            <p:cNvSpPr>
              <a:spLocks noChangeShapeType="1"/>
            </p:cNvSpPr>
            <p:nvPr/>
          </p:nvSpPr>
          <p:spPr bwMode="auto">
            <a:xfrm flipH="1">
              <a:off x="3681413" y="2530475"/>
              <a:ext cx="3175" cy="219710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7" name="Text Box 145"/>
            <p:cNvSpPr txBox="1">
              <a:spLocks noChangeArrowheads="1"/>
            </p:cNvSpPr>
            <p:nvPr/>
          </p:nvSpPr>
          <p:spPr bwMode="auto">
            <a:xfrm>
              <a:off x="6530975" y="333375"/>
              <a:ext cx="1074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sz="1800">
                <a:latin typeface="Tekton" charset="0"/>
              </a:endParaRPr>
            </a:p>
          </p:txBody>
        </p:sp>
        <p:sp>
          <p:nvSpPr>
            <p:cNvPr id="10268" name="Text Box 148"/>
            <p:cNvSpPr txBox="1">
              <a:spLocks noChangeArrowheads="1"/>
            </p:cNvSpPr>
            <p:nvPr/>
          </p:nvSpPr>
          <p:spPr bwMode="auto">
            <a:xfrm>
              <a:off x="2616200" y="619125"/>
              <a:ext cx="2473619" cy="25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defTabSz="1019175">
                <a:defRPr sz="2400">
                  <a:solidFill>
                    <a:schemeClr val="tx1"/>
                  </a:solidFill>
                  <a:latin typeface="Times" charset="0"/>
                  <a:ea typeface="ＭＳ Ｐゴシック" charset="0"/>
                  <a:cs typeface="ＭＳ Ｐゴシック" charset="0"/>
                </a:defRPr>
              </a:lvl1pPr>
              <a:lvl2pPr marL="742950" indent="-285750" defTabSz="1019175">
                <a:defRPr sz="2400">
                  <a:solidFill>
                    <a:schemeClr val="tx1"/>
                  </a:solidFill>
                  <a:latin typeface="Times" charset="0"/>
                  <a:ea typeface="ＭＳ Ｐゴシック" charset="0"/>
                </a:defRPr>
              </a:lvl2pPr>
              <a:lvl3pPr marL="1143000" indent="-228600" defTabSz="1019175">
                <a:defRPr sz="2400">
                  <a:solidFill>
                    <a:schemeClr val="tx1"/>
                  </a:solidFill>
                  <a:latin typeface="Times" charset="0"/>
                  <a:ea typeface="ＭＳ Ｐゴシック" charset="0"/>
                </a:defRPr>
              </a:lvl3pPr>
              <a:lvl4pPr marL="1600200" indent="-228600" defTabSz="1019175">
                <a:defRPr sz="2400">
                  <a:solidFill>
                    <a:schemeClr val="tx1"/>
                  </a:solidFill>
                  <a:latin typeface="Times" charset="0"/>
                  <a:ea typeface="ＭＳ Ｐゴシック" charset="0"/>
                </a:defRPr>
              </a:lvl4pPr>
              <a:lvl5pPr marL="2057400" indent="-228600" defTabSz="1019175">
                <a:defRPr sz="2400">
                  <a:solidFill>
                    <a:schemeClr val="tx1"/>
                  </a:solidFill>
                  <a:latin typeface="Times" charset="0"/>
                  <a:ea typeface="ＭＳ Ｐゴシック" charset="0"/>
                </a:defRPr>
              </a:lvl5pPr>
              <a:lvl6pPr marL="2514600" indent="-228600" defTabSz="1019175"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1019175"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1019175"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1019175" eaLnBrk="0" fontAlgn="base" hangingPunct="0">
                <a:spcBef>
                  <a:spcPct val="0"/>
                </a:spcBef>
                <a:spcAft>
                  <a:spcPct val="0"/>
                </a:spcAft>
                <a:defRPr sz="2400">
                  <a:solidFill>
                    <a:schemeClr val="tx1"/>
                  </a:solidFill>
                  <a:latin typeface="Times" charset="0"/>
                  <a:ea typeface="ＭＳ Ｐゴシック" charset="0"/>
                </a:defRPr>
              </a:lvl9pPr>
            </a:lstStyle>
            <a:p>
              <a:r>
                <a:rPr lang="en-US" sz="1000">
                  <a:solidFill>
                    <a:srgbClr val="000000"/>
                  </a:solidFill>
                  <a:latin typeface="Arial" charset="0"/>
                  <a:cs typeface="Arial" charset="0"/>
                </a:rPr>
                <a:t>Why is conflict important in a narrative?</a:t>
              </a:r>
            </a:p>
          </p:txBody>
        </p:sp>
        <p:sp>
          <p:nvSpPr>
            <p:cNvPr id="10269" name="Rectangle 149"/>
            <p:cNvSpPr>
              <a:spLocks noChangeArrowheads="1"/>
            </p:cNvSpPr>
            <p:nvPr/>
          </p:nvSpPr>
          <p:spPr bwMode="auto">
            <a:xfrm>
              <a:off x="2727325" y="1303338"/>
              <a:ext cx="12573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pPr defTabSz="1019175">
                <a:lnSpc>
                  <a:spcPct val="140000"/>
                </a:lnSpc>
              </a:pPr>
              <a:r>
                <a:rPr lang="en-US" sz="800" b="1">
                  <a:latin typeface="Arial" charset="0"/>
                  <a:cs typeface="Arial" charset="0"/>
                </a:rPr>
                <a:t>Conflict</a:t>
              </a:r>
            </a:p>
            <a:p>
              <a:pPr defTabSz="1019175">
                <a:lnSpc>
                  <a:spcPct val="140000"/>
                </a:lnSpc>
              </a:pPr>
              <a:r>
                <a:rPr lang="en-US" sz="800" b="1">
                  <a:latin typeface="Arial" charset="0"/>
                  <a:cs typeface="Arial" charset="0"/>
                </a:rPr>
                <a:t>Narrative</a:t>
              </a:r>
            </a:p>
            <a:p>
              <a:pPr defTabSz="1019175">
                <a:lnSpc>
                  <a:spcPct val="140000"/>
                </a:lnSpc>
              </a:pPr>
              <a:r>
                <a:rPr lang="en-US" sz="800" b="1">
                  <a:latin typeface="Arial" charset="0"/>
                  <a:cs typeface="Arial" charset="0"/>
                </a:rPr>
                <a:t>High Point</a:t>
              </a:r>
            </a:p>
            <a:p>
              <a:pPr defTabSz="1019175">
                <a:lnSpc>
                  <a:spcPct val="140000"/>
                </a:lnSpc>
              </a:pPr>
              <a:r>
                <a:rPr lang="en-US" sz="800" b="1">
                  <a:latin typeface="Arial" charset="0"/>
                  <a:cs typeface="Arial" charset="0"/>
                </a:rPr>
                <a:t>Resolution</a:t>
              </a:r>
            </a:p>
          </p:txBody>
        </p:sp>
        <p:sp>
          <p:nvSpPr>
            <p:cNvPr id="10270" name="Rectangle 150"/>
            <p:cNvSpPr>
              <a:spLocks noChangeArrowheads="1"/>
            </p:cNvSpPr>
            <p:nvPr/>
          </p:nvSpPr>
          <p:spPr bwMode="auto">
            <a:xfrm>
              <a:off x="3876675" y="1303338"/>
              <a:ext cx="34385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pPr defTabSz="1019175">
                <a:lnSpc>
                  <a:spcPct val="140000"/>
                </a:lnSpc>
              </a:pPr>
              <a:r>
                <a:rPr lang="en-US" sz="800">
                  <a:latin typeface="Arial" charset="0"/>
                  <a:cs typeface="Arial" charset="0"/>
                </a:rPr>
                <a:t>A struggle between two people or within a person.</a:t>
              </a:r>
            </a:p>
            <a:p>
              <a:pPr defTabSz="1019175">
                <a:lnSpc>
                  <a:spcPct val="140000"/>
                </a:lnSpc>
              </a:pPr>
              <a:r>
                <a:rPr lang="en-US" sz="800">
                  <a:latin typeface="Arial" charset="0"/>
                  <a:cs typeface="Arial" charset="0"/>
                </a:rPr>
                <a:t>A story with an introduction, high point, and resolution.</a:t>
              </a:r>
            </a:p>
            <a:p>
              <a:pPr defTabSz="1019175">
                <a:lnSpc>
                  <a:spcPct val="140000"/>
                </a:lnSpc>
              </a:pPr>
              <a:r>
                <a:rPr lang="en-US" sz="800">
                  <a:latin typeface="Arial" charset="0"/>
                  <a:cs typeface="Arial" charset="0"/>
                </a:rPr>
                <a:t>The part where a character faces and makes a big decision.</a:t>
              </a:r>
            </a:p>
            <a:p>
              <a:pPr defTabSz="1019175">
                <a:lnSpc>
                  <a:spcPct val="140000"/>
                </a:lnSpc>
              </a:pPr>
              <a:r>
                <a:rPr lang="en-US" sz="800">
                  <a:latin typeface="Arial" charset="0"/>
                  <a:cs typeface="Arial" charset="0"/>
                </a:rPr>
                <a:t>The part where the reader sees the results of the decision.</a:t>
              </a:r>
            </a:p>
          </p:txBody>
        </p:sp>
        <p:sp>
          <p:nvSpPr>
            <p:cNvPr id="10271" name="Rectangle 153"/>
            <p:cNvSpPr>
              <a:spLocks noChangeArrowheads="1"/>
            </p:cNvSpPr>
            <p:nvPr/>
          </p:nvSpPr>
          <p:spPr bwMode="auto">
            <a:xfrm>
              <a:off x="2266950" y="4953000"/>
              <a:ext cx="53403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pPr defTabSz="1019175"/>
              <a:r>
                <a:rPr lang="en-US" sz="800">
                  <a:latin typeface="Arial" charset="0"/>
                  <a:cs typeface="Arial" charset="0"/>
                </a:rPr>
                <a:t>The conflict grabs the readers</a:t>
              </a:r>
              <a:r>
                <a:rPr lang="ja-JP" altLang="en-US" sz="800">
                  <a:latin typeface="Arial" charset="0"/>
                  <a:cs typeface="Arial" charset="0"/>
                </a:rPr>
                <a:t>’</a:t>
              </a:r>
              <a:r>
                <a:rPr lang="en-US" altLang="ja-JP" sz="800">
                  <a:latin typeface="Arial" charset="0"/>
                  <a:cs typeface="Arial" charset="0"/>
                </a:rPr>
                <a:t> interest and keeps them interested until they see the results of the main character</a:t>
              </a:r>
              <a:r>
                <a:rPr lang="ja-JP" altLang="en-US" sz="800">
                  <a:latin typeface="Arial" charset="0"/>
                  <a:cs typeface="Arial" charset="0"/>
                </a:rPr>
                <a:t>’</a:t>
              </a:r>
              <a:r>
                <a:rPr lang="en-US" altLang="ja-JP" sz="800">
                  <a:latin typeface="Arial" charset="0"/>
                  <a:cs typeface="Arial" charset="0"/>
                </a:rPr>
                <a:t>s decision and learn the author</a:t>
              </a:r>
              <a:r>
                <a:rPr lang="ja-JP" altLang="en-US" sz="800">
                  <a:latin typeface="Arial" charset="0"/>
                  <a:cs typeface="Arial" charset="0"/>
                </a:rPr>
                <a:t>’</a:t>
              </a:r>
              <a:r>
                <a:rPr lang="en-US" altLang="ja-JP" sz="800">
                  <a:latin typeface="Arial" charset="0"/>
                  <a:cs typeface="Arial" charset="0"/>
                </a:rPr>
                <a:t>s message.</a:t>
              </a:r>
              <a:endParaRPr lang="en-US" sz="800">
                <a:latin typeface="Arial" charset="0"/>
                <a:cs typeface="Arial" charset="0"/>
              </a:endParaRPr>
            </a:p>
          </p:txBody>
        </p:sp>
        <p:sp>
          <p:nvSpPr>
            <p:cNvPr id="10272" name="Rectangle 154"/>
            <p:cNvSpPr>
              <a:spLocks noChangeArrowheads="1"/>
            </p:cNvSpPr>
            <p:nvPr/>
          </p:nvSpPr>
          <p:spPr bwMode="auto">
            <a:xfrm>
              <a:off x="2336800" y="5551488"/>
              <a:ext cx="54467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pPr defTabSz="1019175"/>
              <a:r>
                <a:rPr lang="en-US" sz="800">
                  <a:latin typeface="Arial" charset="0"/>
                  <a:cs typeface="Arial" charset="0"/>
                </a:rPr>
                <a:t>Select a narrative we</a:t>
              </a:r>
              <a:r>
                <a:rPr lang="ja-JP" altLang="en-US" sz="800">
                  <a:latin typeface="Arial" charset="0"/>
                  <a:cs typeface="Arial" charset="0"/>
                </a:rPr>
                <a:t>’</a:t>
              </a:r>
              <a:r>
                <a:rPr lang="en-US" altLang="ja-JP" sz="800">
                  <a:latin typeface="Arial" charset="0"/>
                  <a:cs typeface="Arial" charset="0"/>
                </a:rPr>
                <a:t>ve read, describe the conflict, and explain how the author uses conflict as described in the Main Idea Answer.  </a:t>
              </a:r>
              <a:endParaRPr lang="en-US" sz="800">
                <a:latin typeface="Arial" charset="0"/>
                <a:cs typeface="Arial" charset="0"/>
              </a:endParaRPr>
            </a:p>
          </p:txBody>
        </p:sp>
        <p:sp>
          <p:nvSpPr>
            <p:cNvPr id="10273" name="Rectangle 155"/>
            <p:cNvSpPr>
              <a:spLocks noChangeArrowheads="1"/>
            </p:cNvSpPr>
            <p:nvPr/>
          </p:nvSpPr>
          <p:spPr bwMode="auto">
            <a:xfrm>
              <a:off x="2355850" y="6169025"/>
              <a:ext cx="51990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pPr defTabSz="1019175"/>
              <a:r>
                <a:rPr lang="en-US" sz="800" u="sng">
                  <a:latin typeface="Arial" charset="0"/>
                  <a:cs typeface="Arial" charset="0"/>
                </a:rPr>
                <a:t>O.I.: Conflict is the method authors use to deliver their message to readers</a:t>
              </a:r>
              <a:r>
                <a:rPr lang="en-US" sz="800">
                  <a:latin typeface="Arial" charset="0"/>
                  <a:cs typeface="Arial" charset="0"/>
                </a:rPr>
                <a:t>.</a:t>
              </a:r>
            </a:p>
            <a:p>
              <a:pPr defTabSz="1019175"/>
              <a:r>
                <a:rPr lang="en-US" sz="800">
                  <a:latin typeface="Arial" charset="0"/>
                  <a:cs typeface="Arial" charset="0"/>
                </a:rPr>
                <a:t>Select a real-life conflict shown on TV or described in newspapers or magazines. Explain how the storytellers used the conflict in each part of the story to deliver a message to you.  </a:t>
              </a:r>
            </a:p>
          </p:txBody>
        </p:sp>
        <p:sp>
          <p:nvSpPr>
            <p:cNvPr id="10274" name="TextBox 49"/>
            <p:cNvSpPr txBox="1">
              <a:spLocks noChangeArrowheads="1"/>
            </p:cNvSpPr>
            <p:nvPr/>
          </p:nvSpPr>
          <p:spPr bwMode="auto">
            <a:xfrm>
              <a:off x="2044700" y="2673350"/>
              <a:ext cx="15621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solidFill>
                    <a:srgbClr val="000000"/>
                  </a:solidFill>
                  <a:latin typeface="Arial" charset="0"/>
                  <a:cs typeface="Arial" charset="0"/>
                </a:rPr>
                <a:t>Who has a conflict?</a:t>
              </a:r>
            </a:p>
            <a:p>
              <a:endParaRPr lang="en-US" sz="800">
                <a:solidFill>
                  <a:srgbClr val="000000"/>
                </a:solidFill>
                <a:latin typeface="Arial" charset="0"/>
                <a:cs typeface="Arial" charset="0"/>
              </a:endParaRPr>
            </a:p>
            <a:p>
              <a:r>
                <a:rPr lang="en-US" sz="800">
                  <a:solidFill>
                    <a:srgbClr val="000000"/>
                  </a:solidFill>
                  <a:latin typeface="Arial" charset="0"/>
                  <a:cs typeface="Arial" charset="0"/>
                </a:rPr>
                <a:t>When is conflict used?</a:t>
              </a:r>
            </a:p>
            <a:p>
              <a:endParaRPr lang="en-US" sz="800">
                <a:solidFill>
                  <a:srgbClr val="000000"/>
                </a:solidFill>
                <a:latin typeface="Arial" charset="0"/>
                <a:cs typeface="Arial" charset="0"/>
              </a:endParaRPr>
            </a:p>
            <a:p>
              <a:endParaRPr lang="en-US" sz="800">
                <a:solidFill>
                  <a:srgbClr val="000000"/>
                </a:solidFill>
                <a:latin typeface="Arial" charset="0"/>
                <a:cs typeface="Arial" charset="0"/>
              </a:endParaRPr>
            </a:p>
            <a:p>
              <a:r>
                <a:rPr lang="en-US" sz="800">
                  <a:solidFill>
                    <a:srgbClr val="000000"/>
                  </a:solidFill>
                  <a:latin typeface="Arial" charset="0"/>
                  <a:cs typeface="Arial" charset="0"/>
                </a:rPr>
                <a:t>Why is it important in the introduction?</a:t>
              </a:r>
            </a:p>
            <a:p>
              <a:endParaRPr lang="en-US" sz="800">
                <a:solidFill>
                  <a:srgbClr val="000000"/>
                </a:solidFill>
                <a:latin typeface="Arial" charset="0"/>
                <a:cs typeface="Arial" charset="0"/>
              </a:endParaRPr>
            </a:p>
            <a:p>
              <a:r>
                <a:rPr lang="en-US" sz="800">
                  <a:solidFill>
                    <a:srgbClr val="000000"/>
                  </a:solidFill>
                  <a:latin typeface="Arial" charset="0"/>
                  <a:cs typeface="Arial" charset="0"/>
                </a:rPr>
                <a:t>Why is it important at the high point?</a:t>
              </a:r>
            </a:p>
            <a:p>
              <a:endParaRPr lang="en-US" sz="800">
                <a:solidFill>
                  <a:srgbClr val="000000"/>
                </a:solidFill>
                <a:latin typeface="Arial" charset="0"/>
                <a:cs typeface="Arial" charset="0"/>
              </a:endParaRPr>
            </a:p>
            <a:p>
              <a:r>
                <a:rPr lang="en-US" sz="800">
                  <a:solidFill>
                    <a:srgbClr val="000000"/>
                  </a:solidFill>
                  <a:latin typeface="Arial" charset="0"/>
                  <a:cs typeface="Arial" charset="0"/>
                </a:rPr>
                <a:t>Why is it important at the resolution?</a:t>
              </a:r>
            </a:p>
          </p:txBody>
        </p:sp>
        <p:sp>
          <p:nvSpPr>
            <p:cNvPr id="10275" name="TextBox 51"/>
            <p:cNvSpPr txBox="1">
              <a:spLocks noChangeArrowheads="1"/>
            </p:cNvSpPr>
            <p:nvPr/>
          </p:nvSpPr>
          <p:spPr bwMode="auto">
            <a:xfrm>
              <a:off x="3905250" y="2673350"/>
              <a:ext cx="34036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800">
                  <a:solidFill>
                    <a:srgbClr val="000000"/>
                  </a:solidFill>
                  <a:latin typeface="Arial" charset="0"/>
                  <a:cs typeface="Arial" charset="0"/>
                </a:rPr>
                <a:t>A main character has a conflict.</a:t>
              </a:r>
            </a:p>
            <a:p>
              <a:endParaRPr lang="en-US" sz="800">
                <a:solidFill>
                  <a:srgbClr val="000000"/>
                </a:solidFill>
                <a:latin typeface="Arial" charset="0"/>
                <a:cs typeface="Arial" charset="0"/>
              </a:endParaRPr>
            </a:p>
            <a:p>
              <a:r>
                <a:rPr lang="en-US" sz="800">
                  <a:solidFill>
                    <a:srgbClr val="000000"/>
                  </a:solidFill>
                  <a:latin typeface="Arial" charset="0"/>
                  <a:cs typeface="Arial" charset="0"/>
                </a:rPr>
                <a:t>It is used throughout the story, such as in the introduction, at the high point, and at the resolution.</a:t>
              </a:r>
            </a:p>
            <a:p>
              <a:endParaRPr lang="en-US" sz="800">
                <a:solidFill>
                  <a:srgbClr val="000000"/>
                </a:solidFill>
                <a:latin typeface="Arial" charset="0"/>
                <a:cs typeface="Arial" charset="0"/>
              </a:endParaRPr>
            </a:p>
            <a:p>
              <a:r>
                <a:rPr lang="en-US" sz="800">
                  <a:solidFill>
                    <a:srgbClr val="000000"/>
                  </a:solidFill>
                  <a:latin typeface="Arial" charset="0"/>
                  <a:cs typeface="Arial" charset="0"/>
                </a:rPr>
                <a:t>It grabs the reader</a:t>
              </a:r>
              <a:r>
                <a:rPr lang="ja-JP" altLang="en-US" sz="800">
                  <a:solidFill>
                    <a:srgbClr val="000000"/>
                  </a:solidFill>
                  <a:latin typeface="Arial" charset="0"/>
                  <a:cs typeface="Arial" charset="0"/>
                </a:rPr>
                <a:t>’</a:t>
              </a:r>
              <a:r>
                <a:rPr lang="en-US" altLang="ja-JP" sz="800">
                  <a:solidFill>
                    <a:srgbClr val="000000"/>
                  </a:solidFill>
                  <a:latin typeface="Arial" charset="0"/>
                  <a:cs typeface="Arial" charset="0"/>
                </a:rPr>
                <a:t>s interest.</a:t>
              </a:r>
            </a:p>
            <a:p>
              <a:endParaRPr lang="en-US" sz="800">
                <a:solidFill>
                  <a:srgbClr val="000000"/>
                </a:solidFill>
                <a:latin typeface="Arial" charset="0"/>
                <a:cs typeface="Arial" charset="0"/>
              </a:endParaRPr>
            </a:p>
            <a:p>
              <a:endParaRPr lang="en-US" sz="800">
                <a:solidFill>
                  <a:srgbClr val="000000"/>
                </a:solidFill>
                <a:latin typeface="Arial" charset="0"/>
                <a:cs typeface="Arial" charset="0"/>
              </a:endParaRPr>
            </a:p>
            <a:p>
              <a:r>
                <a:rPr lang="en-US" sz="800">
                  <a:solidFill>
                    <a:srgbClr val="000000"/>
                  </a:solidFill>
                  <a:latin typeface="Arial" charset="0"/>
                  <a:cs typeface="Arial" charset="0"/>
                </a:rPr>
                <a:t>It makes the reader want to see and understand the decision.</a:t>
              </a:r>
            </a:p>
            <a:p>
              <a:endParaRPr lang="en-US" sz="800">
                <a:solidFill>
                  <a:srgbClr val="000000"/>
                </a:solidFill>
                <a:latin typeface="Arial" charset="0"/>
                <a:cs typeface="Arial" charset="0"/>
              </a:endParaRPr>
            </a:p>
            <a:p>
              <a:endParaRPr lang="en-US" sz="800">
                <a:solidFill>
                  <a:srgbClr val="000000"/>
                </a:solidFill>
                <a:latin typeface="Arial" charset="0"/>
                <a:cs typeface="Arial" charset="0"/>
              </a:endParaRPr>
            </a:p>
            <a:p>
              <a:r>
                <a:rPr lang="en-US" sz="800">
                  <a:solidFill>
                    <a:srgbClr val="000000"/>
                  </a:solidFill>
                  <a:latin typeface="Arial" charset="0"/>
                  <a:cs typeface="Arial" charset="0"/>
                </a:rPr>
                <a:t>The reader sees the results of the decision and learns the author</a:t>
              </a:r>
              <a:r>
                <a:rPr lang="ja-JP" altLang="en-US" sz="800">
                  <a:solidFill>
                    <a:srgbClr val="000000"/>
                  </a:solidFill>
                  <a:latin typeface="Arial" charset="0"/>
                  <a:cs typeface="Arial" charset="0"/>
                </a:rPr>
                <a:t>’</a:t>
              </a:r>
              <a:r>
                <a:rPr lang="en-US" altLang="ja-JP" sz="800">
                  <a:solidFill>
                    <a:srgbClr val="000000"/>
                  </a:solidFill>
                  <a:latin typeface="Arial" charset="0"/>
                  <a:cs typeface="Arial" charset="0"/>
                </a:rPr>
                <a:t>s message.</a:t>
              </a:r>
              <a:endParaRPr lang="en-US" sz="800">
                <a:solidFill>
                  <a:srgbClr val="000000"/>
                </a:solidFill>
                <a:latin typeface="Arial" charset="0"/>
                <a:cs typeface="Arial" charset="0"/>
              </a:endParaRPr>
            </a:p>
          </p:txBody>
        </p:sp>
      </p:grpSp>
      <p:sp>
        <p:nvSpPr>
          <p:cNvPr id="2" name="Footer Placeholder 1"/>
          <p:cNvSpPr>
            <a:spLocks noGrp="1"/>
          </p:cNvSpPr>
          <p:nvPr>
            <p:ph type="ftr" sz="quarter" idx="11"/>
          </p:nvPr>
        </p:nvSpPr>
        <p:spPr/>
        <p:txBody>
          <a:bodyPr/>
          <a:lstStyle/>
          <a:p>
            <a:r>
              <a:rPr lang="en-US" smtClean="0"/>
              <a:t>University of Kansas Center for Research on Learning  2013</a:t>
            </a:r>
            <a:endParaRPr lang="en-US" dirty="0"/>
          </a:p>
        </p:txBody>
      </p:sp>
      <p:sp>
        <p:nvSpPr>
          <p:cNvPr id="3" name="Slide Number Placeholder 2"/>
          <p:cNvSpPr>
            <a:spLocks noGrp="1"/>
          </p:cNvSpPr>
          <p:nvPr>
            <p:ph type="sldNum" sz="quarter" idx="10"/>
          </p:nvPr>
        </p:nvSpPr>
        <p:spPr/>
        <p:txBody>
          <a:bodyPr/>
          <a:lstStyle/>
          <a:p>
            <a:fld id="{1FBE1483-AF8C-754F-8AB1-9402122579D8}" type="slidenum">
              <a:rPr lang="en-US" smtClean="0"/>
              <a:pPr/>
              <a:t>6</a:t>
            </a:fld>
            <a:endParaRPr lang="en-US" dirty="0"/>
          </a:p>
        </p:txBody>
      </p:sp>
    </p:spTree>
    <p:extLst>
      <p:ext uri="{BB962C8B-B14F-4D97-AF65-F5344CB8AC3E}">
        <p14:creationId xmlns:p14="http://schemas.microsoft.com/office/powerpoint/2010/main" val="1855039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3"/>
          <p:cNvSpPr>
            <a:spLocks noGrp="1"/>
          </p:cNvSpPr>
          <p:nvPr>
            <p:ph type="sldNum" sz="quarter" idx="4294967295"/>
          </p:nvPr>
        </p:nvSpPr>
        <p:spPr bwMode="auto">
          <a:xfrm>
            <a:off x="0" y="62484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746082A-99F2-8C49-A31D-A41F85E7D90E}" type="slidenum">
              <a:rPr lang="en-US" sz="1000">
                <a:solidFill>
                  <a:schemeClr val="accent2"/>
                </a:solidFill>
                <a:latin typeface="Arial" charset="0"/>
              </a:rPr>
              <a:pPr/>
              <a:t>7</a:t>
            </a:fld>
            <a:endParaRPr lang="en-US" sz="1000">
              <a:solidFill>
                <a:schemeClr val="accent2"/>
              </a:solidFill>
              <a:latin typeface="Arial" charset="0"/>
            </a:endParaRPr>
          </a:p>
        </p:txBody>
      </p:sp>
      <p:sp>
        <p:nvSpPr>
          <p:cNvPr id="12290" name="Footer Placeholder 4"/>
          <p:cNvSpPr>
            <a:spLocks noGrp="1"/>
          </p:cNvSpPr>
          <p:nvPr>
            <p:ph type="ftr" sz="quarter" idx="4294967295"/>
          </p:nvPr>
        </p:nvSpPr>
        <p:spPr bwMode="auto">
          <a:xfrm>
            <a:off x="0" y="6477000"/>
            <a:ext cx="3810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a:solidFill>
                <a:schemeClr val="accent2"/>
              </a:solidFill>
              <a:latin typeface="Arial" charset="0"/>
            </a:endParaRPr>
          </a:p>
        </p:txBody>
      </p:sp>
      <p:pic>
        <p:nvPicPr>
          <p:cNvPr id="12291" name="Picture 1" descr="Screen Shot 2012-10-27 at 1.32.1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88900"/>
            <a:ext cx="90297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15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7BAFFA90-5636-054F-8FEA-8BE94E35B653}" type="slidenum">
              <a:rPr lang="en-US" sz="1000">
                <a:solidFill>
                  <a:schemeClr val="accent2"/>
                </a:solidFill>
                <a:latin typeface="Arial" charset="0"/>
              </a:rPr>
              <a:pPr/>
              <a:t>8</a:t>
            </a:fld>
            <a:endParaRPr lang="en-US" sz="1000" dirty="0">
              <a:solidFill>
                <a:schemeClr val="accent2"/>
              </a:solidFill>
              <a:latin typeface="Arial" charset="0"/>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26628" name="Rectangle 4"/>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Supporting Research</a:t>
            </a:r>
          </a:p>
        </p:txBody>
      </p:sp>
      <p:sp>
        <p:nvSpPr>
          <p:cNvPr id="26629" name="Rectangle 5"/>
          <p:cNvSpPr>
            <a:spLocks noGrp="1" noChangeArrowheads="1"/>
          </p:cNvSpPr>
          <p:nvPr>
            <p:ph type="body" idx="1"/>
          </p:nvPr>
        </p:nvSpPr>
        <p:spPr>
          <a:xfrm>
            <a:off x="685800" y="1397000"/>
            <a:ext cx="7772400" cy="3962400"/>
          </a:xfrm>
        </p:spPr>
        <p:txBody>
          <a:bodyPr/>
          <a:lstStyle/>
          <a:p>
            <a:pPr eaLnBrk="1" hangingPunct="1">
              <a:lnSpc>
                <a:spcPct val="90000"/>
              </a:lnSpc>
            </a:pPr>
            <a:r>
              <a:rPr lang="en-US" dirty="0">
                <a:latin typeface="Arial" charset="0"/>
                <a:ea typeface="ＭＳ Ｐゴシック" charset="0"/>
                <a:cs typeface="ＭＳ Ｐゴシック" charset="0"/>
              </a:rPr>
              <a:t>Field tests took place in 7th-12th grade </a:t>
            </a:r>
            <a:r>
              <a:rPr lang="en-US" dirty="0" smtClean="0">
                <a:latin typeface="Arial" charset="0"/>
                <a:ea typeface="ＭＳ Ｐゴシック" charset="0"/>
                <a:cs typeface="ＭＳ Ｐゴシック" charset="0"/>
              </a:rPr>
              <a:t>SS &amp; Sci. classes</a:t>
            </a:r>
            <a:r>
              <a:rPr lang="en-US" dirty="0">
                <a:latin typeface="Arial" charset="0"/>
                <a:ea typeface="ＭＳ Ｐゴシック" charset="0"/>
                <a:cs typeface="ＭＳ Ｐゴシック" charset="0"/>
              </a:rPr>
              <a:t>.</a:t>
            </a:r>
          </a:p>
          <a:p>
            <a:pPr eaLnBrk="1" hangingPunct="1">
              <a:lnSpc>
                <a:spcPct val="90000"/>
              </a:lnSpc>
            </a:pPr>
            <a:endParaRPr lang="en-US" dirty="0">
              <a:latin typeface="Arial" charset="0"/>
              <a:ea typeface="ＭＳ Ｐゴシック" charset="0"/>
              <a:cs typeface="ＭＳ Ｐゴシック" charset="0"/>
            </a:endParaRPr>
          </a:p>
          <a:p>
            <a:pPr eaLnBrk="1" hangingPunct="1">
              <a:lnSpc>
                <a:spcPct val="90000"/>
              </a:lnSpc>
            </a:pPr>
            <a:r>
              <a:rPr lang="en-US" dirty="0">
                <a:latin typeface="Arial" charset="0"/>
                <a:ea typeface="ＭＳ Ｐゴシック" charset="0"/>
                <a:cs typeface="ＭＳ Ｐゴシック" charset="0"/>
              </a:rPr>
              <a:t>Teachers learned the routine </a:t>
            </a:r>
            <a:r>
              <a:rPr lang="en-US" dirty="0" smtClean="0">
                <a:latin typeface="Arial" charset="0"/>
                <a:ea typeface="ＭＳ Ｐゴシック" charset="0"/>
                <a:cs typeface="ＭＳ Ｐゴシック" charset="0"/>
              </a:rPr>
              <a:t>easily with 2-3 hours of instruction and practice &amp; planning time.</a:t>
            </a:r>
            <a:endParaRPr lang="en-US" dirty="0">
              <a:latin typeface="Arial" charset="0"/>
              <a:ea typeface="ＭＳ Ｐゴシック" charset="0"/>
              <a:cs typeface="ＭＳ Ｐゴシック" charset="0"/>
            </a:endParaRPr>
          </a:p>
          <a:p>
            <a:pPr eaLnBrk="1" hangingPunct="1">
              <a:lnSpc>
                <a:spcPct val="90000"/>
              </a:lnSpc>
            </a:pPr>
            <a:endParaRPr lang="en-US" dirty="0">
              <a:latin typeface="Arial" charset="0"/>
              <a:ea typeface="ＭＳ Ｐゴシック" charset="0"/>
              <a:cs typeface="ＭＳ Ｐゴシック" charset="0"/>
            </a:endParaRPr>
          </a:p>
          <a:p>
            <a:pPr eaLnBrk="1" hangingPunct="1">
              <a:lnSpc>
                <a:spcPct val="90000"/>
              </a:lnSpc>
            </a:pPr>
            <a:r>
              <a:rPr lang="en-US" dirty="0">
                <a:latin typeface="Arial" charset="0"/>
                <a:ea typeface="ＭＳ Ｐゴシック" charset="0"/>
                <a:cs typeface="ＭＳ Ｐゴシック" charset="0"/>
              </a:rPr>
              <a:t>Students gained an average of at least 10 to 20 percentage points on unit tests.</a:t>
            </a:r>
          </a:p>
          <a:p>
            <a:pPr eaLnBrk="1" hangingPunct="1">
              <a:lnSpc>
                <a:spcPct val="90000"/>
              </a:lnSpc>
            </a:pPr>
            <a:endParaRPr lang="en-US" dirty="0">
              <a:latin typeface="Arial" charset="0"/>
              <a:ea typeface="ＭＳ Ｐゴシック" charset="0"/>
              <a:cs typeface="ＭＳ Ｐゴシック" charset="0"/>
            </a:endParaRPr>
          </a:p>
          <a:p>
            <a:pPr eaLnBrk="1" hangingPunct="1">
              <a:lnSpc>
                <a:spcPct val="90000"/>
              </a:lnSpc>
            </a:pPr>
            <a:r>
              <a:rPr lang="en-US" dirty="0">
                <a:latin typeface="Arial" charset="0"/>
                <a:ea typeface="ＭＳ Ｐゴシック" charset="0"/>
                <a:cs typeface="ＭＳ Ｐゴシック" charset="0"/>
              </a:rPr>
              <a:t>Teachers continued using the routine after the studies were completed.</a:t>
            </a:r>
          </a:p>
        </p:txBody>
      </p:sp>
      <p:pic>
        <p:nvPicPr>
          <p:cNvPr id="2663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07A3A896-15C5-4C49-BED0-973A6624EA3E}" type="slidenum">
              <a:rPr lang="en-US" sz="1000">
                <a:solidFill>
                  <a:schemeClr val="accent2"/>
                </a:solidFill>
                <a:latin typeface="Arial" charset="0"/>
              </a:rPr>
              <a:pPr/>
              <a:t>9</a:t>
            </a:fld>
            <a:endParaRPr lang="en-US" sz="1000" dirty="0">
              <a:solidFill>
                <a:schemeClr val="accent2"/>
              </a:solidFill>
              <a:latin typeface="Arial" charset="0"/>
            </a:endParaRPr>
          </a:p>
        </p:txBody>
      </p:sp>
      <p:sp>
        <p:nvSpPr>
          <p:cNvPr id="286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smtClean="0">
                <a:solidFill>
                  <a:schemeClr val="accent2"/>
                </a:solidFill>
                <a:latin typeface="Arial" charset="0"/>
              </a:rPr>
              <a:t>University of Kansas Center for Research on Learning  2013</a:t>
            </a:r>
            <a:endParaRPr lang="en-US" sz="1000" dirty="0">
              <a:solidFill>
                <a:schemeClr val="accent2"/>
              </a:solidFill>
              <a:latin typeface="Arial" charset="0"/>
            </a:endParaRPr>
          </a:p>
        </p:txBody>
      </p:sp>
      <p:sp>
        <p:nvSpPr>
          <p:cNvPr id="28676"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Supporting Research</a:t>
            </a:r>
          </a:p>
        </p:txBody>
      </p:sp>
      <p:sp>
        <p:nvSpPr>
          <p:cNvPr id="28677" name="Rectangle 3"/>
          <p:cNvSpPr>
            <a:spLocks noGrp="1" noChangeArrowheads="1"/>
          </p:cNvSpPr>
          <p:nvPr>
            <p:ph type="body" idx="1"/>
          </p:nvPr>
        </p:nvSpPr>
        <p:spPr/>
        <p:txBody>
          <a:bodyPr/>
          <a:lstStyle/>
          <a:p>
            <a:pPr eaLnBrk="1" hangingPunct="1">
              <a:lnSpc>
                <a:spcPct val="110000"/>
              </a:lnSpc>
            </a:pPr>
            <a:r>
              <a:rPr lang="en-US" dirty="0">
                <a:latin typeface="Arial" charset="0"/>
                <a:ea typeface="ＭＳ Ｐゴシック" charset="0"/>
                <a:cs typeface="ＭＳ Ｐゴシック" charset="0"/>
              </a:rPr>
              <a:t>Positive results were achieved when teachers:</a:t>
            </a:r>
          </a:p>
          <a:p>
            <a:pPr eaLnBrk="1" hangingPunct="1">
              <a:lnSpc>
                <a:spcPct val="110000"/>
              </a:lnSpc>
            </a:pPr>
            <a:endParaRPr lang="en-US" dirty="0">
              <a:latin typeface="Arial" charset="0"/>
              <a:ea typeface="ＭＳ Ｐゴシック" charset="0"/>
              <a:cs typeface="ＭＳ Ｐゴシック" charset="0"/>
            </a:endParaRPr>
          </a:p>
          <a:p>
            <a:pPr lvl="1" eaLnBrk="1" hangingPunct="1">
              <a:lnSpc>
                <a:spcPct val="110000"/>
              </a:lnSpc>
            </a:pPr>
            <a:r>
              <a:rPr lang="en-US" dirty="0">
                <a:latin typeface="Arial" charset="0"/>
                <a:ea typeface="ＭＳ Ｐゴシック" charset="0"/>
              </a:rPr>
              <a:t>received 2-3 hours of instruction in the routine</a:t>
            </a:r>
          </a:p>
          <a:p>
            <a:pPr lvl="1" eaLnBrk="1" hangingPunct="1">
              <a:lnSpc>
                <a:spcPct val="110000"/>
              </a:lnSpc>
            </a:pPr>
            <a:endParaRPr lang="en-US" dirty="0">
              <a:latin typeface="Arial" charset="0"/>
              <a:ea typeface="ＭＳ Ｐゴシック" charset="0"/>
            </a:endParaRPr>
          </a:p>
          <a:p>
            <a:pPr lvl="1" eaLnBrk="1" hangingPunct="1">
              <a:lnSpc>
                <a:spcPct val="110000"/>
              </a:lnSpc>
            </a:pPr>
            <a:r>
              <a:rPr lang="en-US" dirty="0">
                <a:latin typeface="Arial" charset="0"/>
                <a:ea typeface="ＭＳ Ｐゴシック" charset="0"/>
              </a:rPr>
              <a:t>discussed the routine with colleagues</a:t>
            </a:r>
          </a:p>
          <a:p>
            <a:pPr lvl="1" eaLnBrk="1" hangingPunct="1">
              <a:lnSpc>
                <a:spcPct val="110000"/>
              </a:lnSpc>
            </a:pPr>
            <a:endParaRPr lang="en-US" dirty="0">
              <a:latin typeface="Arial" charset="0"/>
              <a:ea typeface="ＭＳ Ｐゴシック" charset="0"/>
            </a:endParaRPr>
          </a:p>
          <a:p>
            <a:pPr lvl="1" eaLnBrk="1" hangingPunct="1">
              <a:lnSpc>
                <a:spcPct val="110000"/>
              </a:lnSpc>
            </a:pPr>
            <a:r>
              <a:rPr lang="en-US" dirty="0">
                <a:latin typeface="Arial" charset="0"/>
                <a:ea typeface="ＭＳ Ｐゴシック" charset="0"/>
              </a:rPr>
              <a:t>spent the necessary time to plan use of the routine</a:t>
            </a:r>
          </a:p>
        </p:txBody>
      </p:sp>
      <p:pic>
        <p:nvPicPr>
          <p:cNvPr id="2867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IM_no KU Template">
  <a:themeElements>
    <a:clrScheme name="">
      <a:dk1>
        <a:srgbClr val="000000"/>
      </a:dk1>
      <a:lt1>
        <a:srgbClr val="FFFFFF"/>
      </a:lt1>
      <a:dk2>
        <a:srgbClr val="601314"/>
      </a:dk2>
      <a:lt2>
        <a:srgbClr val="808080"/>
      </a:lt2>
      <a:accent1>
        <a:srgbClr val="DC5A21"/>
      </a:accent1>
      <a:accent2>
        <a:srgbClr val="FFFFFF"/>
      </a:accent2>
      <a:accent3>
        <a:srgbClr val="FFFFFF"/>
      </a:accent3>
      <a:accent4>
        <a:srgbClr val="000000"/>
      </a:accent4>
      <a:accent5>
        <a:srgbClr val="EBB5AB"/>
      </a:accent5>
      <a:accent6>
        <a:srgbClr val="E7E7E7"/>
      </a:accent6>
      <a:hlink>
        <a:srgbClr val="495B60"/>
      </a:hlink>
      <a:folHlink>
        <a:srgbClr val="5FB3D9"/>
      </a:folHlink>
    </a:clrScheme>
    <a:fontScheme name="SIM_no KU 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SIM_no KU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M_no KU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M_no KU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M_no KU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M_no KU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M_no KU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M_no KU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M_no KU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M_no KU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M_no KU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M_no KU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M_no KU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Bonsai:CE/LS - CD-ROMS:SIM_no KU Template2.pot</Template>
  <TotalTime>2889</TotalTime>
  <Words>6807</Words>
  <Application>Microsoft Macintosh PowerPoint</Application>
  <PresentationFormat>On-screen Show (4:3)</PresentationFormat>
  <Paragraphs>1704</Paragraphs>
  <Slides>57</Slides>
  <Notes>37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SIM_no KU Template</vt:lpstr>
      <vt:lpstr>The Unit  Organizer Routine</vt:lpstr>
      <vt:lpstr>Responding to the Challenge</vt:lpstr>
      <vt:lpstr>Responding to the Challenge</vt:lpstr>
      <vt:lpstr>PowerPoint Presentation</vt:lpstr>
      <vt:lpstr>PowerPoint Presentation</vt:lpstr>
      <vt:lpstr>PowerPoint Presentation</vt:lpstr>
      <vt:lpstr>PowerPoint Presentation</vt:lpstr>
      <vt:lpstr>Supporting Research</vt:lpstr>
      <vt:lpstr>Supporting Research</vt:lpstr>
      <vt:lpstr>Supporting Research</vt:lpstr>
      <vt:lpstr>Components of The Unit Organizer Routine</vt:lpstr>
      <vt:lpstr>BOOK TOUR</vt:lpstr>
      <vt:lpstr>Page Numbers in  UO Guidebook</vt:lpstr>
      <vt:lpstr>PowerPoint Presentation</vt:lpstr>
      <vt:lpstr>The Unit Organizer Teaching Device</vt:lpstr>
      <vt:lpstr>The Unit Organizer Teaching Device</vt:lpstr>
      <vt:lpstr>    The Perfect Match: Common Core State Standards &amp; Content Enhancement Routines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Line Labels/Connectors</vt:lpstr>
      <vt:lpstr>PowerPoint Presentation</vt:lpstr>
      <vt:lpstr>PowerPoint Presentation</vt:lpstr>
      <vt:lpstr>PowerPoint Presentation</vt:lpstr>
      <vt:lpstr>PowerPoint Presentation</vt:lpstr>
      <vt:lpstr>Teaching Hot Spot</vt:lpstr>
      <vt:lpstr>PowerPoint Presentation</vt:lpstr>
      <vt:lpstr>Teaching Hot Spot</vt:lpstr>
      <vt:lpstr>PowerPoint Presentation</vt:lpstr>
      <vt:lpstr>PowerPoint Presentation</vt:lpstr>
      <vt:lpstr>PowerPoint Presentation</vt:lpstr>
      <vt:lpstr>PowerPoint Presentation</vt:lpstr>
      <vt:lpstr>PowerPoint Presentation</vt:lpstr>
      <vt:lpstr>The CRAFT Linking Steps </vt:lpstr>
      <vt:lpstr>The CRAFT Linking Steps</vt:lpstr>
      <vt:lpstr>Teaching Hot Spot</vt:lpstr>
      <vt:lpstr>Understanding CRAFT</vt:lpstr>
      <vt:lpstr>Teaching Hot Spot</vt:lpstr>
      <vt:lpstr>Teaching Hot Spot</vt:lpstr>
      <vt:lpstr>Understanding CRAFT</vt:lpstr>
      <vt:lpstr>The Cue-Do-Review Sequence</vt:lpstr>
      <vt:lpstr>The Cue-Do-Review Sequence</vt:lpstr>
      <vt:lpstr>The Cue-Do-Review Sequence</vt:lpstr>
      <vt:lpstr>The Cue-Do-Review Sequence</vt:lpstr>
      <vt:lpstr>Get Ready</vt:lpstr>
      <vt:lpstr>Get Ready</vt:lpstr>
      <vt:lpstr>Get Ready</vt:lpstr>
      <vt:lpstr>Get Set</vt:lpstr>
      <vt:lpstr>The Double Win!</vt:lpstr>
      <vt:lpstr>PowerPoint Presentation</vt:lpstr>
      <vt:lpstr>PowerPoint Presentation</vt:lpstr>
      <vt:lpstr>Discussion Group</vt:lpstr>
    </vt:vector>
  </TitlesOfParts>
  <Company>University of Kansas -- SPED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 Organizer Routine</dc:title>
  <dc:creator>Jeff Thomas</dc:creator>
  <cp:lastModifiedBy>Patricia Sampson Graner</cp:lastModifiedBy>
  <cp:revision>197</cp:revision>
  <cp:lastPrinted>2013-11-20T21:45:30Z</cp:lastPrinted>
  <dcterms:created xsi:type="dcterms:W3CDTF">2010-06-24T13:46:20Z</dcterms:created>
  <dcterms:modified xsi:type="dcterms:W3CDTF">2014-09-14T16:28:13Z</dcterms:modified>
</cp:coreProperties>
</file>