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92" d="100"/>
          <a:sy n="92" d="100"/>
        </p:scale>
        <p:origin x="-4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C1112-1CD6-B842-94E1-6382801B6D20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DB108-0898-EE4C-B4B2-10CDA5D980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8" tIns="45711" rIns="91418" bIns="45711" anchor="b">
            <a:prstTxWarp prst="textNoShape">
              <a:avLst/>
            </a:prstTxWarp>
          </a:bodyPr>
          <a:lstStyle/>
          <a:p>
            <a:pPr algn="r"/>
            <a:fld id="{A351FBEF-4EC1-3B4C-A903-0BFEF5E7D938}" type="slidenum">
              <a:rPr lang="en-US" sz="1100">
                <a:solidFill>
                  <a:srgbClr val="000000"/>
                </a:solidFill>
                <a:latin typeface="Calibri" pitchFamily="-109" charset="0"/>
              </a:rPr>
              <a:pPr algn="r"/>
              <a:t>1</a:t>
            </a:fld>
            <a:endParaRPr lang="en-US" sz="1100">
              <a:solidFill>
                <a:srgbClr val="000000"/>
              </a:solidFill>
              <a:latin typeface="Calibri" pitchFamily="-109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Our plates are full!  What more can they possibly add</a:t>
            </a:r>
            <a:r>
              <a:rPr lang="en-US" dirty="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?</a:t>
            </a:r>
          </a:p>
          <a:p>
            <a:pPr eaLnBrk="1" hangingPunct="1"/>
            <a:endParaRPr lang="en-US" dirty="0" smtClean="0"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r>
              <a:rPr lang="en-US" dirty="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Puzzle activity</a:t>
            </a:r>
            <a:r>
              <a:rPr lang="en-US" baseline="0" dirty="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 developed by Candace </a:t>
            </a:r>
            <a:r>
              <a:rPr lang="en-US" baseline="0" dirty="0" err="1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Bixler</a:t>
            </a:r>
            <a:r>
              <a:rPr lang="en-US" baseline="0" dirty="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, Austin, Texas, and presented during 2010 International SIM® Conference.</a:t>
            </a:r>
            <a:endParaRPr lang="en-US" dirty="0" smtClean="0"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8" tIns="45711" rIns="91418" bIns="45711" anchor="b">
            <a:prstTxWarp prst="textNoShape">
              <a:avLst/>
            </a:prstTxWarp>
          </a:bodyPr>
          <a:lstStyle/>
          <a:p>
            <a:pPr algn="r"/>
            <a:fld id="{4C713AC5-517C-7349-A002-DA44519D7D8D}" type="slidenum">
              <a:rPr lang="en-US" sz="1100">
                <a:solidFill>
                  <a:srgbClr val="000000"/>
                </a:solidFill>
                <a:latin typeface="Calibri" pitchFamily="-109" charset="0"/>
              </a:rPr>
              <a:pPr algn="r"/>
              <a:t>2</a:t>
            </a:fld>
            <a:endParaRPr lang="en-US" sz="1100">
              <a:solidFill>
                <a:srgbClr val="000000"/>
              </a:solidFill>
              <a:latin typeface="Calibri" pitchFamily="-109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E675-E36D-0244-AD37-12AE7D4FB473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BBD3-FC5E-9548-ABC0-ECA75D3587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E675-E36D-0244-AD37-12AE7D4FB473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BBD3-FC5E-9548-ABC0-ECA75D3587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E675-E36D-0244-AD37-12AE7D4FB473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BBD3-FC5E-9548-ABC0-ECA75D3587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E675-E36D-0244-AD37-12AE7D4FB473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BBD3-FC5E-9548-ABC0-ECA75D3587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E675-E36D-0244-AD37-12AE7D4FB473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BBD3-FC5E-9548-ABC0-ECA75D3587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E675-E36D-0244-AD37-12AE7D4FB473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BBD3-FC5E-9548-ABC0-ECA75D3587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E675-E36D-0244-AD37-12AE7D4FB473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BBD3-FC5E-9548-ABC0-ECA75D3587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E675-E36D-0244-AD37-12AE7D4FB473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BBD3-FC5E-9548-ABC0-ECA75D3587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E675-E36D-0244-AD37-12AE7D4FB473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BBD3-FC5E-9548-ABC0-ECA75D3587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E675-E36D-0244-AD37-12AE7D4FB473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BBD3-FC5E-9548-ABC0-ECA75D3587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E675-E36D-0244-AD37-12AE7D4FB473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BBD3-FC5E-9548-ABC0-ECA75D3587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0E675-E36D-0244-AD37-12AE7D4FB473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EBBD3-FC5E-9548-ABC0-ECA75D3587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uzzle3"/>
          <p:cNvSpPr>
            <a:spLocks noEditPoints="1" noChangeArrowheads="1"/>
          </p:cNvSpPr>
          <p:nvPr/>
        </p:nvSpPr>
        <p:spPr bwMode="auto">
          <a:xfrm>
            <a:off x="6324600" y="1524000"/>
            <a:ext cx="1677988" cy="21971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A5002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503810" name="Puzzle3"/>
          <p:cNvSpPr>
            <a:spLocks noEditPoints="1" noChangeArrowheads="1"/>
          </p:cNvSpPr>
          <p:nvPr/>
        </p:nvSpPr>
        <p:spPr bwMode="auto">
          <a:xfrm rot="-1420183">
            <a:off x="7085013" y="4343400"/>
            <a:ext cx="1677987" cy="21971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003366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11" name="Text Box 3"/>
          <p:cNvSpPr txBox="1">
            <a:spLocks noChangeArrowheads="1"/>
          </p:cNvSpPr>
          <p:nvPr/>
        </p:nvSpPr>
        <p:spPr bwMode="auto">
          <a:xfrm rot="-1434975">
            <a:off x="7034213" y="4994275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BBE0E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CCRS</a:t>
            </a:r>
          </a:p>
        </p:txBody>
      </p:sp>
      <p:sp>
        <p:nvSpPr>
          <p:cNvPr id="503812" name="Puzzle2"/>
          <p:cNvSpPr>
            <a:spLocks noEditPoints="1" noChangeArrowheads="1"/>
          </p:cNvSpPr>
          <p:nvPr/>
        </p:nvSpPr>
        <p:spPr bwMode="auto">
          <a:xfrm rot="1747776" flipV="1">
            <a:off x="1371600" y="990600"/>
            <a:ext cx="2676525" cy="20018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008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13" name="Text Box 5"/>
          <p:cNvSpPr txBox="1">
            <a:spLocks noChangeArrowheads="1"/>
          </p:cNvSpPr>
          <p:nvPr/>
        </p:nvSpPr>
        <p:spPr bwMode="auto">
          <a:xfrm rot="1834173">
            <a:off x="1752600" y="1796534"/>
            <a:ext cx="17541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ELL/ESL</a:t>
            </a:r>
          </a:p>
        </p:txBody>
      </p:sp>
      <p:sp>
        <p:nvSpPr>
          <p:cNvPr id="503814" name="Puzzle1"/>
          <p:cNvSpPr>
            <a:spLocks noEditPoints="1" noChangeArrowheads="1"/>
          </p:cNvSpPr>
          <p:nvPr/>
        </p:nvSpPr>
        <p:spPr bwMode="auto">
          <a:xfrm rot="-972172">
            <a:off x="6350" y="3090863"/>
            <a:ext cx="2709863" cy="1524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0033CC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15" name="Text Box 7"/>
          <p:cNvSpPr txBox="1">
            <a:spLocks noChangeArrowheads="1"/>
          </p:cNvSpPr>
          <p:nvPr/>
        </p:nvSpPr>
        <p:spPr bwMode="auto">
          <a:xfrm rot="-1113619">
            <a:off x="484188" y="3663434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State Assess</a:t>
            </a:r>
          </a:p>
        </p:txBody>
      </p:sp>
      <p:sp>
        <p:nvSpPr>
          <p:cNvPr id="503816" name="Puzzle1"/>
          <p:cNvSpPr>
            <a:spLocks noEditPoints="1" noChangeArrowheads="1"/>
          </p:cNvSpPr>
          <p:nvPr/>
        </p:nvSpPr>
        <p:spPr bwMode="auto">
          <a:xfrm rot="3553518">
            <a:off x="4420393" y="1218407"/>
            <a:ext cx="2709863" cy="1524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CC66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17" name="Text Box 9"/>
          <p:cNvSpPr txBox="1">
            <a:spLocks noChangeArrowheads="1"/>
          </p:cNvSpPr>
          <p:nvPr/>
        </p:nvSpPr>
        <p:spPr bwMode="auto">
          <a:xfrm rot="-1790121">
            <a:off x="4648200" y="1415534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  <a:ea typeface="ＭＳ Ｐゴシック" charset="-128"/>
                <a:cs typeface="ＭＳ Ｐゴシック" charset="-128"/>
              </a:rPr>
              <a:t>PLCs</a:t>
            </a:r>
            <a:endParaRPr lang="en-US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03818" name="Puzzle3"/>
          <p:cNvSpPr>
            <a:spLocks noEditPoints="1" noChangeArrowheads="1"/>
          </p:cNvSpPr>
          <p:nvPr/>
        </p:nvSpPr>
        <p:spPr bwMode="auto">
          <a:xfrm>
            <a:off x="7389813" y="2527300"/>
            <a:ext cx="1677987" cy="21971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19" name="Puzzle2"/>
          <p:cNvSpPr>
            <a:spLocks noEditPoints="1" noChangeArrowheads="1"/>
          </p:cNvSpPr>
          <p:nvPr/>
        </p:nvSpPr>
        <p:spPr bwMode="auto">
          <a:xfrm rot="1598776">
            <a:off x="5029200" y="4627563"/>
            <a:ext cx="2676525" cy="20018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FFCC66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20" name="Puzzle4"/>
          <p:cNvSpPr>
            <a:spLocks noEditPoints="1" noChangeArrowheads="1"/>
          </p:cNvSpPr>
          <p:nvPr/>
        </p:nvSpPr>
        <p:spPr bwMode="auto">
          <a:xfrm rot="3015385">
            <a:off x="700088" y="4467225"/>
            <a:ext cx="1614487" cy="25574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6600CC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21" name="Puzzle2"/>
          <p:cNvSpPr>
            <a:spLocks noEditPoints="1" noChangeArrowheads="1"/>
          </p:cNvSpPr>
          <p:nvPr/>
        </p:nvSpPr>
        <p:spPr bwMode="auto">
          <a:xfrm rot="20310440" flipV="1">
            <a:off x="3124200" y="4856163"/>
            <a:ext cx="2676525" cy="20018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008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22" name="Text Box 14"/>
          <p:cNvSpPr txBox="1">
            <a:spLocks noChangeArrowheads="1"/>
          </p:cNvSpPr>
          <p:nvPr/>
        </p:nvSpPr>
        <p:spPr bwMode="auto">
          <a:xfrm>
            <a:off x="7315200" y="318452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Tutorials</a:t>
            </a:r>
          </a:p>
        </p:txBody>
      </p:sp>
      <p:sp>
        <p:nvSpPr>
          <p:cNvPr id="503823" name="Text Box 15"/>
          <p:cNvSpPr txBox="1">
            <a:spLocks noChangeArrowheads="1"/>
          </p:cNvSpPr>
          <p:nvPr/>
        </p:nvSpPr>
        <p:spPr bwMode="auto">
          <a:xfrm rot="-1185229">
            <a:off x="3581400" y="5585897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$ Funding $</a:t>
            </a:r>
          </a:p>
        </p:txBody>
      </p:sp>
      <p:sp>
        <p:nvSpPr>
          <p:cNvPr id="503824" name="Text Box 16"/>
          <p:cNvSpPr txBox="1">
            <a:spLocks noChangeArrowheads="1"/>
          </p:cNvSpPr>
          <p:nvPr/>
        </p:nvSpPr>
        <p:spPr bwMode="auto">
          <a:xfrm rot="-2359551">
            <a:off x="609600" y="5530334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  <a:ea typeface="ＭＳ Ｐゴシック" charset="-128"/>
                <a:cs typeface="ＭＳ Ｐゴシック" charset="-128"/>
              </a:rPr>
              <a:t>RtI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03825" name="Text Box 17"/>
          <p:cNvSpPr txBox="1">
            <a:spLocks noChangeArrowheads="1"/>
          </p:cNvSpPr>
          <p:nvPr/>
        </p:nvSpPr>
        <p:spPr bwMode="auto">
          <a:xfrm rot="1600120">
            <a:off x="5427663" y="5380315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CCSS</a:t>
            </a:r>
          </a:p>
        </p:txBody>
      </p:sp>
      <p:sp>
        <p:nvSpPr>
          <p:cNvPr id="503826" name="Puzzle2"/>
          <p:cNvSpPr>
            <a:spLocks noEditPoints="1" noChangeArrowheads="1"/>
          </p:cNvSpPr>
          <p:nvPr/>
        </p:nvSpPr>
        <p:spPr bwMode="auto">
          <a:xfrm rot="569531">
            <a:off x="2895600" y="1524000"/>
            <a:ext cx="2676525" cy="20018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9966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27" name="Puzzle4"/>
          <p:cNvSpPr>
            <a:spLocks noEditPoints="1" noChangeArrowheads="1"/>
          </p:cNvSpPr>
          <p:nvPr/>
        </p:nvSpPr>
        <p:spPr bwMode="auto">
          <a:xfrm rot="6928969">
            <a:off x="465138" y="1143000"/>
            <a:ext cx="1614487" cy="25574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FFC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28" name="Puzzle2"/>
          <p:cNvSpPr>
            <a:spLocks noEditPoints="1" noChangeArrowheads="1"/>
          </p:cNvSpPr>
          <p:nvPr/>
        </p:nvSpPr>
        <p:spPr bwMode="auto">
          <a:xfrm rot="2624592" flipV="1">
            <a:off x="2286000" y="3484563"/>
            <a:ext cx="2676525" cy="20018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FF66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29" name="Text Box 21"/>
          <p:cNvSpPr txBox="1">
            <a:spLocks noChangeArrowheads="1"/>
          </p:cNvSpPr>
          <p:nvPr/>
        </p:nvSpPr>
        <p:spPr bwMode="auto">
          <a:xfrm rot="2729568">
            <a:off x="2743200" y="4214297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GT Program</a:t>
            </a:r>
          </a:p>
        </p:txBody>
      </p:sp>
      <p:sp>
        <p:nvSpPr>
          <p:cNvPr id="503830" name="Text Box 22"/>
          <p:cNvSpPr txBox="1">
            <a:spLocks noChangeArrowheads="1"/>
          </p:cNvSpPr>
          <p:nvPr/>
        </p:nvSpPr>
        <p:spPr bwMode="auto">
          <a:xfrm rot="1555246">
            <a:off x="392113" y="2233097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Special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 </a:t>
            </a: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Ed.</a:t>
            </a:r>
          </a:p>
        </p:txBody>
      </p:sp>
      <p:sp>
        <p:nvSpPr>
          <p:cNvPr id="503831" name="Text Box 23"/>
          <p:cNvSpPr txBox="1">
            <a:spLocks noChangeArrowheads="1"/>
          </p:cNvSpPr>
          <p:nvPr/>
        </p:nvSpPr>
        <p:spPr bwMode="auto">
          <a:xfrm rot="572094">
            <a:off x="3382963" y="2177534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At-Risk</a:t>
            </a:r>
          </a:p>
        </p:txBody>
      </p:sp>
      <p:sp>
        <p:nvSpPr>
          <p:cNvPr id="503832" name="Puzzle1"/>
          <p:cNvSpPr>
            <a:spLocks noEditPoints="1" noChangeArrowheads="1"/>
          </p:cNvSpPr>
          <p:nvPr/>
        </p:nvSpPr>
        <p:spPr bwMode="auto">
          <a:xfrm rot="734845">
            <a:off x="4800600" y="3352800"/>
            <a:ext cx="2709863" cy="1524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FF00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33" name="Text Box 25"/>
          <p:cNvSpPr txBox="1">
            <a:spLocks noChangeArrowheads="1"/>
          </p:cNvSpPr>
          <p:nvPr/>
        </p:nvSpPr>
        <p:spPr bwMode="auto">
          <a:xfrm rot="707892">
            <a:off x="5321300" y="3917434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  <a:ea typeface="Arial" charset="0"/>
                <a:cs typeface="Arial" charset="0"/>
              </a:rPr>
              <a:t>504</a:t>
            </a:r>
            <a:endParaRPr lang="en-US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3836" name="Puzzle2"/>
          <p:cNvSpPr>
            <a:spLocks noEditPoints="1" noChangeArrowheads="1"/>
          </p:cNvSpPr>
          <p:nvPr/>
        </p:nvSpPr>
        <p:spPr bwMode="auto">
          <a:xfrm rot="107617" flipV="1">
            <a:off x="5781675" y="0"/>
            <a:ext cx="2676525" cy="20018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003399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37" name="Text Box 29"/>
          <p:cNvSpPr txBox="1">
            <a:spLocks noChangeArrowheads="1"/>
          </p:cNvSpPr>
          <p:nvPr/>
        </p:nvSpPr>
        <p:spPr bwMode="auto">
          <a:xfrm rot="205754">
            <a:off x="6237288" y="729734"/>
            <a:ext cx="1754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PBS</a:t>
            </a:r>
          </a:p>
        </p:txBody>
      </p:sp>
      <p:sp>
        <p:nvSpPr>
          <p:cNvPr id="503838" name="Puzzle3"/>
          <p:cNvSpPr>
            <a:spLocks noEditPoints="1" noChangeArrowheads="1"/>
          </p:cNvSpPr>
          <p:nvPr/>
        </p:nvSpPr>
        <p:spPr bwMode="auto">
          <a:xfrm rot="1534189">
            <a:off x="7239000" y="762000"/>
            <a:ext cx="1677988" cy="21971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339966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39" name="Text Box 31"/>
          <p:cNvSpPr txBox="1">
            <a:spLocks noChangeArrowheads="1"/>
          </p:cNvSpPr>
          <p:nvPr/>
        </p:nvSpPr>
        <p:spPr bwMode="auto">
          <a:xfrm rot="1520143">
            <a:off x="7215188" y="1541740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Intervention</a:t>
            </a:r>
          </a:p>
        </p:txBody>
      </p:sp>
      <p:sp>
        <p:nvSpPr>
          <p:cNvPr id="503840" name="Puzzle2"/>
          <p:cNvSpPr>
            <a:spLocks noEditPoints="1" noChangeArrowheads="1"/>
          </p:cNvSpPr>
          <p:nvPr/>
        </p:nvSpPr>
        <p:spPr bwMode="auto">
          <a:xfrm rot="107617" flipV="1">
            <a:off x="3048000" y="0"/>
            <a:ext cx="2676525" cy="20018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9999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41" name="Text Box 33"/>
          <p:cNvSpPr txBox="1">
            <a:spLocks noChangeArrowheads="1"/>
          </p:cNvSpPr>
          <p:nvPr/>
        </p:nvSpPr>
        <p:spPr bwMode="auto">
          <a:xfrm rot="205754">
            <a:off x="3276600" y="760413"/>
            <a:ext cx="22336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  <a:ea typeface="ＭＳ Ｐゴシック" pitchFamily="28" charset="-128"/>
                <a:cs typeface="Arial" charset="0"/>
              </a:rPr>
              <a:t>data</a:t>
            </a:r>
          </a:p>
        </p:txBody>
      </p:sp>
      <p:sp>
        <p:nvSpPr>
          <p:cNvPr id="2" name="Puzzle4"/>
          <p:cNvSpPr>
            <a:spLocks noEditPoints="1" noChangeArrowheads="1"/>
          </p:cNvSpPr>
          <p:nvPr/>
        </p:nvSpPr>
        <p:spPr bwMode="auto">
          <a:xfrm rot="6419469">
            <a:off x="2224088" y="4772025"/>
            <a:ext cx="1614487" cy="25574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808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 Box 16"/>
          <p:cNvSpPr txBox="1">
            <a:spLocks noChangeArrowheads="1"/>
          </p:cNvSpPr>
          <p:nvPr/>
        </p:nvSpPr>
        <p:spPr bwMode="auto">
          <a:xfrm rot="1038954">
            <a:off x="2133600" y="5835134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  <a:ea typeface="Arial" charset="0"/>
                <a:cs typeface="Arial" charset="0"/>
              </a:rPr>
              <a:t>Policy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3834" name="Puzzle3"/>
          <p:cNvSpPr>
            <a:spLocks noEditPoints="1" noChangeArrowheads="1"/>
          </p:cNvSpPr>
          <p:nvPr/>
        </p:nvSpPr>
        <p:spPr bwMode="auto">
          <a:xfrm rot="7264514">
            <a:off x="2024856" y="-30956"/>
            <a:ext cx="1677988" cy="21971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Puzzle3"/>
          <p:cNvSpPr>
            <a:spLocks noEditPoints="1" noChangeArrowheads="1"/>
          </p:cNvSpPr>
          <p:nvPr/>
        </p:nvSpPr>
        <p:spPr bwMode="auto">
          <a:xfrm rot="5400000">
            <a:off x="411956" y="-183356"/>
            <a:ext cx="1677988" cy="21971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92D05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35" name="Text Box 27"/>
          <p:cNvSpPr txBox="1">
            <a:spLocks noChangeArrowheads="1"/>
          </p:cNvSpPr>
          <p:nvPr/>
        </p:nvSpPr>
        <p:spPr bwMode="auto">
          <a:xfrm>
            <a:off x="444500" y="609600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  <a:ea typeface="ＭＳ Ｐゴシック" pitchFamily="28" charset="-128"/>
                <a:cs typeface="Arial" charset="0"/>
              </a:rPr>
              <a:t>Marzano</a:t>
            </a:r>
            <a:endParaRPr lang="en-US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  <a:ea typeface="ＭＳ Ｐゴシック" pitchFamily="28" charset="-128"/>
              <a:cs typeface="Arial" charset="0"/>
            </a:endParaRPr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 rot="1849660">
            <a:off x="2044700" y="805934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Arial" charset="0"/>
              </a:rPr>
              <a:t>ARI/AMI</a:t>
            </a:r>
          </a:p>
        </p:txBody>
      </p:sp>
      <p:sp>
        <p:nvSpPr>
          <p:cNvPr id="503842" name="Puzzle2"/>
          <p:cNvSpPr>
            <a:spLocks noEditPoints="1" noChangeArrowheads="1"/>
          </p:cNvSpPr>
          <p:nvPr/>
        </p:nvSpPr>
        <p:spPr bwMode="auto">
          <a:xfrm rot="-912416">
            <a:off x="573088" y="979488"/>
            <a:ext cx="8096250" cy="470376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3843" name="Text Box 35"/>
          <p:cNvSpPr txBox="1">
            <a:spLocks noChangeArrowheads="1"/>
          </p:cNvSpPr>
          <p:nvPr/>
        </p:nvSpPr>
        <p:spPr bwMode="auto">
          <a:xfrm rot="20761951">
            <a:off x="2057400" y="2244934"/>
            <a:ext cx="4572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ln w="6350">
                  <a:solidFill>
                    <a:schemeClr val="tx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ＭＳ Ｐゴシック" pitchFamily="28" charset="-128"/>
                <a:cs typeface="+mn-cs"/>
              </a:rPr>
              <a:t>Strategic Instruction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0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0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0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0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0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0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0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0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0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0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0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0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0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0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0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0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0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0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0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50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50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50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50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50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50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0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0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50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50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50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50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503810" grpId="0" animBg="1"/>
      <p:bldP spid="503811" grpId="0"/>
      <p:bldP spid="503812" grpId="0" animBg="1"/>
      <p:bldP spid="503813" grpId="0"/>
      <p:bldP spid="503814" grpId="0" animBg="1"/>
      <p:bldP spid="503815" grpId="0"/>
      <p:bldP spid="503816" grpId="0" animBg="1"/>
      <p:bldP spid="503817" grpId="0"/>
      <p:bldP spid="503818" grpId="0" animBg="1"/>
      <p:bldP spid="503819" grpId="0" animBg="1"/>
      <p:bldP spid="503820" grpId="0" animBg="1"/>
      <p:bldP spid="503821" grpId="0" animBg="1"/>
      <p:bldP spid="503822" grpId="0"/>
      <p:bldP spid="503823" grpId="0"/>
      <p:bldP spid="503824" grpId="0"/>
      <p:bldP spid="503825" grpId="0"/>
      <p:bldP spid="503826" grpId="0" animBg="1"/>
      <p:bldP spid="503827" grpId="0" animBg="1"/>
      <p:bldP spid="503828" grpId="0" animBg="1"/>
      <p:bldP spid="503829" grpId="0"/>
      <p:bldP spid="503830" grpId="0"/>
      <p:bldP spid="503831" grpId="0"/>
      <p:bldP spid="503832" grpId="0" animBg="1"/>
      <p:bldP spid="503833" grpId="0"/>
      <p:bldP spid="503836" grpId="0" animBg="1"/>
      <p:bldP spid="503837" grpId="0"/>
      <p:bldP spid="503838" grpId="0" animBg="1"/>
      <p:bldP spid="503839" grpId="0"/>
      <p:bldP spid="503840" grpId="0" animBg="1"/>
      <p:bldP spid="503841" grpId="0"/>
      <p:bldP spid="2" grpId="0" animBg="1"/>
      <p:bldP spid="3" grpId="0"/>
      <p:bldP spid="503834" grpId="0" animBg="1"/>
      <p:bldP spid="4" grpId="0" animBg="1"/>
      <p:bldP spid="503835" grpId="0"/>
      <p:bldP spid="5" grpId="0"/>
      <p:bldP spid="5038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Puzzle3"/>
          <p:cNvSpPr>
            <a:spLocks noEditPoints="1" noChangeArrowheads="1"/>
          </p:cNvSpPr>
          <p:nvPr/>
        </p:nvSpPr>
        <p:spPr bwMode="auto">
          <a:xfrm>
            <a:off x="1789113" y="-381000"/>
            <a:ext cx="1558925" cy="19843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59" name="Puzzle2"/>
          <p:cNvSpPr>
            <a:spLocks noEditPoints="1" noChangeArrowheads="1"/>
          </p:cNvSpPr>
          <p:nvPr/>
        </p:nvSpPr>
        <p:spPr bwMode="auto">
          <a:xfrm>
            <a:off x="1336675" y="1065213"/>
            <a:ext cx="2486025" cy="18065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60" name="Puzzle4"/>
          <p:cNvSpPr>
            <a:spLocks noEditPoints="1" noChangeArrowheads="1"/>
          </p:cNvSpPr>
          <p:nvPr/>
        </p:nvSpPr>
        <p:spPr bwMode="auto">
          <a:xfrm>
            <a:off x="374650" y="1042988"/>
            <a:ext cx="1498600" cy="23098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61" name="Puzzle1"/>
          <p:cNvSpPr>
            <a:spLocks noEditPoints="1" noChangeArrowheads="1"/>
          </p:cNvSpPr>
          <p:nvPr/>
        </p:nvSpPr>
        <p:spPr bwMode="auto">
          <a:xfrm>
            <a:off x="-152400" y="228600"/>
            <a:ext cx="2516188" cy="13779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62" name="Puzzle3"/>
          <p:cNvSpPr>
            <a:spLocks noEditPoints="1" noChangeArrowheads="1"/>
          </p:cNvSpPr>
          <p:nvPr/>
        </p:nvSpPr>
        <p:spPr bwMode="auto">
          <a:xfrm>
            <a:off x="4672013" y="-381000"/>
            <a:ext cx="1558925" cy="19843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0033CC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63" name="Puzzle2"/>
          <p:cNvSpPr>
            <a:spLocks noEditPoints="1" noChangeArrowheads="1"/>
          </p:cNvSpPr>
          <p:nvPr/>
        </p:nvSpPr>
        <p:spPr bwMode="auto">
          <a:xfrm>
            <a:off x="4219575" y="1065213"/>
            <a:ext cx="2486025" cy="18065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64" name="Puzzle4"/>
          <p:cNvSpPr>
            <a:spLocks noEditPoints="1" noChangeArrowheads="1"/>
          </p:cNvSpPr>
          <p:nvPr/>
        </p:nvSpPr>
        <p:spPr bwMode="auto">
          <a:xfrm>
            <a:off x="3257550" y="1042988"/>
            <a:ext cx="1498600" cy="23098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65" name="Puzzle1"/>
          <p:cNvSpPr>
            <a:spLocks noEditPoints="1" noChangeArrowheads="1"/>
          </p:cNvSpPr>
          <p:nvPr/>
        </p:nvSpPr>
        <p:spPr bwMode="auto">
          <a:xfrm>
            <a:off x="2730500" y="219075"/>
            <a:ext cx="2516188" cy="13779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0070C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66" name="Puzzle3"/>
          <p:cNvSpPr>
            <a:spLocks noEditPoints="1" noChangeArrowheads="1"/>
          </p:cNvSpPr>
          <p:nvPr/>
        </p:nvSpPr>
        <p:spPr bwMode="auto">
          <a:xfrm>
            <a:off x="1789113" y="2209800"/>
            <a:ext cx="1558925" cy="19843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009644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67" name="Puzzle2"/>
          <p:cNvSpPr>
            <a:spLocks noEditPoints="1" noChangeArrowheads="1"/>
          </p:cNvSpPr>
          <p:nvPr/>
        </p:nvSpPr>
        <p:spPr bwMode="auto">
          <a:xfrm>
            <a:off x="1336675" y="3656013"/>
            <a:ext cx="2486025" cy="18065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009644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68" name="Puzzle4"/>
          <p:cNvSpPr>
            <a:spLocks noEditPoints="1" noChangeArrowheads="1"/>
          </p:cNvSpPr>
          <p:nvPr/>
        </p:nvSpPr>
        <p:spPr bwMode="auto">
          <a:xfrm>
            <a:off x="374650" y="3633788"/>
            <a:ext cx="1498600" cy="23098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009644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69" name="Puzzle1"/>
          <p:cNvSpPr>
            <a:spLocks noEditPoints="1" noChangeArrowheads="1"/>
          </p:cNvSpPr>
          <p:nvPr/>
        </p:nvSpPr>
        <p:spPr bwMode="auto">
          <a:xfrm>
            <a:off x="-139700" y="2809875"/>
            <a:ext cx="2516188" cy="13779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009644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70" name="Puzzle3"/>
          <p:cNvSpPr>
            <a:spLocks noEditPoints="1" noChangeArrowheads="1"/>
          </p:cNvSpPr>
          <p:nvPr/>
        </p:nvSpPr>
        <p:spPr bwMode="auto">
          <a:xfrm>
            <a:off x="4672013" y="2209800"/>
            <a:ext cx="1558925" cy="19843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71" name="Puzzle2"/>
          <p:cNvSpPr>
            <a:spLocks noEditPoints="1" noChangeArrowheads="1"/>
          </p:cNvSpPr>
          <p:nvPr/>
        </p:nvSpPr>
        <p:spPr bwMode="auto">
          <a:xfrm>
            <a:off x="4219575" y="3656013"/>
            <a:ext cx="2486025" cy="18065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0070C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72" name="Puzzle4"/>
          <p:cNvSpPr>
            <a:spLocks noEditPoints="1" noChangeArrowheads="1"/>
          </p:cNvSpPr>
          <p:nvPr/>
        </p:nvSpPr>
        <p:spPr bwMode="auto">
          <a:xfrm>
            <a:off x="3257550" y="3633788"/>
            <a:ext cx="1498600" cy="23098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0070C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73" name="Puzzle1"/>
          <p:cNvSpPr>
            <a:spLocks noEditPoints="1" noChangeArrowheads="1"/>
          </p:cNvSpPr>
          <p:nvPr/>
        </p:nvSpPr>
        <p:spPr bwMode="auto">
          <a:xfrm>
            <a:off x="2730500" y="2809875"/>
            <a:ext cx="2516188" cy="13779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74" name="Puzzle3"/>
          <p:cNvSpPr>
            <a:spLocks noEditPoints="1" noChangeArrowheads="1"/>
          </p:cNvSpPr>
          <p:nvPr/>
        </p:nvSpPr>
        <p:spPr bwMode="auto">
          <a:xfrm>
            <a:off x="1776413" y="4797425"/>
            <a:ext cx="1558925" cy="19843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4595" name="Puzzle1"/>
          <p:cNvSpPr>
            <a:spLocks noEditPoints="1" noChangeArrowheads="1"/>
          </p:cNvSpPr>
          <p:nvPr/>
        </p:nvSpPr>
        <p:spPr bwMode="auto">
          <a:xfrm>
            <a:off x="-152400" y="5397500"/>
            <a:ext cx="2514600" cy="13779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ＭＳ Ｐゴシック" pitchFamily="28" charset="-128"/>
              <a:cs typeface="+mn-cs"/>
            </a:endParaRPr>
          </a:p>
        </p:txBody>
      </p:sp>
      <p:sp>
        <p:nvSpPr>
          <p:cNvPr id="96276" name="Puzzle3"/>
          <p:cNvSpPr>
            <a:spLocks noEditPoints="1" noChangeArrowheads="1"/>
          </p:cNvSpPr>
          <p:nvPr/>
        </p:nvSpPr>
        <p:spPr bwMode="auto">
          <a:xfrm>
            <a:off x="4659313" y="4797425"/>
            <a:ext cx="1558925" cy="19843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0070C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77" name="Puzzle1"/>
          <p:cNvSpPr>
            <a:spLocks noEditPoints="1" noChangeArrowheads="1"/>
          </p:cNvSpPr>
          <p:nvPr/>
        </p:nvSpPr>
        <p:spPr bwMode="auto">
          <a:xfrm>
            <a:off x="2717800" y="5397500"/>
            <a:ext cx="2516188" cy="13779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0070C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78" name="Puzzle4"/>
          <p:cNvSpPr>
            <a:spLocks noEditPoints="1" noChangeArrowheads="1"/>
          </p:cNvSpPr>
          <p:nvPr/>
        </p:nvSpPr>
        <p:spPr bwMode="auto">
          <a:xfrm>
            <a:off x="6137275" y="1038225"/>
            <a:ext cx="1498600" cy="23098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009644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79" name="Puzzle1"/>
          <p:cNvSpPr>
            <a:spLocks noEditPoints="1" noChangeArrowheads="1"/>
          </p:cNvSpPr>
          <p:nvPr/>
        </p:nvSpPr>
        <p:spPr bwMode="auto">
          <a:xfrm>
            <a:off x="5622925" y="214313"/>
            <a:ext cx="2516188" cy="13779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80" name="Puzzle4"/>
          <p:cNvSpPr>
            <a:spLocks noEditPoints="1" noChangeArrowheads="1"/>
          </p:cNvSpPr>
          <p:nvPr/>
        </p:nvSpPr>
        <p:spPr bwMode="auto">
          <a:xfrm>
            <a:off x="6137275" y="3629025"/>
            <a:ext cx="1498600" cy="23098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81" name="Puzzle1"/>
          <p:cNvSpPr>
            <a:spLocks noEditPoints="1" noChangeArrowheads="1"/>
          </p:cNvSpPr>
          <p:nvPr/>
        </p:nvSpPr>
        <p:spPr bwMode="auto">
          <a:xfrm>
            <a:off x="5622925" y="2805113"/>
            <a:ext cx="2516188" cy="13779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009644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82" name="Puzzle1"/>
          <p:cNvSpPr>
            <a:spLocks noEditPoints="1" noChangeArrowheads="1"/>
          </p:cNvSpPr>
          <p:nvPr/>
        </p:nvSpPr>
        <p:spPr bwMode="auto">
          <a:xfrm>
            <a:off x="5610225" y="5392738"/>
            <a:ext cx="2516188" cy="13779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83" name="Puzzle3"/>
          <p:cNvSpPr>
            <a:spLocks noEditPoints="1" noChangeArrowheads="1"/>
          </p:cNvSpPr>
          <p:nvPr/>
        </p:nvSpPr>
        <p:spPr bwMode="auto">
          <a:xfrm>
            <a:off x="7539038" y="-381000"/>
            <a:ext cx="1558925" cy="19843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84" name="Puzzle2"/>
          <p:cNvSpPr>
            <a:spLocks noEditPoints="1" noChangeArrowheads="1"/>
          </p:cNvSpPr>
          <p:nvPr/>
        </p:nvSpPr>
        <p:spPr bwMode="auto">
          <a:xfrm>
            <a:off x="7086600" y="1065213"/>
            <a:ext cx="2486025" cy="18065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009644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85" name="Puzzle3"/>
          <p:cNvSpPr>
            <a:spLocks noEditPoints="1" noChangeArrowheads="1"/>
          </p:cNvSpPr>
          <p:nvPr/>
        </p:nvSpPr>
        <p:spPr bwMode="auto">
          <a:xfrm>
            <a:off x="7539038" y="2209800"/>
            <a:ext cx="1558925" cy="19843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009644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86" name="Puzzle2"/>
          <p:cNvSpPr>
            <a:spLocks noEditPoints="1" noChangeArrowheads="1"/>
          </p:cNvSpPr>
          <p:nvPr/>
        </p:nvSpPr>
        <p:spPr bwMode="auto">
          <a:xfrm>
            <a:off x="7086600" y="3656013"/>
            <a:ext cx="2486025" cy="18065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287" name="Puzzle3"/>
          <p:cNvSpPr>
            <a:spLocks noEditPoints="1" noChangeArrowheads="1"/>
          </p:cNvSpPr>
          <p:nvPr/>
        </p:nvSpPr>
        <p:spPr bwMode="auto">
          <a:xfrm>
            <a:off x="7526338" y="4797425"/>
            <a:ext cx="1558925" cy="19843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4865" name="Text Box 33"/>
          <p:cNvSpPr txBox="1">
            <a:spLocks noChangeArrowheads="1"/>
          </p:cNvSpPr>
          <p:nvPr/>
        </p:nvSpPr>
        <p:spPr bwMode="auto">
          <a:xfrm>
            <a:off x="685800" y="35052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Instructional Strategies</a:t>
            </a:r>
          </a:p>
        </p:txBody>
      </p:sp>
      <p:sp>
        <p:nvSpPr>
          <p:cNvPr id="504871" name="Text Box 39"/>
          <p:cNvSpPr txBox="1">
            <a:spLocks noChangeArrowheads="1"/>
          </p:cNvSpPr>
          <p:nvPr/>
        </p:nvSpPr>
        <p:spPr bwMode="auto">
          <a:xfrm>
            <a:off x="3124200" y="2209800"/>
            <a:ext cx="3048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ln w="15875" cap="flat">
                  <a:solidFill>
                    <a:schemeClr val="accent4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Strategic Instruction Model</a:t>
            </a:r>
          </a:p>
        </p:txBody>
      </p:sp>
      <p:sp>
        <p:nvSpPr>
          <p:cNvPr id="504872" name="Text Box 40"/>
          <p:cNvSpPr txBox="1">
            <a:spLocks noChangeArrowheads="1"/>
          </p:cNvSpPr>
          <p:nvPr/>
        </p:nvSpPr>
        <p:spPr bwMode="auto">
          <a:xfrm>
            <a:off x="533400" y="1143000"/>
            <a:ext cx="2667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Common Core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State Standards</a:t>
            </a:r>
          </a:p>
        </p:txBody>
      </p:sp>
      <p:sp>
        <p:nvSpPr>
          <p:cNvPr id="504874" name="Text Box 42"/>
          <p:cNvSpPr txBox="1">
            <a:spLocks noChangeArrowheads="1"/>
          </p:cNvSpPr>
          <p:nvPr/>
        </p:nvSpPr>
        <p:spPr bwMode="auto">
          <a:xfrm>
            <a:off x="3505200" y="4800600"/>
            <a:ext cx="236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  <a:ea typeface="ＭＳ Ｐゴシック" charset="-128"/>
                <a:cs typeface="ＭＳ Ｐゴシック" charset="-128"/>
              </a:rPr>
              <a:t>Response to Intervention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04876" name="Text Box 44"/>
          <p:cNvSpPr txBox="1">
            <a:spLocks noChangeArrowheads="1"/>
          </p:cNvSpPr>
          <p:nvPr/>
        </p:nvSpPr>
        <p:spPr bwMode="auto">
          <a:xfrm>
            <a:off x="6324600" y="762000"/>
            <a:ext cx="1981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  <a:ea typeface="ＭＳ Ｐゴシック" charset="-128"/>
                <a:cs typeface="ＭＳ Ｐゴシック" charset="-128"/>
              </a:rPr>
              <a:t>Assessment</a:t>
            </a:r>
          </a:p>
        </p:txBody>
      </p:sp>
      <p:sp>
        <p:nvSpPr>
          <p:cNvPr id="504877" name="Text Box 45"/>
          <p:cNvSpPr txBox="1">
            <a:spLocks noChangeArrowheads="1"/>
          </p:cNvSpPr>
          <p:nvPr/>
        </p:nvSpPr>
        <p:spPr bwMode="auto">
          <a:xfrm>
            <a:off x="6324600" y="2209800"/>
            <a:ext cx="228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College and Career Readiness</a:t>
            </a:r>
          </a:p>
        </p:txBody>
      </p:sp>
      <p:sp>
        <p:nvSpPr>
          <p:cNvPr id="504878" name="Text Box 46"/>
          <p:cNvSpPr txBox="1">
            <a:spLocks noChangeArrowheads="1"/>
          </p:cNvSpPr>
          <p:nvPr/>
        </p:nvSpPr>
        <p:spPr bwMode="auto">
          <a:xfrm>
            <a:off x="6553200" y="457200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ＭＳ Ｐゴシック" pitchFamily="28" charset="-128"/>
                <a:cs typeface="+mn-cs"/>
              </a:rPr>
              <a:t>Positive Behavior Systems</a:t>
            </a:r>
          </a:p>
        </p:txBody>
      </p:sp>
      <p:sp>
        <p:nvSpPr>
          <p:cNvPr id="504883" name="Rectangle 51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4884" name="Rectangle 5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ＭＳ Ｐゴシック" pitchFamily="28" charset="-128"/>
                <a:cs typeface="+mn-cs"/>
              </a:rPr>
              <a:t>CLC Framework</a:t>
            </a:r>
          </a:p>
        </p:txBody>
      </p:sp>
      <p:sp>
        <p:nvSpPr>
          <p:cNvPr id="504886" name="Rectangle 54"/>
          <p:cNvSpPr>
            <a:spLocks noChangeArrowheads="1"/>
          </p:cNvSpPr>
          <p:nvPr/>
        </p:nvSpPr>
        <p:spPr bwMode="auto">
          <a:xfrm>
            <a:off x="8382000" y="-304800"/>
            <a:ext cx="762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4887" name="Rectangle 55"/>
          <p:cNvSpPr>
            <a:spLocks noChangeArrowheads="1"/>
          </p:cNvSpPr>
          <p:nvPr/>
        </p:nvSpPr>
        <p:spPr bwMode="auto">
          <a:xfrm>
            <a:off x="0" y="0"/>
            <a:ext cx="6858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4888" name="Text Box 56"/>
          <p:cNvSpPr txBox="1">
            <a:spLocks noChangeArrowheads="1"/>
          </p:cNvSpPr>
          <p:nvPr/>
        </p:nvSpPr>
        <p:spPr bwMode="auto">
          <a:xfrm>
            <a:off x="533400" y="3810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ＭＳ Ｐゴシック" pitchFamily="28" charset="-128"/>
                <a:cs typeface="+mn-cs"/>
              </a:rPr>
              <a:t>CLC Framework</a:t>
            </a:r>
          </a:p>
        </p:txBody>
      </p:sp>
      <p:sp>
        <p:nvSpPr>
          <p:cNvPr id="504890" name="Text Box 58"/>
          <p:cNvSpPr txBox="1">
            <a:spLocks noChangeArrowheads="1"/>
          </p:cNvSpPr>
          <p:nvPr/>
        </p:nvSpPr>
        <p:spPr bwMode="auto">
          <a:xfrm>
            <a:off x="0" y="6457950"/>
            <a:ext cx="9144000" cy="4000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ea typeface="ＭＳ Ｐゴシック" pitchFamily="28" charset="-128"/>
              <a:cs typeface="+mn-cs"/>
            </a:endParaRPr>
          </a:p>
        </p:txBody>
      </p:sp>
      <p:sp>
        <p:nvSpPr>
          <p:cNvPr id="504891" name="Text Box 59"/>
          <p:cNvSpPr txBox="1">
            <a:spLocks noChangeArrowheads="1"/>
          </p:cNvSpPr>
          <p:nvPr/>
        </p:nvSpPr>
        <p:spPr bwMode="auto">
          <a:xfrm rot="5400000">
            <a:off x="5516563" y="3268662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ea typeface="ＭＳ Ｐゴシック" pitchFamily="28" charset="-128"/>
              <a:cs typeface="+mn-cs"/>
            </a:endParaRPr>
          </a:p>
        </p:txBody>
      </p:sp>
      <p:sp>
        <p:nvSpPr>
          <p:cNvPr id="504892" name="Text Box 60"/>
          <p:cNvSpPr txBox="1">
            <a:spLocks noChangeArrowheads="1"/>
          </p:cNvSpPr>
          <p:nvPr/>
        </p:nvSpPr>
        <p:spPr bwMode="auto">
          <a:xfrm rot="16200000">
            <a:off x="-3246437" y="3230562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ea typeface="ＭＳ Ｐゴシック" pitchFamily="28" charset="-128"/>
              <a:cs typeface="+mn-cs"/>
            </a:endParaRPr>
          </a:p>
        </p:txBody>
      </p:sp>
      <p:sp>
        <p:nvSpPr>
          <p:cNvPr id="96303" name="Rectangle 55"/>
          <p:cNvSpPr>
            <a:spLocks noChangeArrowheads="1"/>
          </p:cNvSpPr>
          <p:nvPr/>
        </p:nvSpPr>
        <p:spPr bwMode="auto">
          <a:xfrm>
            <a:off x="0" y="5410200"/>
            <a:ext cx="34290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 bwMode="auto">
          <a:xfrm>
            <a:off x="0" y="5410200"/>
            <a:ext cx="3429000" cy="1447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 dirty="0">
                <a:solidFill>
                  <a:schemeClr val="accent3"/>
                </a:solidFill>
                <a:latin typeface="Arial" charset="0"/>
                <a:ea typeface="ＭＳ Ｐゴシック" pitchFamily="28" charset="-128"/>
                <a:cs typeface="+mn-cs"/>
              </a:rPr>
              <a:t>PLCs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4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4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0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4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04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0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04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04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83" grpId="0" animBg="1"/>
      <p:bldP spid="504884" grpId="0" animBg="1"/>
      <p:bldP spid="504886" grpId="0" animBg="1"/>
      <p:bldP spid="504887" grpId="0" animBg="1"/>
      <p:bldP spid="504888" grpId="0"/>
      <p:bldP spid="504890" grpId="0" animBg="1"/>
      <p:bldP spid="504891" grpId="0"/>
      <p:bldP spid="50489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</Words>
  <Application>Microsoft Macintosh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Center for Research on Learning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 Tollefson</dc:creator>
  <cp:lastModifiedBy>Julie Tollefson</cp:lastModifiedBy>
  <cp:revision>4</cp:revision>
  <dcterms:created xsi:type="dcterms:W3CDTF">2010-11-10T15:50:17Z</dcterms:created>
  <dcterms:modified xsi:type="dcterms:W3CDTF">2010-11-10T15:53:13Z</dcterms:modified>
</cp:coreProperties>
</file>