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4" r:id="rId4"/>
    <p:sldId id="258" r:id="rId5"/>
    <p:sldId id="259" r:id="rId6"/>
    <p:sldId id="263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1216" y="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04ED3-2A69-9E49-ABEA-A3EBB5ACC3B7}" type="datetimeFigureOut">
              <a:rPr lang="en-US" smtClean="0"/>
              <a:t>3/7/14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5AD71-2507-1C41-84C4-642F2E880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103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1D636-7DDB-1F48-BFB7-DCC2BEA21B29}" type="datetimeFigureOut">
              <a:rPr lang="en-US" smtClean="0"/>
              <a:t>3/7/14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11599-9755-5847-8A74-F5DF3045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218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report is an opportunity to learn.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11599-9755-5847-8A74-F5DF304550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3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petitioned for the data</a:t>
            </a:r>
            <a:r>
              <a:rPr lang="en-US" baseline="0" dirty="0" smtClean="0"/>
              <a:t> and will have more to say.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11599-9755-5847-8A74-F5DF3045507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7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im_2color_s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29718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-9525"/>
            <a:ext cx="91963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7"/>
          <p:cNvSpPr>
            <a:spLocks noChangeShapeType="1"/>
          </p:cNvSpPr>
          <p:nvPr userDrawn="1"/>
        </p:nvSpPr>
        <p:spPr bwMode="auto">
          <a:xfrm>
            <a:off x="3200400" y="762000"/>
            <a:ext cx="0" cy="2133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pic>
        <p:nvPicPr>
          <p:cNvPr id="7" name="Picture 4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5384800"/>
            <a:ext cx="9182100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0" y="1046163"/>
            <a:ext cx="5410200" cy="1600200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3124200"/>
            <a:ext cx="5105400" cy="2895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11535-5AF3-A54A-8534-61CA554ADC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9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9E1A2-89FE-8845-BB28-14BABB299A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2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69D71-D3B6-9F40-8991-FC215C9EFE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0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C339E-6CC3-CD4B-BF6A-D6C29AD95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94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2F70A-71BC-EA41-A4E8-DB1986443A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1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776B1-B1C8-FD44-9295-F4FE12E93F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9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B9333-79F0-524D-B670-694A5DE25E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7F6A1-CDF8-B245-ADDB-CE3E997BEB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6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6425C-2332-8E45-AE6C-7C341C2093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5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8F4FA-0033-D942-A3DF-459C2A125C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1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CB628-AF59-614D-BD94-60FE9C269C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36D79-2C5A-F743-9590-4C45CE5BA6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0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75A13-4508-3848-9308-93A53871BD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6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pgraner@ku.edu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5088EA-A3B6-F44F-BDDD-74492BD86A2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20" descr="sim_2color_si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67400"/>
            <a:ext cx="16764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7938" y="6197600"/>
            <a:ext cx="91963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838200" y="1524000"/>
            <a:ext cx="7315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pic>
        <p:nvPicPr>
          <p:cNvPr id="1034" name="Picture 3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30163" y="6197600"/>
            <a:ext cx="91963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://ies.ed.gov/ncee/edlabs/projects/project.asp?projectID=34" TargetMode="External"/><Relationship Id="rId5" Type="http://schemas.openxmlformats.org/officeDocument/2006/relationships/hyperlink" Target="https://vimeo.com/83068064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es.ed.gov/ncee/edlabs/projects/project.asp?projectID=3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818667"/>
            <a:ext cx="5410200" cy="1600200"/>
          </a:xfrm>
        </p:spPr>
        <p:txBody>
          <a:bodyPr/>
          <a:lstStyle/>
          <a:p>
            <a:r>
              <a:rPr lang="en-US" dirty="0" smtClean="0"/>
              <a:t>IES Report on the CLC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pgraner@ku.edu</a:t>
            </a: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/>
          <a:srcRect l="-77855" r="-77855"/>
          <a:stretch>
            <a:fillRect/>
          </a:stretch>
        </p:blipFill>
        <p:spPr bwMode="auto">
          <a:xfrm>
            <a:off x="1646371" y="2104184"/>
            <a:ext cx="10147431" cy="482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7529" y="2958353"/>
            <a:ext cx="3331883" cy="1754327"/>
          </a:xfrm>
          <a:prstGeom prst="rect">
            <a:avLst/>
          </a:prstGeom>
          <a:noFill/>
          <a:ln>
            <a:solidFill>
              <a:srgbClr val="DC5A2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hlinkClick r:id="rId4"/>
              </a:rPr>
              <a:t>Click here to view the report</a:t>
            </a:r>
            <a:endParaRPr lang="en-US" sz="1800" dirty="0" smtClean="0">
              <a:solidFill>
                <a:srgbClr val="FF0000"/>
              </a:solidFill>
              <a:hlinkClick r:id="rId5"/>
            </a:endParaRPr>
          </a:p>
          <a:p>
            <a:endParaRPr lang="en-US" sz="1800" dirty="0">
              <a:solidFill>
                <a:srgbClr val="FF0000"/>
              </a:solidFill>
              <a:hlinkClick r:id="rId5"/>
            </a:endParaRPr>
          </a:p>
          <a:p>
            <a:r>
              <a:rPr lang="en-US" sz="1800" dirty="0" smtClean="0">
                <a:solidFill>
                  <a:srgbClr val="FF0000"/>
                </a:solidFill>
                <a:hlinkClick r:id="rId5"/>
              </a:rPr>
              <a:t>Click here </a:t>
            </a:r>
            <a:r>
              <a:rPr lang="en-US" sz="1800" dirty="0" smtClean="0">
                <a:solidFill>
                  <a:srgbClr val="FF0000"/>
                </a:solidFill>
              </a:rPr>
              <a:t>to watch video of the 2013 SIM Conference session that accompanied this </a:t>
            </a:r>
            <a:r>
              <a:rPr lang="en-US" sz="1800" dirty="0" err="1" smtClean="0">
                <a:solidFill>
                  <a:srgbClr val="FF0000"/>
                </a:solidFill>
              </a:rPr>
              <a:t>ppt</a:t>
            </a:r>
            <a:r>
              <a:rPr lang="en-US" sz="1800" dirty="0" smtClean="0">
                <a:solidFill>
                  <a:srgbClr val="FF0000"/>
                </a:solidFill>
              </a:rPr>
              <a:t> discussing the IES </a:t>
            </a:r>
            <a:r>
              <a:rPr lang="en-US" sz="1800" dirty="0">
                <a:solidFill>
                  <a:srgbClr val="FF0000"/>
                </a:solidFill>
              </a:rPr>
              <a:t>R</a:t>
            </a:r>
            <a:r>
              <a:rPr lang="en-US" sz="1800" dirty="0" smtClean="0">
                <a:solidFill>
                  <a:srgbClr val="FF0000"/>
                </a:solidFill>
              </a:rPr>
              <a:t>eport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0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81711"/>
            <a:ext cx="7772400" cy="3962400"/>
          </a:xfrm>
        </p:spPr>
        <p:txBody>
          <a:bodyPr/>
          <a:lstStyle/>
          <a:p>
            <a:r>
              <a:rPr lang="en-US" sz="1200" dirty="0" err="1" smtClean="0"/>
              <a:t>Corrin</a:t>
            </a:r>
            <a:r>
              <a:rPr lang="en-US" sz="1200" dirty="0"/>
              <a:t>, W., </a:t>
            </a:r>
            <a:r>
              <a:rPr lang="en-US" sz="1200" dirty="0" smtClean="0"/>
              <a:t>Lindsay</a:t>
            </a:r>
            <a:r>
              <a:rPr lang="en-US" sz="1200" dirty="0"/>
              <a:t>, J. J., Somers, M-A., Myers, N. E., </a:t>
            </a:r>
            <a:r>
              <a:rPr lang="en-US" sz="1200" dirty="0" smtClean="0"/>
              <a:t>Myers</a:t>
            </a:r>
            <a:r>
              <a:rPr lang="en-US" sz="1200" dirty="0"/>
              <a:t>, C. V., Condon, C. A., &amp; Smith, J. K. (2012). </a:t>
            </a:r>
            <a:r>
              <a:rPr lang="en-US" sz="1200" dirty="0" smtClean="0"/>
              <a:t>Evaluation </a:t>
            </a:r>
            <a:r>
              <a:rPr lang="en-US" sz="1200" dirty="0"/>
              <a:t>of the Content </a:t>
            </a:r>
            <a:r>
              <a:rPr lang="en-US" sz="1200" dirty="0" smtClean="0"/>
              <a:t>Literacy </a:t>
            </a:r>
            <a:r>
              <a:rPr lang="en-US" sz="1200" dirty="0"/>
              <a:t>Continuum: Report on </a:t>
            </a:r>
            <a:r>
              <a:rPr lang="en-US" sz="1200" dirty="0" smtClean="0"/>
              <a:t>Program Impacts</a:t>
            </a:r>
            <a:r>
              <a:rPr lang="en-US" sz="1200" dirty="0"/>
              <a:t>, Program Fidelity, </a:t>
            </a:r>
            <a:r>
              <a:rPr lang="en-US" sz="1200" dirty="0" smtClean="0"/>
              <a:t>and </a:t>
            </a:r>
            <a:r>
              <a:rPr lang="en-US" sz="1200" dirty="0"/>
              <a:t>Contrast</a:t>
            </a:r>
            <a:r>
              <a:rPr lang="en-US" sz="1200" dirty="0" smtClean="0"/>
              <a:t>.(</a:t>
            </a:r>
            <a:r>
              <a:rPr lang="en-US" sz="1200" dirty="0"/>
              <a:t>NCEE2013-4001). Washington, DC: </a:t>
            </a:r>
            <a:r>
              <a:rPr lang="en-US" sz="1200" dirty="0" smtClean="0"/>
              <a:t>National </a:t>
            </a:r>
            <a:r>
              <a:rPr lang="en-US" sz="1200" dirty="0"/>
              <a:t>Center for Education Evaluation </a:t>
            </a:r>
            <a:r>
              <a:rPr lang="en-US" sz="1200" dirty="0" smtClean="0"/>
              <a:t>and </a:t>
            </a:r>
            <a:r>
              <a:rPr lang="en-US" sz="1200" dirty="0"/>
              <a:t>Regional Assistance, </a:t>
            </a:r>
            <a:r>
              <a:rPr lang="en-US" sz="1200" dirty="0" smtClean="0"/>
              <a:t>Institute </a:t>
            </a:r>
            <a:r>
              <a:rPr lang="en-US" sz="1200" dirty="0"/>
              <a:t>of Education Sciences, U.S. Department of Education. </a:t>
            </a:r>
            <a:r>
              <a:rPr lang="en-US" sz="1200" dirty="0" smtClean="0"/>
              <a:t> </a:t>
            </a:r>
            <a:r>
              <a:rPr lang="en-US" sz="1200" dirty="0"/>
              <a:t>Retrieved </a:t>
            </a:r>
            <a:r>
              <a:rPr lang="en-US" sz="1200" dirty="0">
                <a:hlinkClick r:id="rId2"/>
              </a:rPr>
              <a:t>http://ies.ed.gov/ncee/edlabs/projects/project.asp?projectID=</a:t>
            </a:r>
            <a:r>
              <a:rPr lang="en-US" sz="1200" dirty="0" smtClean="0">
                <a:hlinkClick r:id="rId2"/>
              </a:rPr>
              <a:t>34</a:t>
            </a:r>
            <a:endParaRPr lang="en-US" sz="1200" dirty="0" smtClean="0"/>
          </a:p>
          <a:p>
            <a:r>
              <a:rPr lang="en-US" sz="1200" dirty="0" err="1" smtClean="0"/>
              <a:t>Fixsen</a:t>
            </a:r>
            <a:r>
              <a:rPr lang="en-US" sz="1200" dirty="0"/>
              <a:t>, D. L., </a:t>
            </a:r>
            <a:r>
              <a:rPr lang="en-US" sz="1200" dirty="0" err="1"/>
              <a:t>Naoom</a:t>
            </a:r>
            <a:r>
              <a:rPr lang="en-US" sz="1200" dirty="0"/>
              <a:t>, S. F., </a:t>
            </a:r>
            <a:r>
              <a:rPr lang="en-US" sz="1200" dirty="0" err="1"/>
              <a:t>Blase</a:t>
            </a:r>
            <a:r>
              <a:rPr lang="en-US" sz="1200" dirty="0"/>
              <a:t>, K. A., Friedman, R. M. &amp; Wallace, F. (2005). </a:t>
            </a:r>
            <a:r>
              <a:rPr lang="en-US" sz="1200" i="1" dirty="0"/>
              <a:t>Implementation Research: A Synthesis of the Literature. </a:t>
            </a:r>
            <a:r>
              <a:rPr lang="en-US" sz="1200" dirty="0"/>
              <a:t>Tampa, FL: University of South Florida, Louis de la Parte Florida Mental Health Institute, The National Implementation Research Network (FMHI Publication #231). </a:t>
            </a:r>
          </a:p>
          <a:p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4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Report on CLC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nalysis </a:t>
            </a:r>
            <a:r>
              <a:rPr lang="en-US" dirty="0"/>
              <a:t>of a two-year randomized control trial (RCT) evaluation of </a:t>
            </a:r>
            <a:r>
              <a:rPr lang="en-US" dirty="0" smtClean="0"/>
              <a:t>CLC </a:t>
            </a:r>
          </a:p>
          <a:p>
            <a:pPr lvl="1"/>
            <a:r>
              <a:rPr lang="en-US" dirty="0" smtClean="0"/>
              <a:t>Impacts on 9</a:t>
            </a:r>
            <a:r>
              <a:rPr lang="en-US" baseline="30000" dirty="0" smtClean="0"/>
              <a:t>th</a:t>
            </a:r>
            <a:r>
              <a:rPr lang="en-US" dirty="0" smtClean="0"/>
              <a:t> grade reading comprehension and credit accumulation?</a:t>
            </a:r>
          </a:p>
          <a:p>
            <a:pPr lvl="1"/>
            <a:r>
              <a:rPr lang="en-US" dirty="0" smtClean="0"/>
              <a:t>Impacts on outcomes for 10</a:t>
            </a:r>
            <a:r>
              <a:rPr lang="en-US" baseline="30000" dirty="0" smtClean="0"/>
              <a:t>th</a:t>
            </a:r>
            <a:r>
              <a:rPr lang="en-US" dirty="0" smtClean="0"/>
              <a:t> grade students in second year of study.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schools</a:t>
            </a:r>
          </a:p>
          <a:p>
            <a:r>
              <a:rPr lang="en-US" dirty="0" smtClean="0"/>
              <a:t>Intent to Treat</a:t>
            </a:r>
          </a:p>
          <a:p>
            <a:r>
              <a:rPr lang="en-US" dirty="0" smtClean="0"/>
              <a:t>Structural Fidelity – 9 components</a:t>
            </a:r>
          </a:p>
          <a:p>
            <a:r>
              <a:rPr lang="en-US" dirty="0" smtClean="0"/>
              <a:t>Instructional Fidelity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0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5800"/>
            <a:ext cx="7772400" cy="3962400"/>
          </a:xfrm>
        </p:spPr>
        <p:txBody>
          <a:bodyPr/>
          <a:lstStyle/>
          <a:p>
            <a:r>
              <a:rPr lang="en-US" sz="2400" dirty="0" smtClean="0"/>
              <a:t>Year 1: </a:t>
            </a:r>
            <a:r>
              <a:rPr lang="en-US" sz="1800" dirty="0" smtClean="0"/>
              <a:t> </a:t>
            </a:r>
            <a:r>
              <a:rPr lang="en-US" sz="2400" dirty="0"/>
              <a:t>22% of core class teachers used content enhancements or learning </a:t>
            </a:r>
            <a:r>
              <a:rPr lang="en-US" sz="2400" dirty="0" smtClean="0"/>
              <a:t>strategies</a:t>
            </a:r>
          </a:p>
          <a:p>
            <a:endParaRPr lang="en-US" sz="1200" dirty="0" smtClean="0"/>
          </a:p>
          <a:p>
            <a:r>
              <a:rPr lang="en-US" sz="2400" dirty="0" smtClean="0"/>
              <a:t>Year 2: </a:t>
            </a:r>
            <a:r>
              <a:rPr lang="en-US" sz="2400" dirty="0"/>
              <a:t>11% of core class teachers used content enhancements or learning strategies. </a:t>
            </a:r>
            <a:endParaRPr lang="en-US" sz="2400" dirty="0" smtClean="0"/>
          </a:p>
          <a:p>
            <a:endParaRPr lang="en-US" sz="1200" dirty="0" smtClean="0"/>
          </a:p>
          <a:p>
            <a:pPr lvl="0"/>
            <a:r>
              <a:rPr lang="en-US" sz="2400" dirty="0" smtClean="0"/>
              <a:t>Reading Intervention: 64</a:t>
            </a:r>
            <a:r>
              <a:rPr lang="en-US" sz="2400" dirty="0"/>
              <a:t>% of </a:t>
            </a:r>
            <a:r>
              <a:rPr lang="en-US" sz="2400" dirty="0" smtClean="0"/>
              <a:t>experimental schools implemented as </a:t>
            </a:r>
            <a:r>
              <a:rPr lang="en-US" sz="2400" dirty="0"/>
              <a:t>prescribed by the developers</a:t>
            </a:r>
            <a:r>
              <a:rPr lang="en-US" sz="2400" dirty="0" smtClean="0"/>
              <a:t>.</a:t>
            </a:r>
          </a:p>
          <a:p>
            <a:pPr lvl="0"/>
            <a:endParaRPr lang="en-US" sz="1200" dirty="0" smtClean="0"/>
          </a:p>
          <a:p>
            <a:r>
              <a:rPr lang="en-US" sz="2400" dirty="0" smtClean="0"/>
              <a:t>Nine (9) Structural Components: </a:t>
            </a:r>
          </a:p>
          <a:p>
            <a:pPr lvl="1"/>
            <a:r>
              <a:rPr lang="en-US" sz="2000" dirty="0" smtClean="0"/>
              <a:t>11 of 15 schools implemented ≤ 4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6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1714"/>
            <a:ext cx="7772400" cy="4354286"/>
          </a:xfrm>
        </p:spPr>
        <p:txBody>
          <a:bodyPr/>
          <a:lstStyle/>
          <a:p>
            <a:pPr lvl="0"/>
            <a:r>
              <a:rPr lang="en-US" sz="2400" dirty="0"/>
              <a:t>N</a:t>
            </a:r>
            <a:r>
              <a:rPr lang="en-US" sz="2400" dirty="0" smtClean="0"/>
              <a:t>o </a:t>
            </a:r>
            <a:r>
              <a:rPr lang="en-US" sz="2400" dirty="0"/>
              <a:t>statistically significant differences </a:t>
            </a:r>
            <a:r>
              <a:rPr lang="en-US" sz="2400" b="1" dirty="0"/>
              <a:t>in reading comprehension</a:t>
            </a:r>
            <a:r>
              <a:rPr lang="en-US" sz="2400" dirty="0"/>
              <a:t> scores between the </a:t>
            </a:r>
            <a:r>
              <a:rPr lang="en-US" sz="2400" dirty="0" smtClean="0"/>
              <a:t>CLC condition and </a:t>
            </a:r>
            <a:r>
              <a:rPr lang="en-US" sz="2400" dirty="0"/>
              <a:t>control schools. </a:t>
            </a:r>
          </a:p>
          <a:p>
            <a:pPr lvl="0"/>
            <a:endParaRPr lang="en-US" sz="1200" dirty="0"/>
          </a:p>
          <a:p>
            <a:pPr lvl="0"/>
            <a:r>
              <a:rPr lang="en-US" sz="2400" dirty="0"/>
              <a:t>N</a:t>
            </a:r>
            <a:r>
              <a:rPr lang="en-US" sz="2400" dirty="0" smtClean="0"/>
              <a:t>o </a:t>
            </a:r>
            <a:r>
              <a:rPr lang="en-US" sz="2400" dirty="0"/>
              <a:t>statistically significant impact on the students’ </a:t>
            </a:r>
            <a:r>
              <a:rPr lang="en-US" sz="2400" b="1" dirty="0"/>
              <a:t>accumulation of core credits or student GPA</a:t>
            </a:r>
            <a:r>
              <a:rPr lang="en-US" sz="2400" dirty="0"/>
              <a:t> in </a:t>
            </a:r>
            <a:r>
              <a:rPr lang="en-US" sz="2400" dirty="0" smtClean="0"/>
              <a:t>CLC condition school. </a:t>
            </a:r>
          </a:p>
          <a:p>
            <a:pPr lvl="0"/>
            <a:endParaRPr lang="en-US" sz="1200" dirty="0"/>
          </a:p>
          <a:p>
            <a:pPr lvl="0"/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statistically significant effect on </a:t>
            </a:r>
            <a:r>
              <a:rPr lang="en-US" sz="2400" b="1" dirty="0"/>
              <a:t>student vocabulary</a:t>
            </a:r>
            <a:r>
              <a:rPr lang="en-US" sz="2400" dirty="0"/>
              <a:t> scores in grade 9 but not in grade 10 in </a:t>
            </a:r>
            <a:r>
              <a:rPr lang="en-US" sz="2400" dirty="0" smtClean="0"/>
              <a:t>CLC condition schools.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2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Thoughts…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52787" r="-52787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5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mplementation </a:t>
            </a:r>
            <a:r>
              <a:rPr lang="en-US" dirty="0"/>
              <a:t>is a process that will not occur “all at once or proceed smoothly” (p. 15).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1200" dirty="0" err="1"/>
              <a:t>Fixsen</a:t>
            </a:r>
            <a:r>
              <a:rPr lang="en-US" sz="1200" dirty="0"/>
              <a:t>, D. L., </a:t>
            </a:r>
            <a:r>
              <a:rPr lang="en-US" sz="1200" dirty="0" err="1"/>
              <a:t>Naoom</a:t>
            </a:r>
            <a:r>
              <a:rPr lang="en-US" sz="1200" dirty="0"/>
              <a:t>, S. F., </a:t>
            </a:r>
            <a:r>
              <a:rPr lang="en-US" sz="1200" dirty="0" err="1"/>
              <a:t>Blase</a:t>
            </a:r>
            <a:r>
              <a:rPr lang="en-US" sz="1200" dirty="0"/>
              <a:t>, K. A., Friedman, R. M. &amp; Wallace, F. (2005). </a:t>
            </a:r>
            <a:r>
              <a:rPr lang="en-US" sz="1200" i="1" dirty="0"/>
              <a:t>Implementation Research: A Synthesis of the Literature. </a:t>
            </a:r>
            <a:r>
              <a:rPr lang="en-US" sz="1200" dirty="0"/>
              <a:t>Tampa, FL: University of South Florida, Louis de la Parte Florida Mental Health Institute, The National Implementation Research Network (FMHI Publication #231).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90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valuations </a:t>
            </a:r>
            <a:r>
              <a:rPr lang="en-US" dirty="0"/>
              <a:t>of newly implemented innovations often take place before they are fully operational, hence, </a:t>
            </a:r>
            <a:endParaRPr lang="en-US" dirty="0" smtClean="0"/>
          </a:p>
          <a:p>
            <a:r>
              <a:rPr lang="en-US" dirty="0" smtClean="0"/>
              <a:t>evaluation </a:t>
            </a:r>
            <a:r>
              <a:rPr lang="en-US" dirty="0"/>
              <a:t>of newly implemented programs may result in poor results (p. 18</a:t>
            </a:r>
            <a:r>
              <a:rPr lang="en-US" dirty="0" smtClean="0"/>
              <a:t>) </a:t>
            </a:r>
            <a:endParaRPr lang="en-US" dirty="0"/>
          </a:p>
          <a:p>
            <a:pPr marL="0" indent="0">
              <a:buNone/>
            </a:pPr>
            <a:r>
              <a:rPr lang="en-US" sz="1200" dirty="0" err="1"/>
              <a:t>Fixsen</a:t>
            </a:r>
            <a:r>
              <a:rPr lang="en-US" sz="1200" dirty="0"/>
              <a:t>, D. L., </a:t>
            </a:r>
            <a:r>
              <a:rPr lang="en-US" sz="1200" dirty="0" err="1"/>
              <a:t>Naoom</a:t>
            </a:r>
            <a:r>
              <a:rPr lang="en-US" sz="1200" dirty="0"/>
              <a:t>, S. F., </a:t>
            </a:r>
            <a:r>
              <a:rPr lang="en-US" sz="1200" dirty="0" err="1"/>
              <a:t>Blase</a:t>
            </a:r>
            <a:r>
              <a:rPr lang="en-US" sz="1200" dirty="0"/>
              <a:t>, K. A., Friedman, R. M. &amp; Wallace, F. (2005). </a:t>
            </a:r>
            <a:r>
              <a:rPr lang="en-US" sz="1200" i="1" dirty="0"/>
              <a:t>Implementation Research: A Synthesis of the Literature. </a:t>
            </a:r>
            <a:r>
              <a:rPr lang="en-US" sz="1200" dirty="0"/>
              <a:t>Tampa, FL: University of South Florida, Louis de la Parte Florida Mental Health Institute, The National Implementation Research Network (FMHI Publication #231).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4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More to come as KUCRL reviews the </a:t>
            </a:r>
            <a:r>
              <a:rPr lang="en-US" dirty="0" smtClean="0"/>
              <a:t>data.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042" y="1551213"/>
            <a:ext cx="5200945" cy="46971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pgraner@ku.edu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713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">
      <a:dk1>
        <a:srgbClr val="000000"/>
      </a:dk1>
      <a:lt1>
        <a:srgbClr val="FFFFFF"/>
      </a:lt1>
      <a:dk2>
        <a:srgbClr val="601314"/>
      </a:dk2>
      <a:lt2>
        <a:srgbClr val="808080"/>
      </a:lt2>
      <a:accent1>
        <a:srgbClr val="DC5A21"/>
      </a:accent1>
      <a:accent2>
        <a:srgbClr val="FFFFFF"/>
      </a:accent2>
      <a:accent3>
        <a:srgbClr val="FFFFFF"/>
      </a:accent3>
      <a:accent4>
        <a:srgbClr val="000000"/>
      </a:accent4>
      <a:accent5>
        <a:srgbClr val="EBB5AB"/>
      </a:accent5>
      <a:accent6>
        <a:srgbClr val="E7E7E7"/>
      </a:accent6>
      <a:hlink>
        <a:srgbClr val="495B60"/>
      </a:hlink>
      <a:folHlink>
        <a:srgbClr val="0000FF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1986</TotalTime>
  <Words>669</Words>
  <Application>Microsoft Macintosh PowerPoint</Application>
  <PresentationFormat>On-screen Show (4:3)</PresentationFormat>
  <Paragraphs>55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Theme</vt:lpstr>
      <vt:lpstr>IES Report on the CLC</vt:lpstr>
      <vt:lpstr>The Report on CLC</vt:lpstr>
      <vt:lpstr>Implementation</vt:lpstr>
      <vt:lpstr>Findings</vt:lpstr>
      <vt:lpstr>Findings</vt:lpstr>
      <vt:lpstr>Your Thoughts…</vt:lpstr>
      <vt:lpstr>Implementation Science</vt:lpstr>
      <vt:lpstr>Implementation Science</vt:lpstr>
      <vt:lpstr>More to come as KUCRL reviews the data.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 Report on CLC</dc:title>
  <dc:creator>Patricia Graner User</dc:creator>
  <cp:lastModifiedBy>crl staff</cp:lastModifiedBy>
  <cp:revision>20</cp:revision>
  <dcterms:created xsi:type="dcterms:W3CDTF">2013-01-30T15:01:39Z</dcterms:created>
  <dcterms:modified xsi:type="dcterms:W3CDTF">2014-03-07T20:48:38Z</dcterms:modified>
</cp:coreProperties>
</file>